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1" r:id="rId4"/>
    <p:sldId id="262" r:id="rId5"/>
    <p:sldId id="279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59" r:id="rId30"/>
    <p:sldId id="260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0"/>
    <p:restoredTop sz="96405"/>
  </p:normalViewPr>
  <p:slideViewPr>
    <p:cSldViewPr snapToGrid="0" snapToObjects="1">
      <p:cViewPr varScale="1">
        <p:scale>
          <a:sx n="99" d="100"/>
          <a:sy n="99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D95D-21DC-9047-8878-E7B1824C90F1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EB66-36F0-DC41-8902-D9FA5BCE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FA80C8-002A-2643-8FB0-BE8D0A151711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  <a:ea typeface="Ayuthaya" pitchFamily="2" charset="-34"/>
                <a:cs typeface="Ayuthaya" pitchFamily="2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6A5A062-F85C-4CE3-9F99-78759DECF878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012133-9E9C-49F4-B622-3AD8BA211967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642F53-CE9B-41D5-84D8-434F58741547}" type="datetime1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6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venir Book" panose="02000503020000020003" pitchFamily="2" charset="0"/>
              </a:defRPr>
            </a:lvl1pPr>
            <a:lvl2pPr>
              <a:defRPr b="0" i="0">
                <a:latin typeface="Avenir Book" panose="02000503020000020003" pitchFamily="2" charset="0"/>
              </a:defRPr>
            </a:lvl2pPr>
            <a:lvl3pPr>
              <a:defRPr b="0" i="0">
                <a:latin typeface="Avenir Book" panose="02000503020000020003" pitchFamily="2" charset="0"/>
              </a:defRPr>
            </a:lvl3pPr>
            <a:lvl4pPr>
              <a:defRPr b="0" i="0">
                <a:latin typeface="Avenir Book" panose="02000503020000020003" pitchFamily="2" charset="0"/>
              </a:defRPr>
            </a:lvl4pPr>
            <a:lvl5pPr>
              <a:defRPr b="0" i="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33F8E-71A2-B743-BB07-BABE00460FED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CCB129-440F-D64F-9606-3BA855FF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632C594C-90CB-4181-9C4B-1DBFFCD6BE9F}" type="datetime1">
              <a:rPr lang="en-US" smtClean="0"/>
              <a:t>5/24/2022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AE78CB-FD91-DA40-A5DE-C8198466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F0D6CC-D409-3E43-80A4-DF2EBE52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A77FC-35D4-B640-89E1-35DFAFF34308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C93436F-45EB-304E-85C1-5D546AA7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35ED7BE8-9A42-4727-A663-68370179F57A}" type="datetime1">
              <a:rPr lang="en-US" smtClean="0"/>
              <a:t>5/24/2022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A47460-3DB4-A346-9FC5-4354E34F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BDF277-614F-E54F-9A42-27620EAA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1BF2C-E825-4346-863F-AFC8E771ED1C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7A0C10C-B1B0-644C-8A45-49137C61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1DDB3E7-B7C8-402D-8798-B049E5CFF014}" type="datetime1">
              <a:rPr lang="en-US" smtClean="0"/>
              <a:t>5/24/2022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2E6B752-ED41-FE4B-88CA-F1BC3ED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69EB52-EB82-D140-92D5-74A1AF0B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Book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Book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10CA-0CA7-0442-91A2-8FFCAB99FB0C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E67102-FC61-EB4F-BC71-4920AB1F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817100C-76C4-4112-A696-E358380DE3AF}" type="datetime1">
              <a:rPr lang="en-US" smtClean="0"/>
              <a:t>5/24/2022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712F0B2-8EBE-0346-898D-6DE135C6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EDC72B-703E-C141-A5E1-5535BF43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5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26A52-A8AF-244D-A5E3-A219B88E0245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5110CD-DF04-8344-A534-0BD146A9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A87E55C-B7A3-417C-8BF1-4477C913CA36}" type="datetime1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0FC93E-6F70-FF48-B119-89524495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5D214D-182D-124A-9C4E-A5C19831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B0CA84-575C-A948-A5C8-B2DE9FD4F334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1F13A1A-70A6-0642-B2EB-24F7B63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921251CE-D8CF-41B3-A6DE-B247F2B4500B}" type="datetime1">
              <a:rPr lang="en-US" smtClean="0"/>
              <a:t>5/24/2022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3BBEF29-BBF1-F74D-A958-08C1645F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3ABA66-A160-5745-94B7-99FEADFD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9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B1BF74-BFC9-42B6-9830-D815C07EBB11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4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6459B7-1809-4C41-85A8-4D75C43DAD66}" type="datetime1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8E235-A1F8-F545-BAA5-2A2FDED5C0E1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3B87276-B083-334B-B776-E8B99C8E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BDFC1CE-B106-4510-B422-A682E9FE0B97}" type="datetime1">
              <a:rPr lang="en-US" smtClean="0"/>
              <a:t>5/24/2022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8E4323B-C072-F94A-BD6E-ED4604C56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9644C1-8A64-A445-A38B-E6F1F166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C69A540F-7DE5-C343-90F3-381E650AE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C10-A975-1644-986B-0595C34C1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Distributions &amp;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42B07-5AEF-014A-8164-761828CD4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Wednesday Bushong</a:t>
            </a:r>
          </a:p>
          <a:p>
            <a:r>
              <a:rPr lang="en-US" dirty="0"/>
              <a:t>Summer ‘22 Stats Group</a:t>
            </a:r>
          </a:p>
        </p:txBody>
      </p:sp>
    </p:spTree>
    <p:extLst>
      <p:ext uri="{BB962C8B-B14F-4D97-AF65-F5344CB8AC3E}">
        <p14:creationId xmlns:p14="http://schemas.microsoft.com/office/powerpoint/2010/main" val="328743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7FF6-D533-1047-B180-C9CE572F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our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74190-C478-4347-9886-AFA8BA49A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easy!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X = a single observation &amp; n = sample size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74190-C478-4347-9886-AFA8BA49A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51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5EB7-87F3-8F4E-A2C0-9CD03D64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Uncertainty in our Mean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B33B-4A45-114D-AB70-FEB28745C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never know the true mean of our population </a:t>
            </a:r>
          </a:p>
          <a:p>
            <a:r>
              <a:rPr lang="en-US" dirty="0"/>
              <a:t>So how do we know if our sample mean is close to the “right” answer?</a:t>
            </a:r>
          </a:p>
          <a:p>
            <a:endParaRPr lang="en-US" dirty="0"/>
          </a:p>
          <a:p>
            <a:r>
              <a:rPr lang="en-US" dirty="0"/>
              <a:t>Let’s reverse-engineer &amp; pretend we know the </a:t>
            </a:r>
            <a:r>
              <a:rPr lang="en-US" i="1" dirty="0"/>
              <a:t>true </a:t>
            </a:r>
            <a:r>
              <a:rPr lang="en-US" dirty="0"/>
              <a:t>mean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64532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B34F-3E48-8745-BBBA-17E6FD53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2AEEA-2A68-004B-8AD2-584A029C7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2AEEA-2A68-004B-8AD2-584A029C7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4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B34F-3E48-8745-BBBA-17E6FD53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2AEEA-2A68-004B-8AD2-584A029C78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</a:t>
                </a:r>
                <a:r>
                  <a:rPr lang="en-US" i="1" dirty="0"/>
                  <a:t>simulate </a:t>
                </a:r>
                <a:r>
                  <a:rPr lang="en-US" dirty="0"/>
                  <a:t>an experiment where we collect data with sample size </a:t>
                </a:r>
                <a:r>
                  <a:rPr lang="en-US" i="1" dirty="0"/>
                  <a:t>n </a:t>
                </a:r>
                <a:r>
                  <a:rPr lang="en-US" dirty="0"/>
                  <a:t>= 10. If we randomly draw 10 samples form a normal distribution with the properties above, here is one example dataset:</a:t>
                </a:r>
              </a:p>
              <a:p>
                <a:pPr marL="0" indent="0">
                  <a:buNone/>
                </a:pPr>
                <a:r>
                  <a:rPr lang="en-US" dirty="0"/>
                  <a:t>6.749607 8.387319 5.402322 5.764196 5.426516 4.964458 5.512575 2.431324 4.839227 4.363422 </a:t>
                </a:r>
                <a:r>
                  <a:rPr lang="en-US" b="1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𝟑𝟖𝟒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2AEEA-2A68-004B-8AD2-584A029C7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08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ED192-869F-5443-97B2-AB12F27AA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068"/>
                <a:ext cx="10515600" cy="593389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let’s repeat that process 100,000 times. Here are some sample means we might observe: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𝟑𝟎𝟒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𝟏𝟐𝟓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𝟐𝟕𝟏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𝟑𝟎𝟔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𝟎𝟎𝟎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𝟔𝟑𝟏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ED192-869F-5443-97B2-AB12F27AA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068"/>
                <a:ext cx="10515600" cy="5933895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6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9B61-087D-964E-8EDE-938A0ED8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114"/>
            <a:ext cx="10515600" cy="5771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repeat this process infinite times, it turns out that these individual means themselves form a normal distribution: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A9F24-8E0B-CF46-9B74-1CB4587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1" y="1266739"/>
            <a:ext cx="6665089" cy="4760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AAF4A-96EC-9E48-90A0-80F6A47F56CD}"/>
              </a:ext>
            </a:extLst>
          </p:cNvPr>
          <p:cNvSpPr txBox="1"/>
          <p:nvPr/>
        </p:nvSpPr>
        <p:spPr>
          <a:xfrm>
            <a:off x="8148578" y="3669174"/>
            <a:ext cx="296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(this is from 100,000 samples so it won’t look perfectly normal)</a:t>
            </a:r>
          </a:p>
        </p:txBody>
      </p:sp>
    </p:spTree>
    <p:extLst>
      <p:ext uri="{BB962C8B-B14F-4D97-AF65-F5344CB8AC3E}">
        <p14:creationId xmlns:p14="http://schemas.microsoft.com/office/powerpoint/2010/main" val="5425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A9F24-8E0B-CF46-9B74-1CB4587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1" y="1266739"/>
            <a:ext cx="6665089" cy="47607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9B61-087D-964E-8EDE-938A0ED8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68" y="104172"/>
            <a:ext cx="12025131" cy="5771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what’s known as a </a:t>
            </a:r>
            <a:r>
              <a:rPr lang="en-US" i="1" dirty="0"/>
              <a:t>sampling distribution</a:t>
            </a:r>
            <a:r>
              <a:rPr lang="en-US" dirty="0"/>
              <a:t>: when you know the true parameters of your distribution, you can estimate the probability of observing different mean estimates for a given sample size!</a:t>
            </a:r>
          </a:p>
        </p:txBody>
      </p:sp>
    </p:spTree>
    <p:extLst>
      <p:ext uri="{BB962C8B-B14F-4D97-AF65-F5344CB8AC3E}">
        <p14:creationId xmlns:p14="http://schemas.microsoft.com/office/powerpoint/2010/main" val="199393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2A9F24-8E0B-CF46-9B74-1CB4587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1" y="1266739"/>
            <a:ext cx="6665089" cy="47607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9B61-087D-964E-8EDE-938A0ED8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68" y="104172"/>
            <a:ext cx="12025131" cy="57718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sampling distribution can help us estimate our uncertainty. Let’s take the 95% middle interval of the sampling distribution (by cutting off the top 2.5% and bottom 2.5% of values):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83250-6D3B-374E-8C9F-4B6CBD50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991" y="1266740"/>
            <a:ext cx="6665088" cy="476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787A8-E5CA-E840-AA50-E68198BF016A}"/>
              </a:ext>
            </a:extLst>
          </p:cNvPr>
          <p:cNvSpPr txBox="1"/>
          <p:nvPr/>
        </p:nvSpPr>
        <p:spPr>
          <a:xfrm>
            <a:off x="8004220" y="2604304"/>
            <a:ext cx="322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venir Book" panose="02000503020000020003" pitchFamily="2" charset="0"/>
              </a:rPr>
              <a:t>Most common 95% of observations: [3.76, 6.23]</a:t>
            </a:r>
          </a:p>
        </p:txBody>
      </p:sp>
    </p:spTree>
    <p:extLst>
      <p:ext uri="{BB962C8B-B14F-4D97-AF65-F5344CB8AC3E}">
        <p14:creationId xmlns:p14="http://schemas.microsoft.com/office/powerpoint/2010/main" val="269944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87A04-B5D4-BA45-8D16-650A46BD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62" y="1482343"/>
            <a:ext cx="6280785" cy="4486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EFCFE-860E-9D4F-ACB6-9DF478B1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&amp;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A6F5-9943-EF4F-9A16-38760A9C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5" y="1825625"/>
            <a:ext cx="5578997" cy="4351338"/>
          </a:xfrm>
        </p:spPr>
        <p:txBody>
          <a:bodyPr/>
          <a:lstStyle/>
          <a:p>
            <a:r>
              <a:rPr lang="en-US" dirty="0"/>
              <a:t>If the true mean is 5, we should frequently expect individual experiments to find means all over the place!</a:t>
            </a:r>
          </a:p>
          <a:p>
            <a:endParaRPr lang="en-US" dirty="0"/>
          </a:p>
          <a:p>
            <a:r>
              <a:rPr lang="en-US" dirty="0"/>
              <a:t>95% of experiments will return something between [3.76, 6.23]</a:t>
            </a:r>
          </a:p>
        </p:txBody>
      </p:sp>
    </p:spTree>
    <p:extLst>
      <p:ext uri="{BB962C8B-B14F-4D97-AF65-F5344CB8AC3E}">
        <p14:creationId xmlns:p14="http://schemas.microsoft.com/office/powerpoint/2010/main" val="373436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4C4B4D-1F49-1940-AE28-9375EA6C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46" y="2199190"/>
            <a:ext cx="5217152" cy="37265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B336-F427-C04A-9353-04EA5AC0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44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larger our sample size is, the smaller this 95% interval will be for the same ground-truth parameters: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7F376-7195-1740-9242-791E2765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69" y="2199190"/>
            <a:ext cx="5197612" cy="3712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2AABD-A9A1-F844-93A4-F64C29CCD8BE}"/>
              </a:ext>
            </a:extLst>
          </p:cNvPr>
          <p:cNvSpPr txBox="1"/>
          <p:nvPr/>
        </p:nvSpPr>
        <p:spPr>
          <a:xfrm>
            <a:off x="881893" y="1176562"/>
            <a:ext cx="452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sample ns = 10</a:t>
            </a:r>
          </a:p>
          <a:p>
            <a:pPr algn="ctr"/>
            <a:r>
              <a:rPr lang="en-US" sz="2000" dirty="0" err="1">
                <a:latin typeface="Avenir Book" panose="02000503020000020003" pitchFamily="2" charset="0"/>
              </a:rPr>
              <a:t>sd</a:t>
            </a:r>
            <a:r>
              <a:rPr lang="en-US" sz="2000" dirty="0">
                <a:latin typeface="Avenir Book" panose="02000503020000020003" pitchFamily="2" charset="0"/>
              </a:rPr>
              <a:t> of sampling dist. = 0.63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middle 95% = [3.76, 6.23]</a:t>
            </a:r>
          </a:p>
          <a:p>
            <a:pPr algn="ctr"/>
            <a:endParaRPr lang="en-US" sz="2000" dirty="0">
              <a:latin typeface="Avenir Boo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E568B-A42C-C148-9B7B-433FF77D7F1E}"/>
              </a:ext>
            </a:extLst>
          </p:cNvPr>
          <p:cNvSpPr txBox="1"/>
          <p:nvPr/>
        </p:nvSpPr>
        <p:spPr>
          <a:xfrm>
            <a:off x="6644204" y="1176562"/>
            <a:ext cx="4525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venir Book" panose="02000503020000020003" pitchFamily="2" charset="0"/>
              </a:rPr>
              <a:t>sample ns = 100</a:t>
            </a:r>
          </a:p>
          <a:p>
            <a:pPr algn="ctr"/>
            <a:r>
              <a:rPr lang="en-US" sz="2000" dirty="0" err="1">
                <a:latin typeface="Avenir Book" panose="02000503020000020003" pitchFamily="2" charset="0"/>
              </a:rPr>
              <a:t>sd</a:t>
            </a:r>
            <a:r>
              <a:rPr lang="en-US" sz="2000" dirty="0">
                <a:latin typeface="Avenir Book" panose="02000503020000020003" pitchFamily="2" charset="0"/>
              </a:rPr>
              <a:t> of sampling dist. = 0.2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middle 95% = [4.61, 5.39]</a:t>
            </a:r>
          </a:p>
        </p:txBody>
      </p:sp>
    </p:spTree>
    <p:extLst>
      <p:ext uri="{BB962C8B-B14F-4D97-AF65-F5344CB8AC3E}">
        <p14:creationId xmlns:p14="http://schemas.microsoft.com/office/powerpoint/2010/main" val="41934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E54-897F-3647-9EE5-33CE1DCA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3FD34AE-DBD4-D744-97ED-49EA5CE40927}"/>
              </a:ext>
            </a:extLst>
          </p:cNvPr>
          <p:cNvSpPr/>
          <p:nvPr/>
        </p:nvSpPr>
        <p:spPr>
          <a:xfrm>
            <a:off x="422030" y="1497203"/>
            <a:ext cx="3516924" cy="441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  <a:latin typeface="Avenir Book" panose="02000503020000020003" pitchFamily="2" charset="0"/>
              </a:rPr>
              <a:t>Probability Distributions</a:t>
            </a:r>
          </a:p>
          <a:p>
            <a:pPr algn="ctr"/>
            <a:endParaRPr lang="en-US" sz="2400" b="1" u="sng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What is a probability distribution?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3 major distributions: Normal, Log-normal, Binomial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ABD263-3F89-BF45-9514-204C3532CEED}"/>
              </a:ext>
            </a:extLst>
          </p:cNvPr>
          <p:cNvSpPr/>
          <p:nvPr/>
        </p:nvSpPr>
        <p:spPr>
          <a:xfrm>
            <a:off x="4355124" y="1459503"/>
            <a:ext cx="3516924" cy="4411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  <a:latin typeface="Avenir Book" panose="02000503020000020003" pitchFamily="2" charset="0"/>
              </a:rPr>
              <a:t>Parameter Estimation &amp; Inference</a:t>
            </a:r>
          </a:p>
          <a:p>
            <a:endParaRPr lang="en-US" sz="2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Measures of central tendency &amp; variability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Estimating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Linking parameter estimation to classic statistics: deriving a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731D2F-9A41-E84F-BF32-A379ADE4068E}"/>
              </a:ext>
            </a:extLst>
          </p:cNvPr>
          <p:cNvSpPr/>
          <p:nvPr/>
        </p:nvSpPr>
        <p:spPr>
          <a:xfrm>
            <a:off x="8392048" y="1459502"/>
            <a:ext cx="3516924" cy="44112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  <a:latin typeface="Avenir Book" panose="02000503020000020003" pitchFamily="2" charset="0"/>
              </a:rPr>
              <a:t>Statistical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2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What is regression? (terminology &amp; basic formula)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Problems in regression: collinearity, inference from small sample sizes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venir Book" panose="02000503020000020003" pitchFamily="2" charset="0"/>
              </a:rPr>
              <a:t>Methods we will learn about in this ‘class’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55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3193-8793-D844-989E-0B4B6B1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&amp;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7E75-3DEA-084A-A63C-30F287D6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the sampling distribution to estimate our uncertainty about the estimate of our mean from a single experiment</a:t>
            </a:r>
          </a:p>
          <a:p>
            <a:endParaRPr lang="en-US" dirty="0"/>
          </a:p>
          <a:p>
            <a:r>
              <a:rPr lang="en-US" dirty="0"/>
              <a:t>We can’t know the true sampling distribution since we don’t know the ground truth</a:t>
            </a:r>
          </a:p>
          <a:p>
            <a:endParaRPr lang="en-US" dirty="0"/>
          </a:p>
          <a:p>
            <a:r>
              <a:rPr lang="en-US" dirty="0"/>
              <a:t>But, it turns out that there is a systematic relationship between the standard deviation estimated from a single experiment &amp; the standard deviation of the sampling distribution!</a:t>
            </a:r>
          </a:p>
        </p:txBody>
      </p:sp>
    </p:spTree>
    <p:extLst>
      <p:ext uri="{BB962C8B-B14F-4D97-AF65-F5344CB8AC3E}">
        <p14:creationId xmlns:p14="http://schemas.microsoft.com/office/powerpoint/2010/main" val="99805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3193-8793-D844-989E-0B4B6B1B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 single experiment’s SD &amp; sampling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17E75-3DEA-084A-A63C-30F287D67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Assuming normality: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𝑠𝑎𝑚𝑝𝑙𝑒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𝑑𝑖𝑠𝑡𝑟𝑖𝑏𝑢𝑡𝑖𝑜𝑛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of you may recognize this as the formula for standard error of the mean (SEM)!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17E75-3DEA-084A-A63C-30F287D67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58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82B6-BCF6-8AAC-DF08-93B5DAA9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 and “confidence intervals”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4CFD-F141-FCC5-E10A-2AAFD363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μ</a:t>
            </a:r>
            <a:r>
              <a:rPr lang="en-US" sz="2800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 ± multiplier*</a:t>
            </a:r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SEM = 95% confidence interval (CI)</a:t>
            </a:r>
          </a:p>
          <a:p>
            <a:pPr lvl="1"/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We will come back to this multiplier</a:t>
            </a:r>
          </a:p>
          <a:p>
            <a:endParaRPr lang="en-US" dirty="0">
              <a:latin typeface="Avenir Book" panose="02000503020000020003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If we collected infinite samples, 95% of the estimated 95% confidence intervals would contain the true mean (does your brain hurt yet?) </a:t>
            </a:r>
          </a:p>
          <a:p>
            <a:endParaRPr lang="en-US" dirty="0">
              <a:latin typeface="Avenir Book" panose="02000503020000020003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Examples from our simulation. Remember that we </a:t>
            </a:r>
            <a:r>
              <a:rPr lang="en-US" i="1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know </a:t>
            </a:r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the true mean is 5</a:t>
            </a:r>
          </a:p>
          <a:p>
            <a:pPr lvl="1"/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Sample 42: mean = 5.11, SEM = 0.66, 95% CI = [3.63, 6.58]</a:t>
            </a:r>
          </a:p>
          <a:p>
            <a:pPr lvl="1"/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Sample 96,000: mean = 5.85, SEM = 0.82, 95% CI = [4.03, 7.67]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Sample 5,228: mean = 7.43, SEM = 0.53, 95% CI = [6.25, 8.61] </a:t>
            </a:r>
            <a:endParaRPr lang="en-US" dirty="0">
              <a:solidFill>
                <a:srgbClr val="FF0000"/>
              </a:solidFill>
              <a:latin typeface="Avenir Book" panose="0200050302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539602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7FF3-E176-B709-36BE-73591B56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mean for we who do not know the ground truth?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301A-D45D-7E6B-1C5A-5AE0938C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know how close our estimated mean is to the ‘true’ mean of the population we are measuring</a:t>
            </a:r>
          </a:p>
          <a:p>
            <a:endParaRPr lang="en-US" dirty="0"/>
          </a:p>
          <a:p>
            <a:r>
              <a:rPr lang="en-US" dirty="0"/>
              <a:t>But we </a:t>
            </a:r>
            <a:r>
              <a:rPr lang="en-US" b="1" dirty="0"/>
              <a:t>can </a:t>
            </a:r>
            <a:r>
              <a:rPr lang="en-US" dirty="0"/>
              <a:t>be reasonably certain that the area defined by our 95% confidence intervals contains the true mean!</a:t>
            </a:r>
          </a:p>
        </p:txBody>
      </p:sp>
    </p:spTree>
    <p:extLst>
      <p:ext uri="{BB962C8B-B14F-4D97-AF65-F5344CB8AC3E}">
        <p14:creationId xmlns:p14="http://schemas.microsoft.com/office/powerpoint/2010/main" val="105273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68441-293C-0F41-9B1B-47803DFD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“Simplest Case”: Comparing Means of 2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F7DAA-E1AA-F346-AD6E-3BBFD241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825625"/>
            <a:ext cx="116711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process:</a:t>
            </a:r>
          </a:p>
          <a:p>
            <a:pPr marL="514350" indent="-514350">
              <a:buAutoNum type="arabicPeriod"/>
            </a:pPr>
            <a:r>
              <a:rPr lang="en-US" dirty="0"/>
              <a:t>Estimate mean of each group</a:t>
            </a:r>
          </a:p>
          <a:p>
            <a:pPr marL="514350" indent="-514350">
              <a:buAutoNum type="arabicPeriod"/>
            </a:pPr>
            <a:r>
              <a:rPr lang="en-US" dirty="0"/>
              <a:t>Estimate how confident we are about that mean estimate (</a:t>
            </a:r>
            <a:r>
              <a:rPr lang="en-US" b="1" i="1" dirty="0"/>
              <a:t>uncertainty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b="1" dirty="0"/>
              <a:t>Compute a value representing a comparison of mean &amp; uncertainty estimates between groups</a:t>
            </a:r>
          </a:p>
          <a:p>
            <a:pPr marL="514350" indent="-514350">
              <a:buAutoNum type="arabicPeriod"/>
            </a:pPr>
            <a:r>
              <a:rPr lang="en-US" b="1" dirty="0"/>
              <a:t>Compare this value to some desired statistical significance threshold</a:t>
            </a:r>
          </a:p>
          <a:p>
            <a:pPr marL="0" indent="0">
              <a:buNone/>
            </a:pPr>
            <a:r>
              <a:rPr lang="en-US" dirty="0"/>
              <a:t>For this example, we’ll assume we are dealing with data that is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115439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B3BF-190B-490E-AA10-C6E62A54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3394F-9215-B2AD-FFBC-C11A9ABA0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t-test is more or less identical to looking at the amount of </a:t>
                </a:r>
                <a:r>
                  <a:rPr lang="en-US" i="1" dirty="0"/>
                  <a:t>overlap </a:t>
                </a:r>
                <a:r>
                  <a:rPr lang="en-US" dirty="0"/>
                  <a:t>there is between the confidence intervals of two groups</a:t>
                </a:r>
              </a:p>
              <a:p>
                <a:endParaRPr lang="en-US" dirty="0"/>
              </a:p>
              <a:p>
                <a:r>
                  <a:rPr lang="en-US" dirty="0"/>
                  <a:t>When sample size and SD between groups are identical: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3394F-9215-B2AD-FFBC-C11A9ABA0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201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BAF2-7740-62E1-B388-54FA6A8E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3E9F-91BF-A2EE-3C52-F19F5E5B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need some way to compute ‘statistical significance’</a:t>
            </a:r>
          </a:p>
          <a:p>
            <a:r>
              <a:rPr lang="en-US" dirty="0"/>
              <a:t>With a threshold of .05, we essentially want to see if our </a:t>
            </a:r>
            <a:r>
              <a:rPr lang="en-US" i="1" dirty="0"/>
              <a:t>t </a:t>
            </a:r>
            <a:r>
              <a:rPr lang="en-US" dirty="0"/>
              <a:t>value is </a:t>
            </a:r>
            <a:r>
              <a:rPr lang="en-US" i="1" dirty="0"/>
              <a:t>outside the 95% confidence interval of the mean difference</a:t>
            </a:r>
            <a:endParaRPr lang="en-US" dirty="0"/>
          </a:p>
          <a:p>
            <a:r>
              <a:rPr lang="en-US" dirty="0"/>
              <a:t>We do this by finding the probability of our t value on the t distribution with </a:t>
            </a:r>
            <a:r>
              <a:rPr lang="en-US" i="1" dirty="0"/>
              <a:t>n-1 </a:t>
            </a:r>
            <a:r>
              <a:rPr lang="en-US" dirty="0"/>
              <a:t>degrees of freedom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DB9E-14CB-84EE-0160-10961882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35" y="1107585"/>
            <a:ext cx="4790941" cy="4700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t distribution?... It’s just a sampling distribution over an expected mean difference of 0 (null hypothesis), with sample size </a:t>
            </a:r>
            <a:r>
              <a:rPr lang="en-US" i="1" dirty="0"/>
              <a:t>n-1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Now, we just find out whether our t value falls outside of the middle 95% of the data </a:t>
            </a:r>
            <a:r>
              <a:rPr lang="en-US" dirty="0">
                <a:sym typeface="Wingdings" panose="05000000000000000000" pitchFamily="2" charset="2"/>
              </a:rPr>
              <a:t> if so, it’s very unlikely we would observe our results given H0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7564031-7107-423E-E196-B8D629753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856"/>
              </p:ext>
            </p:extLst>
          </p:nvPr>
        </p:nvGraphicFramePr>
        <p:xfrm>
          <a:off x="5128276" y="800362"/>
          <a:ext cx="7222564" cy="519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Acrobat Document" r:id="rId3" imgW="2742975" imgH="1974420" progId="Acrobat.Document.DC">
                  <p:embed/>
                </p:oleObj>
              </mc:Choice>
              <mc:Fallback>
                <p:oleObj name="Acrobat Document" r:id="rId3" imgW="2742975" imgH="197442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8276" y="800362"/>
                        <a:ext cx="7222564" cy="5199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50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E5C7-6508-D1D3-8A0A-6F539E73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Distribution and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7974-1763-D937-D841-91AFF988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 are also based on the t distribution</a:t>
            </a:r>
          </a:p>
          <a:p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μ</a:t>
            </a:r>
            <a:r>
              <a:rPr lang="en-US" sz="2800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 ± multiplier*</a:t>
            </a:r>
            <a:r>
              <a:rPr lang="en-US" dirty="0">
                <a:latin typeface="Avenir Book" panose="02000503020000020003"/>
                <a:ea typeface="CMU Bright" panose="02000603000000000000" pitchFamily="2" charset="0"/>
                <a:cs typeface="CMU Bright" panose="02000603000000000000" pitchFamily="2" charset="0"/>
              </a:rPr>
              <a:t>SEM = 95% confidence interval (CI)</a:t>
            </a:r>
          </a:p>
          <a:p>
            <a:r>
              <a:rPr lang="en-US" dirty="0"/>
              <a:t>Multiplier = t value corresponding to the p = .05 threshold</a:t>
            </a:r>
          </a:p>
          <a:p>
            <a:endParaRPr lang="en-US" dirty="0"/>
          </a:p>
          <a:p>
            <a:r>
              <a:rPr lang="en-US" dirty="0"/>
              <a:t>This is why plotting 95% CIs is important in publications – you can do a “quick and dirty” t-test by just looking at CI overlap</a:t>
            </a:r>
          </a:p>
        </p:txBody>
      </p:sp>
    </p:spTree>
    <p:extLst>
      <p:ext uri="{BB962C8B-B14F-4D97-AF65-F5344CB8AC3E}">
        <p14:creationId xmlns:p14="http://schemas.microsoft.com/office/powerpoint/2010/main" val="351206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8E627-BFAE-174E-BD15-FEE5AC06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4C9EB-0D1F-1B4B-BACC-41E27C286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8C99BF-2769-A647-ACD1-B5897C60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27D68-5A92-E742-9798-A4A0F23B4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1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2BEB2-AADB-EB4B-BDC4-42C77C31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0E030-CA8D-274B-89EA-EF07BE49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a t-test!</a:t>
            </a:r>
          </a:p>
          <a:p>
            <a:r>
              <a:rPr lang="en-US" dirty="0"/>
              <a:t>Instead of estimating a mean difference between two groups, we’re estimating the slope of how a mean changes across many possible values of a variable</a:t>
            </a:r>
          </a:p>
          <a:p>
            <a:r>
              <a:rPr lang="en-US" dirty="0"/>
              <a:t>But, the model is still the same:</a:t>
            </a:r>
          </a:p>
          <a:p>
            <a:pPr lvl="1"/>
            <a:r>
              <a:rPr lang="en-US" dirty="0"/>
              <a:t>Obtain estimate of relationship</a:t>
            </a:r>
          </a:p>
          <a:p>
            <a:pPr lvl="1"/>
            <a:r>
              <a:rPr lang="en-US" dirty="0"/>
              <a:t>Estimate uncertainty about that relationship</a:t>
            </a:r>
          </a:p>
          <a:p>
            <a:pPr lvl="1"/>
            <a:r>
              <a:rPr lang="en-US" dirty="0"/>
              <a:t>Compare to statistical significance threshold (we will even do this using the t distribution still!)</a:t>
            </a:r>
          </a:p>
        </p:txBody>
      </p:sp>
    </p:spTree>
    <p:extLst>
      <p:ext uri="{BB962C8B-B14F-4D97-AF65-F5344CB8AC3E}">
        <p14:creationId xmlns:p14="http://schemas.microsoft.com/office/powerpoint/2010/main" val="2369914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8F12-ACF3-F577-96FE-6B778584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0EC2E-D806-DAE2-7C17-1A3597FD3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 = mx + b</a:t>
                </a:r>
              </a:p>
              <a:p>
                <a:pPr marL="0" indent="0">
                  <a:buNone/>
                </a:pPr>
                <a:r>
                  <a:rPr lang="en-US" dirty="0"/>
                  <a:t>Format used in Gelman &amp; Hill (and typical elsewhere):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0EC2E-D806-DAE2-7C17-1A3597FD3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594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1A2F-C1D6-40FF-7A9C-EA706465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4" y="75351"/>
            <a:ext cx="10515600" cy="1325563"/>
          </a:xfrm>
        </p:spPr>
        <p:txBody>
          <a:bodyPr/>
          <a:lstStyle/>
          <a:p>
            <a:r>
              <a:rPr lang="en-US" dirty="0"/>
              <a:t>Simple case: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BD37-71A8-44C4-3B75-5AB02ED9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4" y="1329789"/>
            <a:ext cx="10515600" cy="988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say I am comparing two groups, A and B. Think of A being a value of “0” and B being a value of “1”: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BDBE5-9706-11C7-0853-8A596FED987D}"/>
              </a:ext>
            </a:extLst>
          </p:cNvPr>
          <p:cNvCxnSpPr/>
          <p:nvPr/>
        </p:nvCxnSpPr>
        <p:spPr>
          <a:xfrm>
            <a:off x="3509493" y="2382591"/>
            <a:ext cx="0" cy="290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1BD437-4A59-F5E9-BED8-136FF3050DE3}"/>
              </a:ext>
            </a:extLst>
          </p:cNvPr>
          <p:cNvCxnSpPr>
            <a:cxnSpLocks/>
          </p:cNvCxnSpPr>
          <p:nvPr/>
        </p:nvCxnSpPr>
        <p:spPr>
          <a:xfrm flipH="1">
            <a:off x="3509493" y="5286777"/>
            <a:ext cx="3123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52949D-8A39-C9AA-0246-0699F24957A5}"/>
              </a:ext>
            </a:extLst>
          </p:cNvPr>
          <p:cNvSpPr txBox="1"/>
          <p:nvPr/>
        </p:nvSpPr>
        <p:spPr>
          <a:xfrm>
            <a:off x="3416121" y="5286777"/>
            <a:ext cx="33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/>
              </a:rPr>
              <a:t>0				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6E71B2-03DA-6904-5CFB-EF4F98ED2B09}"/>
              </a:ext>
            </a:extLst>
          </p:cNvPr>
          <p:cNvSpPr/>
          <p:nvPr/>
        </p:nvSpPr>
        <p:spPr>
          <a:xfrm>
            <a:off x="3408076" y="3870100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418385-1382-9292-BA5E-F4DDA00D9CFC}"/>
              </a:ext>
            </a:extLst>
          </p:cNvPr>
          <p:cNvSpPr/>
          <p:nvPr/>
        </p:nvSpPr>
        <p:spPr>
          <a:xfrm>
            <a:off x="5274972" y="2624409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9A6018-F2E4-E98E-61A2-D1BEE3203639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581205" y="2800291"/>
            <a:ext cx="1723471" cy="10999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5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1A2F-C1D6-40FF-7A9C-EA706465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24" y="75351"/>
            <a:ext cx="10515600" cy="1325563"/>
          </a:xfrm>
        </p:spPr>
        <p:txBody>
          <a:bodyPr/>
          <a:lstStyle/>
          <a:p>
            <a:r>
              <a:rPr lang="en-US" dirty="0"/>
              <a:t>Simple case: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BD37-71A8-44C4-3B75-5AB02ED9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24" y="1329789"/>
            <a:ext cx="10515600" cy="988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say I am comparing two groups, A and B. Think of A being a value of “0” and B being a value of “1”: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BDBE5-9706-11C7-0853-8A596FED987D}"/>
              </a:ext>
            </a:extLst>
          </p:cNvPr>
          <p:cNvCxnSpPr/>
          <p:nvPr/>
        </p:nvCxnSpPr>
        <p:spPr>
          <a:xfrm>
            <a:off x="3509493" y="2382591"/>
            <a:ext cx="0" cy="290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1BD437-4A59-F5E9-BED8-136FF3050DE3}"/>
              </a:ext>
            </a:extLst>
          </p:cNvPr>
          <p:cNvCxnSpPr>
            <a:cxnSpLocks/>
          </p:cNvCxnSpPr>
          <p:nvPr/>
        </p:nvCxnSpPr>
        <p:spPr>
          <a:xfrm flipH="1">
            <a:off x="3509493" y="5286777"/>
            <a:ext cx="3123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52949D-8A39-C9AA-0246-0699F24957A5}"/>
              </a:ext>
            </a:extLst>
          </p:cNvPr>
          <p:cNvSpPr txBox="1"/>
          <p:nvPr/>
        </p:nvSpPr>
        <p:spPr>
          <a:xfrm>
            <a:off x="3416121" y="5286777"/>
            <a:ext cx="33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/>
              </a:rPr>
              <a:t>0				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6E71B2-03DA-6904-5CFB-EF4F98ED2B09}"/>
              </a:ext>
            </a:extLst>
          </p:cNvPr>
          <p:cNvSpPr/>
          <p:nvPr/>
        </p:nvSpPr>
        <p:spPr>
          <a:xfrm>
            <a:off x="3408076" y="3870100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418385-1382-9292-BA5E-F4DDA00D9CFC}"/>
              </a:ext>
            </a:extLst>
          </p:cNvPr>
          <p:cNvSpPr/>
          <p:nvPr/>
        </p:nvSpPr>
        <p:spPr>
          <a:xfrm>
            <a:off x="5274972" y="2624409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9A6018-F2E4-E98E-61A2-D1BEE3203639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3581205" y="2800291"/>
            <a:ext cx="1723471" cy="10999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83CA4-ACF9-D8B0-BB1B-E03ADD27263D}"/>
                  </a:ext>
                </a:extLst>
              </p:cNvPr>
              <p:cNvSpPr txBox="1"/>
              <p:nvPr/>
            </p:nvSpPr>
            <p:spPr>
              <a:xfrm>
                <a:off x="1362811" y="3624784"/>
                <a:ext cx="2248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>
                  <a:latin typeface="Avenir Book" panose="02000503020000020003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200" dirty="0">
                    <a:latin typeface="Avenir Book" panose="02000503020000020003"/>
                  </a:rPr>
                  <a:t>Intercept = mean of group A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83CA4-ACF9-D8B0-BB1B-E03ADD27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11" y="3624784"/>
                <a:ext cx="2248098" cy="1107996"/>
              </a:xfrm>
              <a:prstGeom prst="rect">
                <a:avLst/>
              </a:prstGeom>
              <a:blipFill>
                <a:blip r:embed="rId2"/>
                <a:stretch>
                  <a:fillRect l="-272" r="-3804" b="-10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01EA5-6671-EC26-06D1-6112827B672C}"/>
                  </a:ext>
                </a:extLst>
              </p:cNvPr>
              <p:cNvSpPr txBox="1"/>
              <p:nvPr/>
            </p:nvSpPr>
            <p:spPr>
              <a:xfrm>
                <a:off x="3847902" y="3138867"/>
                <a:ext cx="22480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>
                  <a:latin typeface="Avenir Book" panose="02000503020000020003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200" dirty="0">
                    <a:latin typeface="Avenir Book" panose="02000503020000020003"/>
                  </a:rPr>
                  <a:t>Slope = mean difference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01EA5-6671-EC26-06D1-6112827B6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902" y="3138867"/>
                <a:ext cx="2248098" cy="1107996"/>
              </a:xfrm>
              <a:prstGeom prst="rect">
                <a:avLst/>
              </a:prstGeom>
              <a:blipFill>
                <a:blip r:embed="rId3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507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B3A8-8245-DAAA-A1C0-C4D9845F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in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389E6-1A4D-EC53-6AD3-6521BE004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9177"/>
                <a:ext cx="10515600" cy="454778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get two parameter estimations (rather than just 1): the </a:t>
                </a:r>
                <a:r>
                  <a:rPr lang="en-US" i="1" dirty="0"/>
                  <a:t>intercept </a:t>
                </a:r>
                <a:r>
                  <a:rPr lang="en-US" dirty="0"/>
                  <a:t>and </a:t>
                </a:r>
                <a:r>
                  <a:rPr lang="en-US" i="1" dirty="0"/>
                  <a:t>slope </a:t>
                </a:r>
                <a:endParaRPr lang="en-US" dirty="0"/>
              </a:p>
              <a:p>
                <a:r>
                  <a:rPr lang="en-US" dirty="0"/>
                  <a:t>We evaluate them statistically by creating a t value: take the estimate and divide it by the standard error*!</a:t>
                </a:r>
              </a:p>
              <a:p>
                <a:r>
                  <a:rPr lang="en-US" dirty="0"/>
                  <a:t>The statistical significance of the slope term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should be the same as if we just did a t-test</a:t>
                </a:r>
              </a:p>
              <a:p>
                <a:r>
                  <a:rPr lang="en-US" dirty="0"/>
                  <a:t>The statistical significance of the intercept tells us whether the group corresponding to a stipulated value of “0” was greater than zero (a boring question, most of the time)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*As we get to &gt;2 groups, estimating standard error becomes more complicated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389E6-1A4D-EC53-6AD3-6521BE004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9177"/>
                <a:ext cx="10515600" cy="4547786"/>
              </a:xfrm>
              <a:blipFill>
                <a:blip r:embed="rId2"/>
                <a:stretch>
                  <a:fillRect l="-92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253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6744-8983-8DFB-092F-AE19B0A5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w/ continuous IV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7193779-DD3F-24E9-6431-49FB67A2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595" cy="4351338"/>
          </a:xfrm>
        </p:spPr>
        <p:txBody>
          <a:bodyPr/>
          <a:lstStyle/>
          <a:p>
            <a:r>
              <a:rPr lang="en-US" dirty="0"/>
              <a:t>Exact same idea – the only difference here is that our standard error estimation is somewhat more complicated since we have many (potentially unbalanced) groups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B0F791-004A-BD39-9F23-07B5D3BAE8C3}"/>
              </a:ext>
            </a:extLst>
          </p:cNvPr>
          <p:cNvCxnSpPr/>
          <p:nvPr/>
        </p:nvCxnSpPr>
        <p:spPr>
          <a:xfrm>
            <a:off x="8767293" y="1658693"/>
            <a:ext cx="0" cy="2904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7BA582-9B86-84C2-63DA-2A7BD83C5468}"/>
              </a:ext>
            </a:extLst>
          </p:cNvPr>
          <p:cNvCxnSpPr>
            <a:cxnSpLocks/>
          </p:cNvCxnSpPr>
          <p:nvPr/>
        </p:nvCxnSpPr>
        <p:spPr>
          <a:xfrm flipH="1">
            <a:off x="8767293" y="4562879"/>
            <a:ext cx="3123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E87EBA-3B6D-65DD-5EF4-A54D92AAD847}"/>
              </a:ext>
            </a:extLst>
          </p:cNvPr>
          <p:cNvSpPr txBox="1"/>
          <p:nvPr/>
        </p:nvSpPr>
        <p:spPr>
          <a:xfrm>
            <a:off x="8673921" y="4562879"/>
            <a:ext cx="330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/>
              </a:rPr>
              <a:t>0	5	10	15	20	25</a:t>
            </a:r>
          </a:p>
          <a:p>
            <a:r>
              <a:rPr lang="en-US" sz="2200" dirty="0">
                <a:latin typeface="Avenir Book" panose="02000503020000020003"/>
              </a:rPr>
              <a:t>extroversion survey score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B0C0E-D273-B02A-FD6E-7B8FC51CD68A}"/>
              </a:ext>
            </a:extLst>
          </p:cNvPr>
          <p:cNvSpPr/>
          <p:nvPr/>
        </p:nvSpPr>
        <p:spPr>
          <a:xfrm>
            <a:off x="9313849" y="3007757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770588-958B-707B-CF87-6DD22B0A4012}"/>
              </a:ext>
            </a:extLst>
          </p:cNvPr>
          <p:cNvSpPr/>
          <p:nvPr/>
        </p:nvSpPr>
        <p:spPr>
          <a:xfrm>
            <a:off x="10532772" y="1900511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67B315-860C-2A42-D71F-7C06A7109BA0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8799127" y="2076393"/>
            <a:ext cx="1763349" cy="12205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2FF4A8-05DC-8F21-F5CF-A42BD5E24407}"/>
                  </a:ext>
                </a:extLst>
              </p:cNvPr>
              <p:cNvSpPr txBox="1"/>
              <p:nvPr/>
            </p:nvSpPr>
            <p:spPr>
              <a:xfrm>
                <a:off x="5945490" y="2900886"/>
                <a:ext cx="258703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200" dirty="0">
                  <a:latin typeface="Avenir Book" panose="02000503020000020003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latin typeface="Avenir Book" panose="02000503020000020003"/>
                  </a:rPr>
                  <a:t>Intercept = mean of people who scored 0 (note this might not be possible – it’s extrapolated from slope)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2FF4A8-05DC-8F21-F5CF-A42BD5E24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90" y="2900886"/>
                <a:ext cx="2587037" cy="1815882"/>
              </a:xfrm>
              <a:prstGeom prst="rect">
                <a:avLst/>
              </a:prstGeom>
              <a:blipFill>
                <a:blip r:embed="rId2"/>
                <a:stretch>
                  <a:fillRect b="-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174AA-843B-F2DB-EF92-6F56E98CBEA5}"/>
                  </a:ext>
                </a:extLst>
              </p:cNvPr>
              <p:cNvSpPr txBox="1"/>
              <p:nvPr/>
            </p:nvSpPr>
            <p:spPr>
              <a:xfrm>
                <a:off x="9027459" y="3039386"/>
                <a:ext cx="22480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200" dirty="0">
                  <a:latin typeface="Avenir Book" panose="02000503020000020003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latin typeface="Avenir Book" panose="02000503020000020003"/>
                    <a:ea typeface="Cambria Math" panose="02040503050406030204" pitchFamily="18" charset="0"/>
                  </a:rPr>
                  <a:t>Slope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7174AA-843B-F2DB-EF92-6F56E98C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459" y="3039386"/>
                <a:ext cx="2248098" cy="707886"/>
              </a:xfrm>
              <a:prstGeom prst="rect">
                <a:avLst/>
              </a:prstGeom>
              <a:blipFill>
                <a:blip r:embed="rId3"/>
                <a:stretch>
                  <a:fillRect b="-1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6486837-53BC-FE84-1703-E5BABB86D2C8}"/>
              </a:ext>
            </a:extLst>
          </p:cNvPr>
          <p:cNvSpPr/>
          <p:nvPr/>
        </p:nvSpPr>
        <p:spPr>
          <a:xfrm>
            <a:off x="9815848" y="2076392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C3AB2B-A50A-0C3A-86AF-0303489937EF}"/>
              </a:ext>
            </a:extLst>
          </p:cNvPr>
          <p:cNvSpPr/>
          <p:nvPr/>
        </p:nvSpPr>
        <p:spPr>
          <a:xfrm>
            <a:off x="10431355" y="2254453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AAD046-7072-235B-974B-3A5AF0F2B00C}"/>
              </a:ext>
            </a:extLst>
          </p:cNvPr>
          <p:cNvSpPr/>
          <p:nvPr/>
        </p:nvSpPr>
        <p:spPr>
          <a:xfrm>
            <a:off x="9666134" y="2799689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954650-FE9C-415C-07A7-9337CEA16345}"/>
              </a:ext>
            </a:extLst>
          </p:cNvPr>
          <p:cNvSpPr/>
          <p:nvPr/>
        </p:nvSpPr>
        <p:spPr>
          <a:xfrm>
            <a:off x="9379774" y="2399217"/>
            <a:ext cx="202833" cy="2060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194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A5F8-0254-59E1-1561-ED886F2A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Issue with Regression (and t-tests/ANOVAs)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5DCF-FD8D-D385-18C9-124194AF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account for sources of systematic variance</a:t>
            </a:r>
          </a:p>
          <a:p>
            <a:pPr lvl="1"/>
            <a:r>
              <a:rPr lang="en-US" dirty="0"/>
              <a:t>Subjects</a:t>
            </a:r>
          </a:p>
          <a:p>
            <a:pPr lvl="1"/>
            <a:r>
              <a:rPr lang="en-US" dirty="0"/>
              <a:t>Experimental items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Multi-level models can help by making ‘sub-level’ slope estimates for each of these grouping factors that affect the overall estimate of the slope</a:t>
            </a:r>
          </a:p>
        </p:txBody>
      </p:sp>
    </p:spTree>
    <p:extLst>
      <p:ext uri="{BB962C8B-B14F-4D97-AF65-F5344CB8AC3E}">
        <p14:creationId xmlns:p14="http://schemas.microsoft.com/office/powerpoint/2010/main" val="4190245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7E20-A318-CD93-28B3-1EC33F03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 in this “class”?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5B50-5F1A-99D6-CB6A-5B053D1C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Incl. special topics like variable coding (scaling &amp; centering IVs, how to numerically code categorical IVs for interpretable intercepts/slopes, etc.)</a:t>
            </a:r>
          </a:p>
          <a:p>
            <a:r>
              <a:rPr lang="en-US" dirty="0"/>
              <a:t>Logistic regression (for binary dependent variables)</a:t>
            </a:r>
          </a:p>
          <a:p>
            <a:r>
              <a:rPr lang="en-US" dirty="0"/>
              <a:t>Multi-level/mixed-effects regression</a:t>
            </a:r>
          </a:p>
          <a:p>
            <a:r>
              <a:rPr lang="en-US" dirty="0"/>
              <a:t>Structural Equation Modeling</a:t>
            </a:r>
          </a:p>
          <a:p>
            <a:r>
              <a:rPr lang="en-US" dirty="0"/>
              <a:t>Relationship between mixed-effects models and more familiar techniques like repeated-measures ANOVA</a:t>
            </a:r>
          </a:p>
          <a:p>
            <a:r>
              <a:rPr lang="en-US" dirty="0"/>
              <a:t>Plus, how to do all this stuff in R!</a:t>
            </a:r>
          </a:p>
        </p:txBody>
      </p:sp>
    </p:spTree>
    <p:extLst>
      <p:ext uri="{BB962C8B-B14F-4D97-AF65-F5344CB8AC3E}">
        <p14:creationId xmlns:p14="http://schemas.microsoft.com/office/powerpoint/2010/main" val="42420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608E1E-28AC-A94E-85AB-EB818EDD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919617-FE01-7225-FB37-A5586CBC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8719" cy="4351338"/>
          </a:xfrm>
        </p:spPr>
        <p:txBody>
          <a:bodyPr/>
          <a:lstStyle/>
          <a:p>
            <a:r>
              <a:rPr lang="en-US" dirty="0"/>
              <a:t>Some terminology/notation</a:t>
            </a:r>
          </a:p>
          <a:p>
            <a:endParaRPr lang="en-US" dirty="0"/>
          </a:p>
          <a:p>
            <a:r>
              <a:rPr lang="en-US" dirty="0"/>
              <a:t>Mean = </a:t>
            </a:r>
            <a:r>
              <a:rPr lang="el-GR" dirty="0"/>
              <a:t>μ</a:t>
            </a:r>
            <a:endParaRPr lang="en-US" dirty="0"/>
          </a:p>
          <a:p>
            <a:r>
              <a:rPr lang="en-US" dirty="0"/>
              <a:t>Standard Deviation = </a:t>
            </a:r>
            <a:r>
              <a:rPr lang="el-GR" dirty="0"/>
              <a:t>σ</a:t>
            </a:r>
            <a:r>
              <a:rPr lang="en-US" dirty="0"/>
              <a:t> or SD</a:t>
            </a:r>
          </a:p>
          <a:p>
            <a:r>
              <a:rPr lang="en-US" dirty="0"/>
              <a:t>Single observation from a normal distribution = X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4FEFD-8B3F-D44D-9E25-AC1AA954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19" y="1400577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9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9FCD-2FFA-4C0D-A525-6829F107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&amp; the normal distribution</a:t>
            </a:r>
          </a:p>
        </p:txBody>
      </p:sp>
      <p:pic>
        <p:nvPicPr>
          <p:cNvPr id="4" name="Picture 2" descr="How to Make a Bell Curve in Excel (Step-by-step Guide)">
            <a:extLst>
              <a:ext uri="{FF2B5EF4-FFF2-40B4-BE49-F238E27FC236}">
                <a16:creationId xmlns:a16="http://schemas.microsoft.com/office/drawing/2014/main" id="{6DD39A62-A0E9-4192-930A-24263C81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6" y="1385678"/>
            <a:ext cx="9195362" cy="465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1FFF6-2339-4C0C-A686-BB0303A305F0}"/>
              </a:ext>
            </a:extLst>
          </p:cNvPr>
          <p:cNvSpPr txBox="1"/>
          <p:nvPr/>
        </p:nvSpPr>
        <p:spPr>
          <a:xfrm>
            <a:off x="7274558" y="2029599"/>
            <a:ext cx="46211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μ</a:t>
            </a:r>
            <a:r>
              <a:rPr lang="en-US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± 1</a:t>
            </a:r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σ</a:t>
            </a:r>
            <a:r>
              <a:rPr lang="en-US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68.2% of </a:t>
            </a:r>
            <a:r>
              <a:rPr lang="en-US" sz="2800" b="1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all</a:t>
            </a:r>
            <a:r>
              <a:rPr lang="en-US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data</a:t>
            </a:r>
          </a:p>
          <a:p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μ</a:t>
            </a:r>
            <a:r>
              <a:rPr lang="en-US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± 2</a:t>
            </a:r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σ</a:t>
            </a:r>
            <a:r>
              <a:rPr lang="en-US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95.4%</a:t>
            </a:r>
          </a:p>
          <a:p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μ</a:t>
            </a:r>
            <a:r>
              <a:rPr lang="en-US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± 3</a:t>
            </a:r>
            <a:r>
              <a:rPr lang="el-GR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σ</a:t>
            </a:r>
            <a:r>
              <a:rPr lang="en-US" sz="28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99.6%</a:t>
            </a:r>
          </a:p>
          <a:p>
            <a:endParaRPr lang="en-US" sz="28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l-GR" sz="2800" dirty="0">
                <a:solidFill>
                  <a:srgbClr val="FF000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μ</a:t>
            </a:r>
            <a:r>
              <a:rPr lang="en-US" sz="2800" dirty="0">
                <a:solidFill>
                  <a:srgbClr val="FF000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± 1.96</a:t>
            </a:r>
            <a:r>
              <a:rPr lang="el-GR" sz="2800" dirty="0">
                <a:solidFill>
                  <a:srgbClr val="FF000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σ</a:t>
            </a:r>
            <a:r>
              <a:rPr lang="en-US" sz="2800" dirty="0">
                <a:solidFill>
                  <a:srgbClr val="FF000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95%</a:t>
            </a:r>
          </a:p>
          <a:p>
            <a:endParaRPr lang="en-US" sz="28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7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7721B-3A8E-9B49-A759-93173E3C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351" y="1269965"/>
            <a:ext cx="6431783" cy="4594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000AEC-E68C-124F-A8E2-408A14B1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Log-Normal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38FE6-C7C0-C04B-8A0A-C8BFE118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28" y="1690688"/>
            <a:ext cx="5172388" cy="4351338"/>
          </a:xfrm>
        </p:spPr>
        <p:txBody>
          <a:bodyPr/>
          <a:lstStyle/>
          <a:p>
            <a:r>
              <a:rPr lang="en-US" dirty="0"/>
              <a:t>Skewed to the right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Commonly observed in measures that get close to but can’t go below 0</a:t>
            </a:r>
          </a:p>
          <a:p>
            <a:pPr lvl="1"/>
            <a:r>
              <a:rPr lang="en-US" dirty="0"/>
              <a:t>E.g., reaction time</a:t>
            </a:r>
          </a:p>
          <a:p>
            <a:endParaRPr lang="en-US" dirty="0"/>
          </a:p>
          <a:p>
            <a:r>
              <a:rPr lang="en-US" dirty="0"/>
              <a:t>Mean is not center</a:t>
            </a:r>
          </a:p>
          <a:p>
            <a:pPr lvl="1"/>
            <a:r>
              <a:rPr lang="en-US" dirty="0"/>
              <a:t>Mean &gt; median &gt; mode</a:t>
            </a:r>
          </a:p>
        </p:txBody>
      </p:sp>
    </p:spTree>
    <p:extLst>
      <p:ext uri="{BB962C8B-B14F-4D97-AF65-F5344CB8AC3E}">
        <p14:creationId xmlns:p14="http://schemas.microsoft.com/office/powerpoint/2010/main" val="137642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6A777-028E-4C48-8E81-19A6C4B1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66" y="974929"/>
            <a:ext cx="6871398" cy="4908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5FB69C-090D-D54B-9851-ED43835C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21B07-4820-FA41-89CC-B7BBCC50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666" cy="4351338"/>
          </a:xfrm>
        </p:spPr>
        <p:txBody>
          <a:bodyPr/>
          <a:lstStyle/>
          <a:p>
            <a:r>
              <a:rPr lang="en-US" dirty="0"/>
              <a:t>any response with two categorical possibilities</a:t>
            </a:r>
          </a:p>
          <a:p>
            <a:endParaRPr lang="en-US" dirty="0"/>
          </a:p>
          <a:p>
            <a:r>
              <a:rPr lang="en-US" dirty="0"/>
              <a:t>multinomial distribution extends this to multiple choices</a:t>
            </a:r>
          </a:p>
          <a:p>
            <a:pPr lvl="1"/>
            <a:r>
              <a:rPr lang="en-US" dirty="0"/>
              <a:t>Related: ordinal measures (e.g., surveys)</a:t>
            </a:r>
          </a:p>
        </p:txBody>
      </p:sp>
    </p:spTree>
    <p:extLst>
      <p:ext uri="{BB962C8B-B14F-4D97-AF65-F5344CB8AC3E}">
        <p14:creationId xmlns:p14="http://schemas.microsoft.com/office/powerpoint/2010/main" val="19062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D02E0-330F-A847-96A0-E725F86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 &amp;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81E4E-F724-9A4A-BA47-1B3ADF169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68441-293C-0F41-9B1B-47803DFD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Case: Comparing Means of 2 Groups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F7DAA-E1AA-F346-AD6E-3BBFD241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825625"/>
            <a:ext cx="116711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 process:</a:t>
            </a:r>
          </a:p>
          <a:p>
            <a:pPr marL="514350" indent="-514350">
              <a:buAutoNum type="arabicPeriod"/>
            </a:pPr>
            <a:r>
              <a:rPr lang="en-US" dirty="0"/>
              <a:t>Estimate mean of each group</a:t>
            </a:r>
          </a:p>
          <a:p>
            <a:pPr marL="514350" indent="-514350">
              <a:buAutoNum type="arabicPeriod"/>
            </a:pPr>
            <a:r>
              <a:rPr lang="en-US" dirty="0"/>
              <a:t>Estimate how confident we are about that mean estimate (</a:t>
            </a:r>
            <a:r>
              <a:rPr lang="en-US" b="1" i="1" dirty="0"/>
              <a:t>uncertainty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Compute a value representing a comparison of mean &amp; uncertainty estimates between groups</a:t>
            </a:r>
          </a:p>
          <a:p>
            <a:pPr marL="514350" indent="-514350">
              <a:buAutoNum type="arabicPeriod"/>
            </a:pPr>
            <a:r>
              <a:rPr lang="en-US" dirty="0"/>
              <a:t>Compare this value to some desired statistical significance threshold</a:t>
            </a:r>
          </a:p>
          <a:p>
            <a:pPr marL="0" indent="0">
              <a:buNone/>
            </a:pPr>
            <a:r>
              <a:rPr lang="en-US" dirty="0"/>
              <a:t>For this example, we’ll assume we are dealing with data that is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72137806"/>
      </p:ext>
    </p:extLst>
  </p:cSld>
  <p:clrMapOvr>
    <a:masterClrMapping/>
  </p:clrMapOvr>
</p:sld>
</file>

<file path=ppt/theme/theme1.xml><?xml version="1.0" encoding="utf-8"?>
<a:theme xmlns:a="http://schemas.openxmlformats.org/drawingml/2006/main" name="AvenirBlueFoo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  <a:latin typeface="Avenir Book" panose="02000503020000020003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venirBlueFooter" id="{CF8CAA46-7D90-7741-B08A-8BAEB1694C28}" vid="{BE0C3226-990A-B04D-8DCD-2D813E066F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AvenirBlueFooter</Template>
  <TotalTime>269</TotalTime>
  <Words>1741</Words>
  <Application>Microsoft Office PowerPoint</Application>
  <PresentationFormat>Widescreen</PresentationFormat>
  <Paragraphs>208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Avenir Black</vt:lpstr>
      <vt:lpstr>Avenir Book</vt:lpstr>
      <vt:lpstr>Calibri</vt:lpstr>
      <vt:lpstr>Cambria Math</vt:lpstr>
      <vt:lpstr>CMU Bright</vt:lpstr>
      <vt:lpstr>AvenirBlueFooter</vt:lpstr>
      <vt:lpstr>Adobe Acrobat Document</vt:lpstr>
      <vt:lpstr>Probability Distributions &amp; Uncertainty</vt:lpstr>
      <vt:lpstr>Outline</vt:lpstr>
      <vt:lpstr>Probability Distributions</vt:lpstr>
      <vt:lpstr>Normal</vt:lpstr>
      <vt:lpstr>Standard Deviation &amp; the normal distribution</vt:lpstr>
      <vt:lpstr>Log-Normal</vt:lpstr>
      <vt:lpstr>Binomial</vt:lpstr>
      <vt:lpstr>Parameter Estimation &amp; Inference</vt:lpstr>
      <vt:lpstr>Simplest Case: Comparing Means of 2 Groups</vt:lpstr>
      <vt:lpstr>Estimating our Sample Mean</vt:lpstr>
      <vt:lpstr>Estimating Uncertainty in our Mean Estimate</vt:lpstr>
      <vt:lpstr>Ground Truth</vt:lpstr>
      <vt:lpstr>Ground Truth</vt:lpstr>
      <vt:lpstr>PowerPoint Presentation</vt:lpstr>
      <vt:lpstr>PowerPoint Presentation</vt:lpstr>
      <vt:lpstr>PowerPoint Presentation</vt:lpstr>
      <vt:lpstr>PowerPoint Presentation</vt:lpstr>
      <vt:lpstr>Sampling Distribution &amp; Uncertainty</vt:lpstr>
      <vt:lpstr>PowerPoint Presentation</vt:lpstr>
      <vt:lpstr>Sampling Distribution &amp; Uncertainty</vt:lpstr>
      <vt:lpstr>Relationship between a single experiment’s SD &amp; sampling distribution</vt:lpstr>
      <vt:lpstr>SEM and “confidence intervals”</vt:lpstr>
      <vt:lpstr>What does this mean for we who do not know the ground truth?</vt:lpstr>
      <vt:lpstr>Back to our “Simplest Case”: Comparing Means of 2 Groups</vt:lpstr>
      <vt:lpstr>The T-Test</vt:lpstr>
      <vt:lpstr>The T-Test</vt:lpstr>
      <vt:lpstr>PowerPoint Presentation</vt:lpstr>
      <vt:lpstr>T Distribution and CIs</vt:lpstr>
      <vt:lpstr>Statistical Models</vt:lpstr>
      <vt:lpstr>What is linear regression?</vt:lpstr>
      <vt:lpstr>Linear regression</vt:lpstr>
      <vt:lpstr>Simple case: t-test</vt:lpstr>
      <vt:lpstr>Simple case: t-test</vt:lpstr>
      <vt:lpstr>T-test in linear regression</vt:lpstr>
      <vt:lpstr>Linear regression w/ continuous IV</vt:lpstr>
      <vt:lpstr>Major Issue with Regression (and t-tests/ANOVAs)</vt:lpstr>
      <vt:lpstr>What will we learn in this “class”?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 &amp; Uncertainty</dc:title>
  <dc:creator>Bushong, Wednesday</dc:creator>
  <cp:lastModifiedBy>Wednesday Bushong</cp:lastModifiedBy>
  <cp:revision>232</cp:revision>
  <dcterms:created xsi:type="dcterms:W3CDTF">2022-05-11T17:43:01Z</dcterms:created>
  <dcterms:modified xsi:type="dcterms:W3CDTF">2022-05-24T16:59:28Z</dcterms:modified>
</cp:coreProperties>
</file>