
<file path=[Content_Types].xml><?xml version="1.0" encoding="utf-8"?>
<Types xmlns="http://schemas.openxmlformats.org/package/2006/content-types">
  <Default Extension="xml" ContentType="application/xml"/>
  <Default Extension="rels" ContentType="application/vnd.openxmlformats-package.relationships+xml"/>
  <Default Extension="bin" ContentType="application/vnd.openxmlformats-officedocument.presentationml.printerSettings"/>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1" r:id="rId3"/>
    <p:sldId id="262" r:id="rId4"/>
    <p:sldId id="257" r:id="rId5"/>
    <p:sldId id="258" r:id="rId6"/>
    <p:sldId id="259"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196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printerSettings" Target="printerSettings/printerSettings1.bin"/><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8F16AD-1288-464E-B6F6-98151BF2AB16}"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2666765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F16AD-1288-464E-B6F6-98151BF2AB16}"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808444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F16AD-1288-464E-B6F6-98151BF2AB16}"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3446225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8F16AD-1288-464E-B6F6-98151BF2AB16}"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237608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8F16AD-1288-464E-B6F6-98151BF2AB16}" type="datetimeFigureOut">
              <a:rPr lang="en-US" smtClean="0"/>
              <a:t>10/13/13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157404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8F16AD-1288-464E-B6F6-98151BF2AB16}" type="datetimeFigureOut">
              <a:rPr lang="en-US" smtClean="0"/>
              <a:t>10/13/13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830461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8F16AD-1288-464E-B6F6-98151BF2AB16}" type="datetimeFigureOut">
              <a:rPr lang="en-US" smtClean="0"/>
              <a:t>10/13/13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1961874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8F16AD-1288-464E-B6F6-98151BF2AB16}" type="datetimeFigureOut">
              <a:rPr lang="en-US" smtClean="0"/>
              <a:t>10/13/13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926892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8F16AD-1288-464E-B6F6-98151BF2AB16}" type="datetimeFigureOut">
              <a:rPr lang="en-US" smtClean="0"/>
              <a:t>10/13/13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3243390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F16AD-1288-464E-B6F6-98151BF2AB16}" type="datetimeFigureOut">
              <a:rPr lang="en-US" smtClean="0"/>
              <a:t>10/13/13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257678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8F16AD-1288-464E-B6F6-98151BF2AB16}" type="datetimeFigureOut">
              <a:rPr lang="en-US" smtClean="0"/>
              <a:t>10/13/13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8C4FC1-696D-7C44-A18C-7048E138F47E}" type="slidenum">
              <a:rPr lang="en-US" smtClean="0"/>
              <a:t>‹#›</a:t>
            </a:fld>
            <a:endParaRPr lang="en-US"/>
          </a:p>
        </p:txBody>
      </p:sp>
    </p:spTree>
    <p:extLst>
      <p:ext uri="{BB962C8B-B14F-4D97-AF65-F5344CB8AC3E}">
        <p14:creationId xmlns:p14="http://schemas.microsoft.com/office/powerpoint/2010/main" val="233269058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8F16AD-1288-464E-B6F6-98151BF2AB16}" type="datetimeFigureOut">
              <a:rPr lang="en-US" smtClean="0"/>
              <a:t>10/13/13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8C4FC1-696D-7C44-A18C-7048E138F47E}" type="slidenum">
              <a:rPr lang="en-US" smtClean="0"/>
              <a:t>‹#›</a:t>
            </a:fld>
            <a:endParaRPr lang="en-US"/>
          </a:p>
        </p:txBody>
      </p:sp>
    </p:spTree>
    <p:extLst>
      <p:ext uri="{BB962C8B-B14F-4D97-AF65-F5344CB8AC3E}">
        <p14:creationId xmlns:p14="http://schemas.microsoft.com/office/powerpoint/2010/main" val="3739847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2423467"/>
            <a:ext cx="7772400" cy="1470025"/>
          </a:xfrm>
        </p:spPr>
        <p:txBody>
          <a:bodyPr/>
          <a:lstStyle/>
          <a:p>
            <a:r>
              <a:rPr lang="en-US" dirty="0" smtClean="0"/>
              <a:t>NY Times: “Is Salt Good or Bad For You?”</a:t>
            </a:r>
            <a:endParaRPr lang="en-US" dirty="0"/>
          </a:p>
        </p:txBody>
      </p:sp>
    </p:spTree>
    <p:extLst>
      <p:ext uri="{BB962C8B-B14F-4D97-AF65-F5344CB8AC3E}">
        <p14:creationId xmlns:p14="http://schemas.microsoft.com/office/powerpoint/2010/main" val="328060514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sp>
        <p:nvSpPr>
          <p:cNvPr id="3" name="Content Placeholder 2"/>
          <p:cNvSpPr>
            <a:spLocks noGrp="1"/>
          </p:cNvSpPr>
          <p:nvPr>
            <p:ph idx="1"/>
          </p:nvPr>
        </p:nvSpPr>
        <p:spPr/>
        <p:txBody>
          <a:bodyPr/>
          <a:lstStyle/>
          <a:p>
            <a:r>
              <a:rPr lang="en-US" dirty="0" smtClean="0"/>
              <a:t>Explain the concept of parsimony, and create an example (other than the one provided in the book) comparing two theories in terms of parsimony</a:t>
            </a:r>
            <a:r>
              <a:rPr lang="en-US" dirty="0"/>
              <a:t>.</a:t>
            </a:r>
          </a:p>
        </p:txBody>
      </p:sp>
    </p:spTree>
    <p:extLst>
      <p:ext uri="{BB962C8B-B14F-4D97-AF65-F5344CB8AC3E}">
        <p14:creationId xmlns:p14="http://schemas.microsoft.com/office/powerpoint/2010/main" val="2452456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Identifying Key Themes</a:t>
            </a:r>
            <a:endParaRPr lang="en-US" dirty="0"/>
          </a:p>
        </p:txBody>
      </p:sp>
      <p:sp>
        <p:nvSpPr>
          <p:cNvPr id="3" name="Content Placeholder 2"/>
          <p:cNvSpPr>
            <a:spLocks noGrp="1"/>
          </p:cNvSpPr>
          <p:nvPr>
            <p:ph idx="1"/>
          </p:nvPr>
        </p:nvSpPr>
        <p:spPr/>
        <p:txBody>
          <a:bodyPr/>
          <a:lstStyle/>
          <a:p>
            <a:r>
              <a:rPr lang="en-US" dirty="0"/>
              <a:t>claims, hypotheses, facts, empirical evidence, controversies </a:t>
            </a:r>
          </a:p>
          <a:p>
            <a:pPr fontAlgn="auto"/>
            <a:r>
              <a:rPr lang="en-US" dirty="0"/>
              <a:t>cause-effect relationships, risks, authority, confounds, scientific questions </a:t>
            </a:r>
          </a:p>
        </p:txBody>
      </p:sp>
    </p:spTree>
    <p:extLst>
      <p:ext uri="{BB962C8B-B14F-4D97-AF65-F5344CB8AC3E}">
        <p14:creationId xmlns:p14="http://schemas.microsoft.com/office/powerpoint/2010/main" val="1154500410"/>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Key </a:t>
            </a:r>
            <a:r>
              <a:rPr lang="en-US" dirty="0" smtClean="0"/>
              <a:t>Themes contd.</a:t>
            </a:r>
            <a:endParaRPr lang="en-US" dirty="0"/>
          </a:p>
        </p:txBody>
      </p:sp>
      <p:sp>
        <p:nvSpPr>
          <p:cNvPr id="3" name="Content Placeholder 2"/>
          <p:cNvSpPr>
            <a:spLocks noGrp="1"/>
          </p:cNvSpPr>
          <p:nvPr>
            <p:ph idx="1"/>
          </p:nvPr>
        </p:nvSpPr>
        <p:spPr/>
        <p:txBody>
          <a:bodyPr/>
          <a:lstStyle/>
          <a:p>
            <a:pPr fontAlgn="auto"/>
            <a:r>
              <a:rPr lang="en-US" dirty="0"/>
              <a:t>causal chains, operational definitions </a:t>
            </a:r>
          </a:p>
          <a:p>
            <a:pPr fontAlgn="auto"/>
            <a:r>
              <a:rPr lang="en-US" dirty="0"/>
              <a:t>conventional wisdom, beliefs, variables </a:t>
            </a:r>
          </a:p>
          <a:p>
            <a:pPr fontAlgn="auto"/>
            <a:r>
              <a:rPr lang="en-US" dirty="0"/>
              <a:t>plausibility, likelihoods, conclusions </a:t>
            </a:r>
          </a:p>
          <a:p>
            <a:endParaRPr lang="en-US" dirty="0"/>
          </a:p>
        </p:txBody>
      </p:sp>
    </p:spTree>
    <p:extLst>
      <p:ext uri="{BB962C8B-B14F-4D97-AF65-F5344CB8AC3E}">
        <p14:creationId xmlns:p14="http://schemas.microsoft.com/office/powerpoint/2010/main" val="229021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Scientific Method</a:t>
            </a:r>
            <a:endParaRPr lang="en-US" dirty="0"/>
          </a:p>
        </p:txBody>
      </p:sp>
      <p:sp>
        <p:nvSpPr>
          <p:cNvPr id="3" name="Content Placeholder 2"/>
          <p:cNvSpPr>
            <a:spLocks noGrp="1"/>
          </p:cNvSpPr>
          <p:nvPr>
            <p:ph idx="1"/>
          </p:nvPr>
        </p:nvSpPr>
        <p:spPr>
          <a:xfrm>
            <a:off x="457200" y="1269850"/>
            <a:ext cx="8229600" cy="5421280"/>
          </a:xfrm>
        </p:spPr>
        <p:txBody>
          <a:bodyPr>
            <a:normAutofit fontScale="92500"/>
          </a:bodyPr>
          <a:lstStyle/>
          <a:p>
            <a:r>
              <a:rPr lang="en-US" dirty="0" smtClean="0"/>
              <a:t>Observations are made to test </a:t>
            </a:r>
            <a:r>
              <a:rPr lang="en-US" b="1" dirty="0" smtClean="0"/>
              <a:t>hypotheses</a:t>
            </a:r>
          </a:p>
          <a:p>
            <a:pPr lvl="1"/>
            <a:r>
              <a:rPr lang="en-US" dirty="0" smtClean="0"/>
              <a:t>A hypothesis is a prediction about what causes a certain phenomenon</a:t>
            </a:r>
            <a:endParaRPr lang="en-US" b="1" dirty="0" smtClean="0"/>
          </a:p>
          <a:p>
            <a:r>
              <a:rPr lang="en-US" dirty="0" smtClean="0"/>
              <a:t>Experiments are conducted in which an </a:t>
            </a:r>
            <a:r>
              <a:rPr lang="en-US" b="1" dirty="0" smtClean="0"/>
              <a:t>independent variable </a:t>
            </a:r>
            <a:r>
              <a:rPr lang="en-US" dirty="0" smtClean="0"/>
              <a:t>is manipulated and its effect on the </a:t>
            </a:r>
            <a:r>
              <a:rPr lang="en-US" b="1" dirty="0" smtClean="0"/>
              <a:t>dependent variable </a:t>
            </a:r>
            <a:r>
              <a:rPr lang="en-US" dirty="0" smtClean="0"/>
              <a:t>is measured</a:t>
            </a:r>
          </a:p>
          <a:p>
            <a:pPr lvl="1"/>
            <a:r>
              <a:rPr lang="en-US" dirty="0" smtClean="0"/>
              <a:t>The </a:t>
            </a:r>
            <a:r>
              <a:rPr lang="en-US" b="1" dirty="0" smtClean="0"/>
              <a:t>level of the independent variable </a:t>
            </a:r>
            <a:r>
              <a:rPr lang="en-US" dirty="0" smtClean="0"/>
              <a:t>is how many ways the independent variable is manipulated</a:t>
            </a:r>
          </a:p>
          <a:p>
            <a:pPr lvl="1"/>
            <a:r>
              <a:rPr lang="en-US" dirty="0" smtClean="0"/>
              <a:t>Ex: Researchers want to know how caffeine affects test performance, so they give one group of subjects coffee and one group water before they take a test. There are 2 levels of the independent variable.</a:t>
            </a:r>
          </a:p>
        </p:txBody>
      </p:sp>
    </p:spTree>
    <p:extLst>
      <p:ext uri="{BB962C8B-B14F-4D97-AF65-F5344CB8AC3E}">
        <p14:creationId xmlns:p14="http://schemas.microsoft.com/office/powerpoint/2010/main" val="403882525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Scientific Method: Subjects</a:t>
            </a:r>
            <a:endParaRPr lang="en-US" dirty="0"/>
          </a:p>
        </p:txBody>
      </p:sp>
      <p:sp>
        <p:nvSpPr>
          <p:cNvPr id="3" name="Content Placeholder 2"/>
          <p:cNvSpPr>
            <a:spLocks noGrp="1"/>
          </p:cNvSpPr>
          <p:nvPr>
            <p:ph idx="1"/>
          </p:nvPr>
        </p:nvSpPr>
        <p:spPr/>
        <p:txBody>
          <a:bodyPr/>
          <a:lstStyle/>
          <a:p>
            <a:r>
              <a:rPr lang="en-US" dirty="0" smtClean="0"/>
              <a:t>The </a:t>
            </a:r>
            <a:r>
              <a:rPr lang="en-US" b="1" dirty="0" smtClean="0"/>
              <a:t>experimental group </a:t>
            </a:r>
            <a:r>
              <a:rPr lang="en-US" dirty="0" smtClean="0"/>
              <a:t>is the group that receives the treatment (such as the groups that get coffee or tea)</a:t>
            </a:r>
          </a:p>
          <a:p>
            <a:r>
              <a:rPr lang="en-US" dirty="0" smtClean="0"/>
              <a:t>The </a:t>
            </a:r>
            <a:r>
              <a:rPr lang="en-US" b="1" dirty="0" smtClean="0"/>
              <a:t>control group </a:t>
            </a:r>
            <a:r>
              <a:rPr lang="en-US" dirty="0" smtClean="0"/>
              <a:t>is the group that does not receive treatment (such as the group that got water)</a:t>
            </a:r>
          </a:p>
        </p:txBody>
      </p:sp>
    </p:spTree>
    <p:extLst>
      <p:ext uri="{BB962C8B-B14F-4D97-AF65-F5344CB8AC3E}">
        <p14:creationId xmlns:p14="http://schemas.microsoft.com/office/powerpoint/2010/main" val="142206540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Scientific Method: Confounds</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r>
              <a:rPr lang="en-US" b="1" dirty="0" smtClean="0"/>
              <a:t>Confounds </a:t>
            </a:r>
            <a:r>
              <a:rPr lang="en-US" dirty="0" smtClean="0"/>
              <a:t>are flaws in a study’s design that make it hard to give an explanation for results</a:t>
            </a:r>
          </a:p>
          <a:p>
            <a:r>
              <a:rPr lang="en-US" dirty="0" smtClean="0"/>
              <a:t>A</a:t>
            </a:r>
            <a:r>
              <a:rPr lang="en-US" b="1" dirty="0" smtClean="0"/>
              <a:t> subject variable </a:t>
            </a:r>
            <a:r>
              <a:rPr lang="en-US" dirty="0" smtClean="0"/>
              <a:t>is a characteristic of participants in a study that might confound results</a:t>
            </a:r>
          </a:p>
          <a:p>
            <a:pPr lvl="1"/>
            <a:r>
              <a:rPr lang="en-US" dirty="0" smtClean="0"/>
              <a:t>Ex: If the researcher finds that the group who had caffeine performed better than the group that didn’t, BUT the experimental group was all women and the control group was all men, it’s unclear whether the caffeine or the gender is driving the performance</a:t>
            </a:r>
            <a:endParaRPr lang="en-US" dirty="0"/>
          </a:p>
        </p:txBody>
      </p:sp>
    </p:spTree>
    <p:extLst>
      <p:ext uri="{BB962C8B-B14F-4D97-AF65-F5344CB8AC3E}">
        <p14:creationId xmlns:p14="http://schemas.microsoft.com/office/powerpoint/2010/main" val="313675215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sp>
        <p:nvSpPr>
          <p:cNvPr id="3" name="Content Placeholder 2"/>
          <p:cNvSpPr>
            <a:spLocks noGrp="1"/>
          </p:cNvSpPr>
          <p:nvPr>
            <p:ph idx="1"/>
          </p:nvPr>
        </p:nvSpPr>
        <p:spPr>
          <a:xfrm>
            <a:off x="457200" y="1417638"/>
            <a:ext cx="8229600" cy="5440362"/>
          </a:xfrm>
        </p:spPr>
        <p:txBody>
          <a:bodyPr>
            <a:normAutofit fontScale="92500" lnSpcReduction="20000"/>
          </a:bodyPr>
          <a:lstStyle/>
          <a:p>
            <a:r>
              <a:rPr lang="en-US" dirty="0" smtClean="0"/>
              <a:t>A child believes the Easter Bunny is real because Mom and Dad say he is.</a:t>
            </a:r>
          </a:p>
          <a:p>
            <a:pPr lvl="1"/>
            <a:r>
              <a:rPr lang="en-US" dirty="0" smtClean="0"/>
              <a:t>Authority</a:t>
            </a:r>
          </a:p>
          <a:p>
            <a:r>
              <a:rPr lang="en-US" dirty="0" smtClean="0"/>
              <a:t>Dr. Jones argues that the cause of the First World War was nationalistic feelings within the different European countries; he backs his arguments with evidence about the economic, social, and international conditions of the time.</a:t>
            </a:r>
          </a:p>
          <a:p>
            <a:pPr lvl="1"/>
            <a:r>
              <a:rPr lang="en-US" dirty="0" smtClean="0"/>
              <a:t>Rational-Inductive Method</a:t>
            </a:r>
          </a:p>
          <a:p>
            <a:r>
              <a:rPr lang="en-US" dirty="0" smtClean="0"/>
              <a:t>I know the brakes on my car are worn out because my mechanic told me after inspecting them</a:t>
            </a:r>
            <a:r>
              <a:rPr lang="en-US" dirty="0"/>
              <a:t>.	</a:t>
            </a:r>
            <a:endParaRPr lang="en-US" dirty="0" smtClean="0"/>
          </a:p>
          <a:p>
            <a:pPr lvl="1"/>
            <a:r>
              <a:rPr lang="en-US" dirty="0" smtClean="0"/>
              <a:t>Authority</a:t>
            </a:r>
            <a:endParaRPr lang="en-US" dirty="0"/>
          </a:p>
        </p:txBody>
      </p:sp>
    </p:spTree>
    <p:extLst>
      <p:ext uri="{BB962C8B-B14F-4D97-AF65-F5344CB8AC3E}">
        <p14:creationId xmlns:p14="http://schemas.microsoft.com/office/powerpoint/2010/main" val="2148251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sp>
        <p:nvSpPr>
          <p:cNvPr id="3" name="Content Placeholder 2"/>
          <p:cNvSpPr>
            <a:spLocks noGrp="1"/>
          </p:cNvSpPr>
          <p:nvPr>
            <p:ph idx="1"/>
          </p:nvPr>
        </p:nvSpPr>
        <p:spPr>
          <a:xfrm>
            <a:off x="457200" y="1417637"/>
            <a:ext cx="8229600" cy="5300403"/>
          </a:xfrm>
        </p:spPr>
        <p:txBody>
          <a:bodyPr>
            <a:normAutofit fontScale="92500" lnSpcReduction="20000"/>
          </a:bodyPr>
          <a:lstStyle/>
          <a:p>
            <a:r>
              <a:rPr lang="en-US" dirty="0" smtClean="0"/>
              <a:t>The athlete knew he would have a terrible game because it was Friday the 13th.</a:t>
            </a:r>
          </a:p>
          <a:p>
            <a:pPr lvl="1"/>
            <a:r>
              <a:rPr lang="en-US" dirty="0" smtClean="0"/>
              <a:t>Superstition</a:t>
            </a:r>
          </a:p>
          <a:p>
            <a:r>
              <a:rPr lang="en-US" dirty="0" smtClean="0"/>
              <a:t>I knew my car would be stolen because I had a bad feeling about parking it on Gilman Drive overnight.</a:t>
            </a:r>
          </a:p>
          <a:p>
            <a:pPr lvl="1"/>
            <a:r>
              <a:rPr lang="en-US" dirty="0" smtClean="0"/>
              <a:t>Superstition</a:t>
            </a:r>
          </a:p>
          <a:p>
            <a:r>
              <a:rPr lang="en-US" dirty="0" smtClean="0"/>
              <a:t>The cheese company decided that white cheddar tastes better than orange cheddar because people did not know which cheese they were tasting and they chose white cheddar more often than orange cheddar.</a:t>
            </a:r>
          </a:p>
          <a:p>
            <a:pPr lvl="1"/>
            <a:r>
              <a:rPr lang="en-US" dirty="0" smtClean="0"/>
              <a:t>Scientific Method</a:t>
            </a:r>
            <a:endParaRPr lang="en-US" dirty="0"/>
          </a:p>
        </p:txBody>
      </p:sp>
    </p:spTree>
    <p:extLst>
      <p:ext uri="{BB962C8B-B14F-4D97-AF65-F5344CB8AC3E}">
        <p14:creationId xmlns:p14="http://schemas.microsoft.com/office/powerpoint/2010/main" val="733622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Homework 1</a:t>
            </a:r>
            <a:endParaRPr lang="en-US" dirty="0"/>
          </a:p>
        </p:txBody>
      </p:sp>
      <p:sp>
        <p:nvSpPr>
          <p:cNvPr id="3" name="Content Placeholder 2"/>
          <p:cNvSpPr>
            <a:spLocks noGrp="1"/>
          </p:cNvSpPr>
          <p:nvPr>
            <p:ph idx="1"/>
          </p:nvPr>
        </p:nvSpPr>
        <p:spPr>
          <a:xfrm>
            <a:off x="457200" y="1417638"/>
            <a:ext cx="8229600" cy="5233557"/>
          </a:xfrm>
        </p:spPr>
        <p:txBody>
          <a:bodyPr>
            <a:normAutofit fontScale="92500" lnSpcReduction="10000"/>
          </a:bodyPr>
          <a:lstStyle/>
          <a:p>
            <a:r>
              <a:rPr lang="en-US" dirty="0" smtClean="0"/>
              <a:t>In a taste test between white cheddar and orange cheddar, tasters are always given orange cheddar first, followed by a salted cracker to cleanse their palate, and then provided with white cheddar. Even though the tasters are blindfolded and thus do not know what cheese they are tasting, they say the white cheddar tastes better than the orange cheddar. What alternative explanations can you think of that could also explain the results? How would</a:t>
            </a:r>
            <a:r>
              <a:rPr lang="en-US" dirty="0"/>
              <a:t>	 </a:t>
            </a:r>
            <a:r>
              <a:rPr lang="en-US" dirty="0" smtClean="0"/>
              <a:t>you improve the study in order to control for confounds</a:t>
            </a:r>
            <a:r>
              <a:rPr lang="en-US" dirty="0"/>
              <a:t>?</a:t>
            </a:r>
          </a:p>
        </p:txBody>
      </p:sp>
    </p:spTree>
    <p:extLst>
      <p:ext uri="{BB962C8B-B14F-4D97-AF65-F5344CB8AC3E}">
        <p14:creationId xmlns:p14="http://schemas.microsoft.com/office/powerpoint/2010/main" val="1630617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6062</TotalTime>
  <Words>552</Words>
  <Application>Microsoft Macintosh PowerPoint</Application>
  <PresentationFormat>On-screen Show (4:3)</PresentationFormat>
  <Paragraphs>39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NY Times: “Is Salt Good or Bad For You?”</vt:lpstr>
      <vt:lpstr>Identifying Key Themes</vt:lpstr>
      <vt:lpstr>Identifying Key Themes contd.</vt:lpstr>
      <vt:lpstr>The Scientific Method</vt:lpstr>
      <vt:lpstr>Scientific Method: Subjects</vt:lpstr>
      <vt:lpstr>Scientific Method: Confounds</vt:lpstr>
      <vt:lpstr>Homework 1</vt:lpstr>
      <vt:lpstr>Homework 1</vt:lpstr>
      <vt:lpstr>Homework 1</vt:lpstr>
      <vt:lpstr>Homework 1</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Wednesday Bushong</dc:creator>
  <cp:lastModifiedBy>Wednesday Bushong</cp:lastModifiedBy>
  <cp:revision>9</cp:revision>
  <dcterms:created xsi:type="dcterms:W3CDTF">2013-10-04T00:40:00Z</dcterms:created>
  <dcterms:modified xsi:type="dcterms:W3CDTF">2013-10-14T06:53:15Z</dcterms:modified>
</cp:coreProperties>
</file>