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BEA6"/>
    <a:srgbClr val="9EC189"/>
    <a:srgbClr val="B7D5A5"/>
    <a:srgbClr val="739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4665"/>
  </p:normalViewPr>
  <p:slideViewPr>
    <p:cSldViewPr snapToGrid="0" snapToObjects="1">
      <p:cViewPr varScale="1">
        <p:scale>
          <a:sx n="129" d="100"/>
          <a:sy n="129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FA80C8-002A-2643-8FB0-BE8D0A151711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 Boo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Book" panose="02000503020000020003" pitchFamily="2" charset="0"/>
                <a:ea typeface="Ayuthaya" pitchFamily="2" charset="-34"/>
                <a:cs typeface="Ayuthaya" pitchFamily="2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4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Book" panose="02000503020000020003" pitchFamily="2" charset="0"/>
              </a:defRPr>
            </a:lvl1pPr>
            <a:lvl2pPr>
              <a:defRPr b="0" i="0">
                <a:latin typeface="Avenir Book" panose="02000503020000020003" pitchFamily="2" charset="0"/>
              </a:defRPr>
            </a:lvl2pPr>
            <a:lvl3pPr>
              <a:defRPr b="0" i="0">
                <a:latin typeface="Avenir Book" panose="02000503020000020003" pitchFamily="2" charset="0"/>
              </a:defRPr>
            </a:lvl3pPr>
            <a:lvl4pPr>
              <a:defRPr b="0" i="0">
                <a:latin typeface="Avenir Book" panose="02000503020000020003" pitchFamily="2" charset="0"/>
              </a:defRPr>
            </a:lvl4pPr>
            <a:lvl5pPr>
              <a:defRPr b="0" i="0"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C33F8E-71A2-B743-BB07-BABE00460FED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4CCB129-440F-D64F-9606-3BA855FF14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AE78CB-FD91-DA40-A5DE-C8198466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2F0D6CC-D409-3E43-80A4-DF2EBE52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4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A77FC-35D4-B640-89E1-35DFAFF34308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C93436F-45EB-304E-85C1-5D546AA7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7A47460-3DB4-A346-9FC5-4354E34F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9BDF277-614F-E54F-9A42-27620EAA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91BF2C-E825-4346-863F-AFC8E771ED1C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7A0C10C-B1B0-644C-8A45-49137C61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E6B752-ED41-FE4B-88CA-F1BC3EDE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569EB52-EB82-D140-92D5-74A1AF0B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Book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venir Book" panose="02000503020000020003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  <a:lvl2pPr>
              <a:defRPr>
                <a:latin typeface="Avenir Book" panose="02000503020000020003" pitchFamily="2" charset="0"/>
              </a:defRPr>
            </a:lvl2pPr>
            <a:lvl3pPr>
              <a:defRPr>
                <a:latin typeface="Avenir Book" panose="02000503020000020003" pitchFamily="2" charset="0"/>
              </a:defRPr>
            </a:lvl3pPr>
            <a:lvl4pPr>
              <a:defRPr>
                <a:latin typeface="Avenir Book" panose="02000503020000020003" pitchFamily="2" charset="0"/>
              </a:defRPr>
            </a:lvl4pPr>
            <a:lvl5pPr>
              <a:defRPr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10CA-0CA7-0442-91A2-8FFCAB99FB0C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2E67102-FC61-EB4F-BC71-4920AB1F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712F0B2-8EBE-0346-898D-6DE135C6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EDC72B-703E-C141-A5E1-5535BF43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 Book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926A52-A8AF-244D-A5E3-A219B88E0245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5110CD-DF04-8344-A534-0BD146A9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00FC93E-6F70-FF48-B119-89524495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5D214D-182D-124A-9C4E-A5C19831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0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B0CA84-575C-A948-A5C8-B2DE9FD4F334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1F13A1A-70A6-0642-B2EB-24F7B63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3BBEF29-BBF1-F74D-A958-08C1645F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3ABA66-A160-5745-94B7-99FEADFD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3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78E235-A1F8-F545-BAA5-2A2FDED5C0E1}"/>
              </a:ext>
            </a:extLst>
          </p:cNvPr>
          <p:cNvSpPr/>
          <p:nvPr/>
        </p:nvSpPr>
        <p:spPr>
          <a:xfrm>
            <a:off x="0" y="6082748"/>
            <a:ext cx="12192000" cy="77525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3B87276-B083-334B-B776-E8B99C8EB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22F49292-E1B6-9A4A-BF6B-C5209819DBD9}" type="datetimeFigureOut">
              <a:rPr lang="en-US" smtClean="0"/>
              <a:t>5/4/22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8E4323B-C072-F94A-BD6E-ED4604C56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9644C1-8A64-A445-A38B-E6F1F1661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 b="1" i="0">
                <a:solidFill>
                  <a:schemeClr val="bg1"/>
                </a:solidFill>
                <a:latin typeface="Avenir Black" panose="02000503020000020003" pitchFamily="2" charset="0"/>
                <a:ea typeface="Ayuthaya" pitchFamily="2" charset="-34"/>
                <a:cs typeface="Ayuthaya" pitchFamily="2" charset="-34"/>
              </a:defRPr>
            </a:lvl1pPr>
          </a:lstStyle>
          <a:p>
            <a:fld id="{13E92A2E-BC09-5A44-B360-CFA09146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5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DA8B-091C-8945-B037-658E4929B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Languages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6EC91-B93F-2D41-A8B5-84825131B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6A45-CBEC-B247-9144-D3A95F19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</a:t>
            </a:r>
          </a:p>
        </p:txBody>
      </p:sp>
      <p:pic>
        <p:nvPicPr>
          <p:cNvPr id="1028" name="Picture 4" descr="A general introduction to Turing Machine">
            <a:extLst>
              <a:ext uri="{FF2B5EF4-FFF2-40B4-BE49-F238E27FC236}">
                <a16:creationId xmlns:a16="http://schemas.microsoft.com/office/drawing/2014/main" id="{6F8CC7A4-2B04-7A4D-9E9C-202A079FD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69" y="1238793"/>
            <a:ext cx="9612796" cy="473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2EA89-5639-3D49-80A2-ABBD805B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Turing-completeness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70DC-CFB6-FE47-8339-84D6868B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system can complete any possible computation, is is Turing-complete</a:t>
            </a:r>
          </a:p>
          <a:p>
            <a:r>
              <a:rPr lang="en-US" dirty="0"/>
              <a:t>Most programming languages are Turing-complete</a:t>
            </a:r>
          </a:p>
          <a:p>
            <a:r>
              <a:rPr lang="en-US" dirty="0"/>
              <a:t>Many GUI-style (graphical user interface) statistical packages are NOT Turing-complete, including SPSS &amp; SAS </a:t>
            </a:r>
            <a:r>
              <a:rPr lang="en-US" dirty="0">
                <a:sym typeface="Wingdings" pitchFamily="2" charset="2"/>
              </a:rPr>
              <a:t> less flexibility &amp; 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9222-ACF6-B445-BF46-BBDF782D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statistical programming languages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A93E9A-6148-334D-9A2D-330BE6CD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09" y="2568866"/>
            <a:ext cx="1333721" cy="10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F659729-7DF7-F14A-8572-192954A8E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99" y="3158850"/>
            <a:ext cx="1932608" cy="124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ython Logo, history, meaning, symbol, PNG">
            <a:extLst>
              <a:ext uri="{FF2B5EF4-FFF2-40B4-BE49-F238E27FC236}">
                <a16:creationId xmlns:a16="http://schemas.microsoft.com/office/drawing/2014/main" id="{679C9F38-8425-CE4D-AEBE-CCD54D29C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17" y="2722292"/>
            <a:ext cx="2512737" cy="14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LAB logo and symbol, meaning, history, PNG">
            <a:extLst>
              <a:ext uri="{FF2B5EF4-FFF2-40B4-BE49-F238E27FC236}">
                <a16:creationId xmlns:a16="http://schemas.microsoft.com/office/drawing/2014/main" id="{AEFE6863-173F-2746-B997-B7FF495E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07" y="1690688"/>
            <a:ext cx="3175000" cy="17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++ - Wikipedia">
            <a:extLst>
              <a:ext uri="{FF2B5EF4-FFF2-40B4-BE49-F238E27FC236}">
                <a16:creationId xmlns:a16="http://schemas.microsoft.com/office/drawing/2014/main" id="{E9AD7EB9-E899-6044-B83F-3D656E976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889" y="1690688"/>
            <a:ext cx="1621182" cy="1822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A7561-EC8F-4B4F-AF0D-80EC3A9B680A}"/>
              </a:ext>
            </a:extLst>
          </p:cNvPr>
          <p:cNvSpPr txBox="1"/>
          <p:nvPr/>
        </p:nvSpPr>
        <p:spPr>
          <a:xfrm>
            <a:off x="9137374" y="3602536"/>
            <a:ext cx="2305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Avenir Book" panose="02000503020000020003" pitchFamily="2" charset="0"/>
              </a:rPr>
              <a:t>C, C++, C#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A84286-F42A-C84C-A6D7-30BADFF56AA2}"/>
              </a:ext>
            </a:extLst>
          </p:cNvPr>
          <p:cNvCxnSpPr>
            <a:cxnSpLocks/>
          </p:cNvCxnSpPr>
          <p:nvPr/>
        </p:nvCxnSpPr>
        <p:spPr>
          <a:xfrm>
            <a:off x="964096" y="4959626"/>
            <a:ext cx="9877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1CAA9-855B-C943-B3F5-1FB94F8670A3}"/>
              </a:ext>
            </a:extLst>
          </p:cNvPr>
          <p:cNvSpPr txBox="1"/>
          <p:nvPr/>
        </p:nvSpPr>
        <p:spPr>
          <a:xfrm>
            <a:off x="4532243" y="5039139"/>
            <a:ext cx="3001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Avenir Book" panose="02000503020000020003" pitchFamily="2" charset="0"/>
              </a:rPr>
              <a:t>harder to learn</a:t>
            </a:r>
          </a:p>
        </p:txBody>
      </p:sp>
    </p:spTree>
    <p:extLst>
      <p:ext uri="{BB962C8B-B14F-4D97-AF65-F5344CB8AC3E}">
        <p14:creationId xmlns:p14="http://schemas.microsoft.com/office/powerpoint/2010/main" val="24426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2233-A6E8-BF40-8667-720C2283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AEC4-D97E-654A-8A5B-151F9605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Compilation style</a:t>
            </a:r>
          </a:p>
          <a:p>
            <a:r>
              <a:rPr lang="en-US" dirty="0"/>
              <a:t>Compiled languages are converted directly into machine code that can be run by the computer</a:t>
            </a:r>
          </a:p>
          <a:p>
            <a:pPr lvl="1"/>
            <a:r>
              <a:rPr lang="en-US" dirty="0"/>
              <a:t>Pros: Fast, efficient, high level of control by end user</a:t>
            </a:r>
          </a:p>
          <a:p>
            <a:pPr lvl="1"/>
            <a:r>
              <a:rPr lang="en-US" dirty="0"/>
              <a:t>Cons: Every time you make a change you need to re-compile</a:t>
            </a:r>
          </a:p>
          <a:p>
            <a:r>
              <a:rPr lang="en-US" dirty="0"/>
              <a:t>Interpreted languages are ‘translated’ on the fly </a:t>
            </a:r>
          </a:p>
          <a:p>
            <a:pPr lvl="1"/>
            <a:r>
              <a:rPr lang="en-US" dirty="0"/>
              <a:t>Pros: Easier &amp; faster to change the code</a:t>
            </a:r>
          </a:p>
          <a:p>
            <a:pPr lvl="1"/>
            <a:r>
              <a:rPr lang="en-US" dirty="0"/>
              <a:t>Cons: Doesn’t run as fast</a:t>
            </a:r>
          </a:p>
        </p:txBody>
      </p:sp>
    </p:spTree>
    <p:extLst>
      <p:ext uri="{BB962C8B-B14F-4D97-AF65-F5344CB8AC3E}">
        <p14:creationId xmlns:p14="http://schemas.microsoft.com/office/powerpoint/2010/main" val="343106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A25A-2187-9A47-BF1A-2D4246BA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7A7A-1B29-9B45-B7CE-0DF3AC69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537390"/>
            <a:ext cx="11565835" cy="45751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Programming paradigm (there are many)</a:t>
            </a:r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Classes rule all</a:t>
            </a:r>
          </a:p>
          <a:p>
            <a:pPr lvl="1"/>
            <a:r>
              <a:rPr lang="en-US" dirty="0"/>
              <a:t>Variables are instances of classes, which determine what kinds of functions can be done to them</a:t>
            </a:r>
          </a:p>
          <a:p>
            <a:pPr lvl="1"/>
            <a:r>
              <a:rPr lang="en-US" dirty="0"/>
              <a:t>Each line of code is an “imperative” statement updating the running state of the program</a:t>
            </a:r>
          </a:p>
          <a:p>
            <a:r>
              <a:rPr lang="en-US" dirty="0"/>
              <a:t>Functional </a:t>
            </a:r>
          </a:p>
          <a:p>
            <a:pPr lvl="1"/>
            <a:r>
              <a:rPr lang="en-US" dirty="0"/>
              <a:t>Functions rule all</a:t>
            </a:r>
          </a:p>
          <a:p>
            <a:pPr lvl="1"/>
            <a:r>
              <a:rPr lang="en-US" dirty="0"/>
              <a:t>Each line of code is a “declarative” statement using functions to map values to other values</a:t>
            </a:r>
          </a:p>
          <a:p>
            <a:pPr lvl="1"/>
            <a:r>
              <a:rPr lang="en-US" dirty="0"/>
              <a:t>Generally easier to learn than OO, but some are really hardcore</a:t>
            </a:r>
          </a:p>
        </p:txBody>
      </p:sp>
    </p:spTree>
    <p:extLst>
      <p:ext uri="{BB962C8B-B14F-4D97-AF65-F5344CB8AC3E}">
        <p14:creationId xmlns:p14="http://schemas.microsoft.com/office/powerpoint/2010/main" val="383653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2233-A6E8-BF40-8667-720C2283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AEC4-D97E-654A-8A5B-151F96051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Sourcing</a:t>
            </a:r>
          </a:p>
          <a:p>
            <a:r>
              <a:rPr lang="en-US" dirty="0"/>
              <a:t>Open-source: Source code is freely available to all</a:t>
            </a:r>
          </a:p>
          <a:p>
            <a:r>
              <a:rPr lang="en-US" dirty="0"/>
              <a:t>Closed-source: Source code is privately held by an owner</a:t>
            </a:r>
          </a:p>
          <a:p>
            <a:endParaRPr lang="en-US" dirty="0"/>
          </a:p>
          <a:p>
            <a:r>
              <a:rPr lang="en-US" dirty="0"/>
              <a:t>Open source also has the advantage that end users can create and share their own add-ons in the form of packages and libraries</a:t>
            </a:r>
          </a:p>
        </p:txBody>
      </p:sp>
    </p:spTree>
    <p:extLst>
      <p:ext uri="{BB962C8B-B14F-4D97-AF65-F5344CB8AC3E}">
        <p14:creationId xmlns:p14="http://schemas.microsoft.com/office/powerpoint/2010/main" val="16518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9E56CB8-F560-224A-87CE-4EBB29F7CEF4}"/>
              </a:ext>
            </a:extLst>
          </p:cNvPr>
          <p:cNvSpPr/>
          <p:nvPr/>
        </p:nvSpPr>
        <p:spPr>
          <a:xfrm>
            <a:off x="2239549" y="1416881"/>
            <a:ext cx="3897668" cy="3455485"/>
          </a:xfrm>
          <a:prstGeom prst="ellipse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Object-oriented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ECBD96-C5C2-6343-89CA-CB248A4196CF}"/>
              </a:ext>
            </a:extLst>
          </p:cNvPr>
          <p:cNvSpPr/>
          <p:nvPr/>
        </p:nvSpPr>
        <p:spPr>
          <a:xfrm>
            <a:off x="6272483" y="1416881"/>
            <a:ext cx="3897668" cy="3455485"/>
          </a:xfrm>
          <a:prstGeom prst="ellipse">
            <a:avLst/>
          </a:prstGeom>
          <a:solidFill>
            <a:srgbClr val="00B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Functional</a:t>
            </a: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DA3299-CE4D-6647-8CAF-555B751A87E9}"/>
              </a:ext>
            </a:extLst>
          </p:cNvPr>
          <p:cNvSpPr/>
          <p:nvPr/>
        </p:nvSpPr>
        <p:spPr>
          <a:xfrm>
            <a:off x="3396476" y="693516"/>
            <a:ext cx="5250566" cy="2567045"/>
          </a:xfrm>
          <a:prstGeom prst="ellipse">
            <a:avLst/>
          </a:prstGeom>
          <a:solidFill>
            <a:srgbClr val="FF00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Compiled</a:t>
            </a: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DFDDF8-095B-4E4B-A8FE-D088212051FB}"/>
              </a:ext>
            </a:extLst>
          </p:cNvPr>
          <p:cNvSpPr/>
          <p:nvPr/>
        </p:nvSpPr>
        <p:spPr>
          <a:xfrm>
            <a:off x="3396476" y="3260561"/>
            <a:ext cx="5946305" cy="2335171"/>
          </a:xfrm>
          <a:prstGeom prst="ellipse">
            <a:avLst/>
          </a:prstGeom>
          <a:solidFill>
            <a:srgbClr val="00B05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Avenir Black" panose="02000503020000020003" pitchFamily="2" charset="0"/>
              </a:rPr>
              <a:t>Interpreted</a:t>
            </a: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Avenir Black" panose="02000503020000020003" pitchFamily="2" charset="0"/>
            </a:endParaRPr>
          </a:p>
        </p:txBody>
      </p:sp>
      <p:pic>
        <p:nvPicPr>
          <p:cNvPr id="12" name="Picture 12" descr="C++ - Wikipedia">
            <a:extLst>
              <a:ext uri="{FF2B5EF4-FFF2-40B4-BE49-F238E27FC236}">
                <a16:creationId xmlns:a16="http://schemas.microsoft.com/office/drawing/2014/main" id="{6B3D5158-20AD-D047-8EF5-5A70EF4F8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72" y="1737177"/>
            <a:ext cx="875327" cy="983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997F24F-9EC6-0243-A11A-AC127C9C3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215" y="4089036"/>
            <a:ext cx="714922" cy="5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MATLAB logo and symbol, meaning, history, PNG">
            <a:extLst>
              <a:ext uri="{FF2B5EF4-FFF2-40B4-BE49-F238E27FC236}">
                <a16:creationId xmlns:a16="http://schemas.microsoft.com/office/drawing/2014/main" id="{9242C340-1D06-554B-B898-66BC54E84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084" y="3510933"/>
            <a:ext cx="1450418" cy="8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355111E6-5FA6-9B40-8CE9-4AF2049CA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642" y="2870242"/>
            <a:ext cx="934392" cy="60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Python Logo, history, meaning, symbol, PNG">
            <a:extLst>
              <a:ext uri="{FF2B5EF4-FFF2-40B4-BE49-F238E27FC236}">
                <a16:creationId xmlns:a16="http://schemas.microsoft.com/office/drawing/2014/main" id="{E3891DE6-3F72-554B-9290-95F1CC22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72" y="3869886"/>
            <a:ext cx="1256369" cy="7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821701"/>
      </p:ext>
    </p:extLst>
  </p:cSld>
  <p:clrMapOvr>
    <a:masterClrMapping/>
  </p:clrMapOvr>
</p:sld>
</file>

<file path=ppt/theme/theme1.xml><?xml version="1.0" encoding="utf-8"?>
<a:theme xmlns:a="http://schemas.openxmlformats.org/drawingml/2006/main" name="AvenirBlueFooter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enirBlueFooter" id="{CF8CAA46-7D90-7741-B08A-8BAEB1694C28}" vid="{BE0C3226-990A-B04D-8DCD-2D813E066F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AvenirBlueFooter</Template>
  <TotalTime>132</TotalTime>
  <Words>263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Black</vt:lpstr>
      <vt:lpstr>Avenir Book</vt:lpstr>
      <vt:lpstr>Calibri</vt:lpstr>
      <vt:lpstr>AvenirBlueFooter</vt:lpstr>
      <vt:lpstr>Programming Languages 101</vt:lpstr>
      <vt:lpstr>Turing Machine</vt:lpstr>
      <vt:lpstr>Turing-completeness</vt:lpstr>
      <vt:lpstr>Commonly used statistical programming languages</vt:lpstr>
      <vt:lpstr>Types of Programming Languages</vt:lpstr>
      <vt:lpstr>Types of Programming Languages</vt:lpstr>
      <vt:lpstr>Types of Programming Languages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Programming Languages</dc:title>
  <dc:creator>Bushong, Wednesday</dc:creator>
  <cp:lastModifiedBy>Bushong, Wednesday</cp:lastModifiedBy>
  <cp:revision>120</cp:revision>
  <dcterms:created xsi:type="dcterms:W3CDTF">2022-02-10T19:17:47Z</dcterms:created>
  <dcterms:modified xsi:type="dcterms:W3CDTF">2022-05-04T15:00:45Z</dcterms:modified>
</cp:coreProperties>
</file>