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  <p:sldMasterId id="2147483669" r:id="rId6"/>
    <p:sldMasterId id="2147483725" r:id="rId7"/>
  </p:sldMasterIdLst>
  <p:notesMasterIdLst>
    <p:notesMasterId r:id="rId15"/>
  </p:notesMasterIdLst>
  <p:sldIdLst>
    <p:sldId id="295" r:id="rId8"/>
    <p:sldId id="5449" r:id="rId9"/>
    <p:sldId id="5450" r:id="rId10"/>
    <p:sldId id="5451" r:id="rId11"/>
    <p:sldId id="5466" r:id="rId12"/>
    <p:sldId id="5423" r:id="rId13"/>
    <p:sldId id="54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9B5265-875E-4367-9105-C10D24B1F842}">
          <p14:sldIdLst>
            <p14:sldId id="295"/>
            <p14:sldId id="5449"/>
            <p14:sldId id="5450"/>
            <p14:sldId id="5451"/>
            <p14:sldId id="5466"/>
            <p14:sldId id="5423"/>
          </p14:sldIdLst>
        </p14:section>
        <p14:section name="Default Section" id="{B451E3AB-E96C-4719-AFF8-B4EB77A41130}">
          <p14:sldIdLst/>
        </p14:section>
        <p14:section name="Default Section" id="{C875D5EA-2201-48DE-A48A-9D418613289B}">
          <p14:sldIdLst>
            <p14:sldId id="54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A41C57-443E-4E12-A73A-613FB8FF421C}" v="1" dt="2022-08-17T19:06:03.7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28" autoAdjust="0"/>
    <p:restoredTop sz="94660"/>
  </p:normalViewPr>
  <p:slideViewPr>
    <p:cSldViewPr snapToGrid="0">
      <p:cViewPr varScale="1">
        <p:scale>
          <a:sx n="59" d="100"/>
          <a:sy n="59" d="100"/>
        </p:scale>
        <p:origin x="11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EDF30-2567-49CE-B91E-49AB0A579934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6AE09-AAA1-4AE0-BA7B-EBEBE381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9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D8292F-1832-A54B-BC66-F665E68C8AE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0083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340AE-540A-9F49-8973-60AF411EC3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42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340AE-540A-9F49-8973-60AF411EC3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96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340AE-540A-9F49-8973-60AF411EC3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95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5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F5F3-9503-48FF-B42A-9EF82E237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D9D35-CA02-4A73-9E22-8C1F4C3DA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5A10D-0BFB-4031-B1AD-018D79706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53BC-6961-48E2-B58C-DC908E423BF4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78DF9-7C8E-487F-ADD4-E97C78C9E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384CE-141A-4614-B4D6-0C7A660D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3ACB-A3A3-43FA-B92A-165DBA8B6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9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8241-0407-4F66-971C-987DBB70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7B280-ED4A-4A96-A64D-98DD987EE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B1DBF-D6AD-4CAF-9784-E4866E99F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53BC-6961-48E2-B58C-DC908E423BF4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CE601-3190-4741-BB72-D9C597B4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2F03E-6B53-425E-93F6-25464127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3ACB-A3A3-43FA-B92A-165DBA8B6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9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9B1BB1-990C-4A7F-A0C5-11118359D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7C727-43D7-42B4-A65D-DF4738CF4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61E30-3DB5-4D65-85F8-2FFAAA17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53BC-6961-48E2-B58C-DC908E423BF4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3AC33-2886-48AA-9140-946AEE3A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6791B-FFD7-4E15-8EC1-DBACE6A2A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3ACB-A3A3-43FA-B92A-165DBA8B6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19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5736439" y="4021296"/>
            <a:ext cx="768389" cy="576105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9600" y="1449892"/>
            <a:ext cx="10972800" cy="1143000"/>
          </a:xfrm>
        </p:spPr>
        <p:txBody>
          <a:bodyPr/>
          <a:lstStyle>
            <a:lvl1pPr algn="ctr">
              <a:defRPr>
                <a:solidFill>
                  <a:srgbClr val="3B3C3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28800" y="2694276"/>
            <a:ext cx="8534400" cy="1223675"/>
          </a:xfrm>
        </p:spPr>
        <p:txBody>
          <a:bodyPr/>
          <a:lstStyle>
            <a:lvl1pPr marL="0" indent="0" algn="ctr">
              <a:buNone/>
              <a:defRPr>
                <a:solidFill>
                  <a:srgbClr val="3B3C3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3" descr="UT_logo_RGB.eps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524" t="-7509" r="-4657" b="-14348"/>
          <a:stretch/>
        </p:blipFill>
        <p:spPr>
          <a:xfrm>
            <a:off x="4693920" y="4005072"/>
            <a:ext cx="2865120" cy="1517904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6330206"/>
            <a:ext cx="12192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901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Big Orange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9892"/>
            <a:ext cx="109728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71747" y="4021295"/>
            <a:ext cx="2648507" cy="1327108"/>
          </a:xfrm>
          <a:prstGeom prst="rect">
            <a:avLst/>
          </a:prstGeom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828800" y="2694276"/>
            <a:ext cx="8534400" cy="1223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17371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i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661212"/>
            <a:ext cx="12192000" cy="2196788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828800" y="215736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71747" y="5072195"/>
            <a:ext cx="2648507" cy="132710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14400" y="396711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336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: Minimal Ident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25851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81625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30206"/>
            <a:ext cx="12192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5" descr="UT_logo_RIGHT_KNOCKOUT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3941" y="6441968"/>
            <a:ext cx="1880492" cy="3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02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Your Cus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600461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600461" y="0"/>
            <a:ext cx="5591539" cy="68580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600461" y="274638"/>
            <a:ext cx="5591539" cy="3546463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02236" y="4313729"/>
            <a:ext cx="3187993" cy="158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90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yresJosh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624649" y="0"/>
            <a:ext cx="13827568" cy="6868412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6085923" y="0"/>
            <a:ext cx="5591539" cy="68580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923" y="274638"/>
            <a:ext cx="5591539" cy="3546463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70577" y="4313729"/>
            <a:ext cx="3187993" cy="158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753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ag2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687937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6085923" y="0"/>
            <a:ext cx="5591539" cy="68580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70577" y="4313729"/>
            <a:ext cx="3187993" cy="1589757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85923" y="649288"/>
            <a:ext cx="5591539" cy="3160712"/>
          </a:xfrm>
        </p:spPr>
        <p:txBody>
          <a:bodyPr anchor="ctr">
            <a:normAutofit/>
          </a:bodyPr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49816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B3C3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B3C3E"/>
                </a:solidFill>
              </a:defRPr>
            </a:lvl1pPr>
            <a:lvl2pPr>
              <a:defRPr>
                <a:solidFill>
                  <a:srgbClr val="3B3C3E"/>
                </a:solidFill>
              </a:defRPr>
            </a:lvl2pPr>
            <a:lvl3pPr>
              <a:defRPr>
                <a:solidFill>
                  <a:srgbClr val="3B3C3E"/>
                </a:solidFill>
              </a:defRPr>
            </a:lvl3pPr>
            <a:lvl4pPr>
              <a:defRPr>
                <a:solidFill>
                  <a:srgbClr val="3B3C3E"/>
                </a:solidFill>
              </a:defRPr>
            </a:lvl4pPr>
            <a:lvl5pPr>
              <a:defRPr>
                <a:solidFill>
                  <a:srgbClr val="3B3C3E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1" y="6356351"/>
            <a:ext cx="1863817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3417" y="6356351"/>
            <a:ext cx="3860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34217" y="6356351"/>
            <a:ext cx="284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78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39CB-FF8C-4180-B197-1BA56B877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9160E-340B-4B85-9AB8-1B4ED3601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856E7-727B-4ADC-8812-51CF3632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53BC-6961-48E2-B58C-DC908E423BF4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FAEF0-9665-4B60-A975-5FFABF73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CDBD1-D8D9-4BEA-A1B5-B9A97FDE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3ACB-A3A3-43FA-B92A-165DBA8B6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652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Text Block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29555"/>
            <a:ext cx="10972800" cy="114300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r>
              <a:rPr lang="en-US" dirty="0"/>
              <a:t>“Click to edit Master title style”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pPr/>
              <a:t>8/19/2022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5864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08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ection Header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pPr/>
              <a:t>8/19/2022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79794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297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03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933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96478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38951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18420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329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2CE8-BD3C-4D9B-8F09-F426D40EE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953F9-333A-4F68-B75C-91BC54040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B3FF8-9A35-495E-B185-6846B518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53BC-6961-48E2-B58C-DC908E423BF4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63D50-4407-4F08-B568-46375990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99738-A88D-4FD8-B8F0-DF62BC74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3ACB-A3A3-43FA-B92A-165DBA8B6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32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24326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FC7FCB-EFC5-49F9-9F51-BE9D578EA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CCC7-2639-40CB-9CF1-5B6FFEADBB3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661B1-CA33-4E87-96E0-3C59DECD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714CD-1A4C-4C3E-B40A-744FC501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14BF-2275-4D8E-A1A7-A4455AB56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1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8657-E0F6-478C-84A9-E33DB6E4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92A88-A174-4110-B681-0E7656DAF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71B88-A35E-4524-837F-88C92FA57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3DE67-A0AF-47CC-A6E1-3382FC97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53BC-6961-48E2-B58C-DC908E423BF4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38E5A-ED7E-4810-82CF-B867B1F29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9CF02-A01A-4EE0-B2D3-3FBC4AFF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3ACB-A3A3-43FA-B92A-165DBA8B6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9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2BE36-FA8A-4CE9-A7CB-D36FC076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2BB1D-5E5C-4B2D-8A9C-0A0EBDE9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2A876-50BC-4BA7-8CB9-6735D97AE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F983D2-64AD-4FCE-BAD0-483701983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AAC123-D9F9-4594-ACC7-57B43D28A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B78046-E5AA-40D0-B1C0-593F19FD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53BC-6961-48E2-B58C-DC908E423BF4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61AB8-1201-4EA9-9B76-82470C7B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E74655-C7E7-4E96-879E-963FDBE4E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3ACB-A3A3-43FA-B92A-165DBA8B6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90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C1FC-9DC1-4B29-BE20-ED41D2CC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3B039-02A1-422D-A800-8A45358E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53BC-6961-48E2-B58C-DC908E423BF4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352E7E-CD82-4193-8B34-629B0B53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F8C0C-547A-4B29-94D2-5AE6DB03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3ACB-A3A3-43FA-B92A-165DBA8B6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2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2FD6A-5EAB-4583-8AB6-C2360AA4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53BC-6961-48E2-B58C-DC908E423BF4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881DFB-DA91-4B71-ADB0-FE129EBA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0F511-4393-48FA-951B-2A52AD029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3ACB-A3A3-43FA-B92A-165DBA8B6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7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34687-A671-411F-8742-9F0054B4C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C205C-FAC2-4C00-8992-5D7303943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DBE4E-F2C6-463D-8C68-294DABCB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33AF3-6383-4AF2-B7C4-642FF863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53BC-6961-48E2-B58C-DC908E423BF4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C4FFB-4E55-4670-914B-5095EC627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0320D-67A0-431B-B805-BFB188C2E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3ACB-A3A3-43FA-B92A-165DBA8B6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0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509D0-B3E9-4EAC-9373-919338C3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A0ABDA-0544-4820-8FBE-2696F10E1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7A147-E249-40C2-90B4-CE6A4F9E7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9B129-8EEE-4955-8F6E-D8E193BD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53BC-6961-48E2-B58C-DC908E423BF4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C4E18-C76D-43E9-9439-EAB5223A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AD78F-BF7F-4184-B7D2-514922DF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3ACB-A3A3-43FA-B92A-165DBA8B6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2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66604-A3AF-4639-9EC4-6E0447037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442A6-F899-42CD-8A84-11D767209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D03DA-9310-4D94-8C55-E10B4F464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753BC-6961-48E2-B58C-DC908E423BF4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2948A-F91B-4775-A0D0-54CABCABF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BDA34-A4E2-4A4E-80AC-0A2759BDA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B3ACB-A3A3-43FA-B92A-165DBA8B6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8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33068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0" indent="0" algn="ctr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77797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30206"/>
            <a:ext cx="12192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1"/>
            <a:ext cx="1747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7079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3161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UT_logo_RIGHT_KNOCKOUT.eps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1398" y="6441968"/>
            <a:ext cx="1880492" cy="3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9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672057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6" r:id="rId1"/>
    <p:sldLayoutId id="2147483731" r:id="rId2"/>
    <p:sldLayoutId id="2147483732" r:id="rId3"/>
    <p:sldLayoutId id="2147483733" r:id="rId4"/>
    <p:sldLayoutId id="2147483734" r:id="rId5"/>
    <p:sldLayoutId id="214748374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BF1EDD-2472-1D48-AEC7-53A083980284}"/>
              </a:ext>
            </a:extLst>
          </p:cNvPr>
          <p:cNvSpPr/>
          <p:nvPr/>
        </p:nvSpPr>
        <p:spPr>
          <a:xfrm>
            <a:off x="6191251" y="11169"/>
            <a:ext cx="5301502" cy="6858000"/>
          </a:xfrm>
          <a:prstGeom prst="rect">
            <a:avLst/>
          </a:prstGeom>
          <a:solidFill>
            <a:srgbClr val="FF83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3FEA2B-C24B-AA45-BEC5-18A314B1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347887"/>
            <a:ext cx="5168153" cy="6081489"/>
          </a:xfrm>
        </p:spPr>
        <p:txBody>
          <a:bodyPr>
            <a:normAutofit fontScale="90000"/>
          </a:bodyPr>
          <a:lstStyle/>
          <a:p>
            <a:b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br>
              <a:rPr lang="en-US" sz="2200" dirty="0">
                <a:latin typeface="Century Gothic" panose="020B0502020202020204" pitchFamily="34" charset="0"/>
              </a:rPr>
            </a:br>
            <a:r>
              <a:rPr lang="en-US" sz="2200" dirty="0">
                <a:latin typeface="Century Gothic" panose="020B0502020202020204" pitchFamily="34" charset="0"/>
              </a:rPr>
              <a:t> </a:t>
            </a:r>
            <a:r>
              <a:rPr lang="en-US" sz="22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DESIGN OF NEXT GENERATION </a:t>
            </a:r>
            <a:r>
              <a:rPr lang="en-US" sz="2200" b="1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eVTOL</a:t>
            </a:r>
            <a:r>
              <a:rPr lang="en-US" sz="22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 BATTERIES</a:t>
            </a:r>
            <a:br>
              <a:rPr lang="en-US" sz="2200" b="1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br>
              <a:rPr lang="en-US" sz="1800" b="1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r>
              <a:rPr lang="en-US" sz="1800" dirty="0">
                <a:solidFill>
                  <a:srgbClr val="FFFFFF"/>
                </a:solidFill>
                <a:latin typeface="Century Gothic" panose="020B0502020202020204" pitchFamily="34" charset="0"/>
              </a:rPr>
              <a:t>Monthly meeting No 4</a:t>
            </a:r>
            <a:br>
              <a:rPr lang="en-US" sz="1800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r>
              <a:rPr lang="en-US" sz="1800" dirty="0">
                <a:solidFill>
                  <a:srgbClr val="FFFFFF"/>
                </a:solidFill>
                <a:latin typeface="Century Gothic" panose="020B0502020202020204" pitchFamily="34" charset="0"/>
              </a:rPr>
              <a:t>Matthew Mench, Tom </a:t>
            </a:r>
            <a:r>
              <a:rPr lang="en-US" sz="1800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Zowadzinski</a:t>
            </a:r>
            <a:r>
              <a:rPr lang="en-US" sz="1800" dirty="0">
                <a:solidFill>
                  <a:srgbClr val="FFFFFF"/>
                </a:solidFill>
                <a:latin typeface="Century Gothic" panose="020B0502020202020204" pitchFamily="34" charset="0"/>
              </a:rPr>
              <a:t> (mmench@utk.edu) </a:t>
            </a:r>
            <a:br>
              <a:rPr lang="en-US" sz="1800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r>
              <a:rPr lang="en-US" sz="1800" dirty="0">
                <a:solidFill>
                  <a:srgbClr val="FFFFFF"/>
                </a:solidFill>
                <a:latin typeface="Century Gothic" panose="020B0502020202020204" pitchFamily="34" charset="0"/>
              </a:rPr>
              <a:t>July 20, 2022</a:t>
            </a:r>
            <a:br>
              <a:rPr lang="en-US" sz="1800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br>
              <a:rPr lang="en-US" sz="1800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br>
              <a:rPr lang="en-US" sz="1800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r>
              <a:rPr lang="en-US" sz="1800" dirty="0">
                <a:solidFill>
                  <a:srgbClr val="FFFFFF"/>
                </a:solidFill>
                <a:latin typeface="Century Gothic" panose="020B0502020202020204" pitchFamily="34" charset="0"/>
              </a:rPr>
              <a:t>Gabriel Goenaga, Ramez Elgammal, Shane Foister, Brian Washington, Colt Griffith, Yuanshun Li, Doug Aaron, Bapi Bera, Manikandan Palanisamy, Kaycee Gass, Anirban Roy, Albina Jetybayeva</a:t>
            </a:r>
            <a:br>
              <a:rPr lang="en-US" sz="1800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br>
              <a:rPr lang="en-US" sz="1800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br>
              <a:rPr lang="en-US" sz="1800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r>
              <a:rPr lang="en-US" sz="1800" dirty="0">
                <a:solidFill>
                  <a:srgbClr val="FFFFFF"/>
                </a:solidFill>
                <a:latin typeface="Century Gothic" panose="020B0502020202020204" pitchFamily="34" charset="0"/>
              </a:rPr>
              <a:t>Sponsor:</a:t>
            </a:r>
            <a:br>
              <a:rPr lang="en-US" sz="1800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r>
              <a:rPr lang="en-US" sz="1800" dirty="0">
                <a:solidFill>
                  <a:srgbClr val="FFFFFF"/>
                </a:solidFill>
                <a:latin typeface="Century Gothic" panose="020B0502020202020204" pitchFamily="34" charset="0"/>
              </a:rPr>
              <a:t>AFC/DEVCOM Army Research Laboratory</a:t>
            </a:r>
            <a:br>
              <a:rPr lang="en-US" sz="1800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r>
              <a:rPr lang="en-US" sz="1800" dirty="0">
                <a:solidFill>
                  <a:srgbClr val="FFFFFF"/>
                </a:solidFill>
                <a:latin typeface="Century Gothic" panose="020B0502020202020204" pitchFamily="34" charset="0"/>
              </a:rPr>
              <a:t>Program Manager: Mike Kweon</a:t>
            </a:r>
            <a:br>
              <a:rPr lang="en-US" sz="1800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br>
              <a:rPr lang="en-US" sz="1800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br>
              <a:rPr lang="en-US" sz="1200" b="1" dirty="0">
                <a:latin typeface="Century Gothic" panose="020B0502020202020204" pitchFamily="34" charset="0"/>
                <a:cs typeface="Gotham Medium" pitchFamily="2" charset="0"/>
              </a:rPr>
            </a:br>
            <a:r>
              <a:rPr lang="en-US" sz="1600" b="1" dirty="0">
                <a:latin typeface="Century Gothic" panose="020B0502020202020204" pitchFamily="34" charset="0"/>
                <a:cs typeface="Gotham Medium" pitchFamily="2" charset="0"/>
              </a:rPr>
              <a:t>8/17/22</a:t>
            </a:r>
            <a:br>
              <a:rPr lang="en-US" sz="1200" b="1" dirty="0">
                <a:latin typeface="Century Gothic" panose="020B0502020202020204" pitchFamily="34" charset="0"/>
                <a:cs typeface="Gotham Medium" pitchFamily="2" charset="0"/>
              </a:rPr>
            </a:br>
            <a:br>
              <a:rPr lang="en-US" sz="1200" b="1" dirty="0">
                <a:latin typeface="Century Gothic" panose="020B0502020202020204" pitchFamily="34" charset="0"/>
                <a:cs typeface="Gotham Medium" pitchFamily="2" charset="0"/>
              </a:rPr>
            </a:br>
            <a:endParaRPr lang="en-US" sz="2700" b="1" dirty="0">
              <a:latin typeface="Century Gothic" panose="020B0502020202020204" pitchFamily="34" charset="0"/>
              <a:cs typeface="Gotham Medium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074E39-5FE1-49A3-9FB3-851E62BB14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89"/>
          <a:stretch/>
        </p:blipFill>
        <p:spPr>
          <a:xfrm>
            <a:off x="-1640541" y="-8965"/>
            <a:ext cx="7831791" cy="687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3017D-0541-4553-8000-77CCB477A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32" y="81705"/>
            <a:ext cx="8229600" cy="53553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Overall 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1314B-DB95-4730-BD6B-DD617D398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033" y="822962"/>
            <a:ext cx="11748524" cy="5212076"/>
          </a:xfrm>
        </p:spPr>
        <p:txBody>
          <a:bodyPr>
            <a:noAutofit/>
          </a:bodyPr>
          <a:lstStyle/>
          <a:p>
            <a:pPr marL="232828" indent="-232828">
              <a:spcBef>
                <a:spcPts val="0"/>
              </a:spcBef>
              <a:spcAft>
                <a:spcPts val="1600"/>
              </a:spcAf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Develop comprehensive battery development, manufacturing, testing and evaluation ecosystem within UTK and ORNL focused on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eVTOL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applications.</a:t>
            </a:r>
          </a:p>
          <a:p>
            <a:pPr marL="232828" indent="-232828">
              <a:spcBef>
                <a:spcPts val="0"/>
              </a:spcBef>
              <a:spcAft>
                <a:spcPts val="1600"/>
              </a:spcAf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Develop BOL and degradation performance metrics and T&amp;E protocol specific to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eVTOL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applications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32828" lvl="1" indent="-232828">
              <a:spcBef>
                <a:spcPts val="0"/>
              </a:spcBef>
              <a:spcAft>
                <a:spcPts val="1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Develop and evaluate Li-ion batteries designed for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eVTOL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applications and manufactured at ORNL battery manufacturing facility (BMF).</a:t>
            </a:r>
          </a:p>
          <a:p>
            <a:pPr marL="232828" lvl="1" indent="-232828">
              <a:spcBef>
                <a:spcPts val="0"/>
              </a:spcBef>
              <a:spcAft>
                <a:spcPts val="1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Design and evaluate Al-air and all solid-state battery systems for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eVTOL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applications. </a:t>
            </a:r>
          </a:p>
          <a:p>
            <a:pPr marL="232828" lvl="1" indent="-232828">
              <a:spcBef>
                <a:spcPts val="0"/>
              </a:spcBef>
              <a:spcAft>
                <a:spcPts val="1600"/>
              </a:spcAft>
              <a:tabLst>
                <a:tab pos="228594" algn="l"/>
              </a:tabLs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 knowledge gained from characterization, modeling and T&amp;E to develop high-rate, energy dense  batteries that can meet or exceed requirements for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eVTOL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applications.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1800"/>
              </a:spcAft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6E692-E5F5-D83D-5978-21CEBD4A1D48}"/>
              </a:ext>
            </a:extLst>
          </p:cNvPr>
          <p:cNvSpPr txBox="1"/>
          <p:nvPr/>
        </p:nvSpPr>
        <p:spPr>
          <a:xfrm>
            <a:off x="2963946" y="4980631"/>
            <a:ext cx="6595690" cy="1569660"/>
          </a:xfrm>
          <a:prstGeom prst="rect">
            <a:avLst/>
          </a:prstGeom>
          <a:solidFill>
            <a:srgbClr val="F79646">
              <a:lumMod val="20000"/>
              <a:lumOff val="80000"/>
            </a:srgbClr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Still awaiting major equipment including ARC, e-SEM, and </a:t>
            </a:r>
            <a:r>
              <a:rPr lang="en-US" sz="2400" kern="0" dirty="0">
                <a:solidFill>
                  <a:prstClr val="black"/>
                </a:solidFill>
              </a:rPr>
              <a:t>coin cell testing devices expected to be in house by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October.  Equipment setup/movement and calibration is underway as they come in.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06DD40-27E3-B9C7-2A5A-0D9D5537B154}"/>
              </a:ext>
            </a:extLst>
          </p:cNvPr>
          <p:cNvCxnSpPr/>
          <p:nvPr/>
        </p:nvCxnSpPr>
        <p:spPr>
          <a:xfrm>
            <a:off x="349624" y="706883"/>
            <a:ext cx="11646933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177C4BF-9D7B-C29A-61E4-77ABED7564C6}"/>
              </a:ext>
            </a:extLst>
          </p:cNvPr>
          <p:cNvSpPr/>
          <p:nvPr/>
        </p:nvSpPr>
        <p:spPr>
          <a:xfrm>
            <a:off x="248032" y="822962"/>
            <a:ext cx="11295530" cy="690273"/>
          </a:xfrm>
          <a:prstGeom prst="roundRect">
            <a:avLst/>
          </a:prstGeom>
          <a:solidFill>
            <a:schemeClr val="accent4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93FB1F-6913-036B-D992-D5C5E163DB2A}"/>
              </a:ext>
            </a:extLst>
          </p:cNvPr>
          <p:cNvSpPr txBox="1"/>
          <p:nvPr/>
        </p:nvSpPr>
        <p:spPr>
          <a:xfrm>
            <a:off x="3047215" y="322312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7F6D57-92CF-6A02-CACF-6274C8B3F270}"/>
              </a:ext>
            </a:extLst>
          </p:cNvPr>
          <p:cNvSpPr txBox="1"/>
          <p:nvPr/>
        </p:nvSpPr>
        <p:spPr>
          <a:xfrm>
            <a:off x="3047215" y="322312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CBC9BA-4E0B-4D12-EAC4-49C3FEB6DD85}"/>
              </a:ext>
            </a:extLst>
          </p:cNvPr>
          <p:cNvSpPr txBox="1"/>
          <p:nvPr/>
        </p:nvSpPr>
        <p:spPr>
          <a:xfrm>
            <a:off x="3047215" y="322312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0865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3017D-0541-4553-8000-77CCB477A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32" y="81705"/>
            <a:ext cx="8229600" cy="53553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Overall 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1314B-DB95-4730-BD6B-DD617D398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033" y="822962"/>
            <a:ext cx="11748524" cy="3955866"/>
          </a:xfrm>
        </p:spPr>
        <p:txBody>
          <a:bodyPr>
            <a:noAutofit/>
          </a:bodyPr>
          <a:lstStyle/>
          <a:p>
            <a:pPr marL="232828" indent="-232828">
              <a:spcBef>
                <a:spcPts val="0"/>
              </a:spcBef>
              <a:spcAft>
                <a:spcPts val="1600"/>
              </a:spcAf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Develop comprehensive battery development, manufacturing, testing and evaluation ecosystem within UTK and ORNL focused on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eVTOL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applications.</a:t>
            </a:r>
          </a:p>
          <a:p>
            <a:pPr marL="232828" indent="-232828">
              <a:spcBef>
                <a:spcPts val="0"/>
              </a:spcBef>
              <a:spcAft>
                <a:spcPts val="1600"/>
              </a:spcAf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Develop BOL and degradation performance metrics and T&amp;E protocol specific to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eVTOL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applications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32828" lvl="1" indent="-232828">
              <a:spcBef>
                <a:spcPts val="0"/>
              </a:spcBef>
              <a:spcAft>
                <a:spcPts val="1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Develop and evaluate Li-ion batteries designed for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eVTOL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applications and manufactured at ORNL battery manufacturing facility (BMF).</a:t>
            </a:r>
          </a:p>
          <a:p>
            <a:pPr marL="232828" lvl="1" indent="-232828">
              <a:spcBef>
                <a:spcPts val="0"/>
              </a:spcBef>
              <a:spcAft>
                <a:spcPts val="1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Design and evaluate Al-air and all solid-state battery systems for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eVTOL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applications. </a:t>
            </a:r>
          </a:p>
          <a:p>
            <a:pPr marL="232828" lvl="1" indent="-232828">
              <a:spcBef>
                <a:spcPts val="0"/>
              </a:spcBef>
              <a:spcAft>
                <a:spcPts val="1600"/>
              </a:spcAft>
              <a:tabLst>
                <a:tab pos="228594" algn="l"/>
              </a:tabLs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 knowledge gained from characterization, modeling and T&amp;E to develop high-rate, energy dense  batteries that can meet or exceed requirements for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eVTOL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applications.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6E692-E5F5-D83D-5978-21CEBD4A1D48}"/>
              </a:ext>
            </a:extLst>
          </p:cNvPr>
          <p:cNvSpPr txBox="1"/>
          <p:nvPr/>
        </p:nvSpPr>
        <p:spPr>
          <a:xfrm>
            <a:off x="715475" y="5147996"/>
            <a:ext cx="5180322" cy="1569660"/>
          </a:xfrm>
          <a:prstGeom prst="rect">
            <a:avLst/>
          </a:prstGeom>
          <a:solidFill>
            <a:srgbClr val="F79646">
              <a:lumMod val="20000"/>
              <a:lumOff val="80000"/>
            </a:srgbClr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marL="342900" marR="0" lvl="0" indent="-34290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Collaborate with ARL and other partners throughout to transition results and publish fundamental results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06DD40-27E3-B9C7-2A5A-0D9D5537B154}"/>
              </a:ext>
            </a:extLst>
          </p:cNvPr>
          <p:cNvCxnSpPr/>
          <p:nvPr/>
        </p:nvCxnSpPr>
        <p:spPr>
          <a:xfrm>
            <a:off x="349624" y="706883"/>
            <a:ext cx="11646933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177C4BF-9D7B-C29A-61E4-77ABED7564C6}"/>
              </a:ext>
            </a:extLst>
          </p:cNvPr>
          <p:cNvSpPr/>
          <p:nvPr/>
        </p:nvSpPr>
        <p:spPr>
          <a:xfrm>
            <a:off x="457200" y="4984553"/>
            <a:ext cx="11560628" cy="1873447"/>
          </a:xfrm>
          <a:prstGeom prst="roundRect">
            <a:avLst/>
          </a:prstGeom>
          <a:solidFill>
            <a:schemeClr val="accent4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E0228D-9761-BC72-FF51-4C7E90DFCB9B}"/>
              </a:ext>
            </a:extLst>
          </p:cNvPr>
          <p:cNvSpPr txBox="1"/>
          <p:nvPr/>
        </p:nvSpPr>
        <p:spPr>
          <a:xfrm>
            <a:off x="6006534" y="5086440"/>
            <a:ext cx="590055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kern="0" dirty="0">
                <a:solidFill>
                  <a:prstClr val="black"/>
                </a:solidFill>
              </a:rPr>
              <a:t>1</a:t>
            </a:r>
            <a:r>
              <a:rPr lang="en-US" sz="2000" b="1" kern="0" baseline="30000" dirty="0">
                <a:solidFill>
                  <a:prstClr val="black"/>
                </a:solidFill>
              </a:rPr>
              <a:t>st</a:t>
            </a:r>
            <a:r>
              <a:rPr lang="en-US" sz="2000" b="1" kern="0" dirty="0">
                <a:solidFill>
                  <a:prstClr val="black"/>
                </a:solidFill>
              </a:rPr>
              <a:t> Direct meeting will Bell last week, great exchange</a:t>
            </a: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kern="0" dirty="0">
                <a:solidFill>
                  <a:prstClr val="black"/>
                </a:solidFill>
              </a:rPr>
              <a:t>UTK/ORNL team meeting next week</a:t>
            </a: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Will be including ARL in internal team technical meetings.</a:t>
            </a:r>
          </a:p>
        </p:txBody>
      </p:sp>
    </p:spTree>
    <p:extLst>
      <p:ext uri="{BB962C8B-B14F-4D97-AF65-F5344CB8AC3E}">
        <p14:creationId xmlns:p14="http://schemas.microsoft.com/office/powerpoint/2010/main" val="353581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3017D-0541-4553-8000-77CCB477A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32" y="81705"/>
            <a:ext cx="8229600" cy="53553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Updated Battery Requirements from Bell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1314B-DB95-4730-BD6B-DD617D398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033" y="822962"/>
            <a:ext cx="11748524" cy="3955866"/>
          </a:xfrm>
        </p:spPr>
        <p:txBody>
          <a:bodyPr>
            <a:noAutofit/>
          </a:bodyPr>
          <a:lstStyle/>
          <a:p>
            <a:pPr marL="232828" indent="-232828">
              <a:spcBef>
                <a:spcPts val="0"/>
              </a:spcBef>
              <a:spcAft>
                <a:spcPts val="1600"/>
              </a:spcAf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Battery system used for assisted take-off to winged flight and hover only (60 second bursts at high power). Combustion engine always on, providing “cruise power” at all times. </a:t>
            </a:r>
          </a:p>
          <a:p>
            <a:pPr marL="232828" indent="-232828">
              <a:spcBef>
                <a:spcPts val="0"/>
              </a:spcBef>
              <a:spcAft>
                <a:spcPts val="1600"/>
              </a:spcAf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400 V motor systems (in design stage), requires in-series design.  Lower voltage motors could allow parallelization of configuration for more robust design. 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2828" lvl="1" indent="-232828">
              <a:spcBef>
                <a:spcPts val="0"/>
              </a:spcBef>
              <a:spcAft>
                <a:spcPts val="1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High power battery systems with long cycle life needed for this application.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06DD40-27E3-B9C7-2A5A-0D9D5537B154}"/>
              </a:ext>
            </a:extLst>
          </p:cNvPr>
          <p:cNvCxnSpPr/>
          <p:nvPr/>
        </p:nvCxnSpPr>
        <p:spPr>
          <a:xfrm>
            <a:off x="349624" y="706883"/>
            <a:ext cx="11646933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AAF8879-015C-2EF3-CA60-6F5B8B42B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511" y="3258381"/>
            <a:ext cx="6405557" cy="34523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A211EF-030D-5B38-C018-B9810F112233}"/>
              </a:ext>
            </a:extLst>
          </p:cNvPr>
          <p:cNvSpPr txBox="1"/>
          <p:nvPr/>
        </p:nvSpPr>
        <p:spPr>
          <a:xfrm>
            <a:off x="804073" y="4079588"/>
            <a:ext cx="2466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last time for winged aircraft:</a:t>
            </a:r>
          </a:p>
          <a:p>
            <a:r>
              <a:rPr lang="en-US" dirty="0"/>
              <a:t>Total energy required for TO-hover is very low </a:t>
            </a:r>
          </a:p>
        </p:txBody>
      </p:sp>
    </p:spTree>
    <p:extLst>
      <p:ext uri="{BB962C8B-B14F-4D97-AF65-F5344CB8AC3E}">
        <p14:creationId xmlns:p14="http://schemas.microsoft.com/office/powerpoint/2010/main" val="27037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5D45A6-6211-503E-0DFF-D34E9FC13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912208"/>
              </p:ext>
            </p:extLst>
          </p:nvPr>
        </p:nvGraphicFramePr>
        <p:xfrm>
          <a:off x="443177" y="895622"/>
          <a:ext cx="4684914" cy="1988820"/>
        </p:xfrm>
        <a:graphic>
          <a:graphicData uri="http://schemas.openxmlformats.org/drawingml/2006/table">
            <a:tbl>
              <a:tblPr/>
              <a:tblGrid>
                <a:gridCol w="1081134">
                  <a:extLst>
                    <a:ext uri="{9D8B030D-6E8A-4147-A177-3AD203B41FA5}">
                      <a16:colId xmlns:a16="http://schemas.microsoft.com/office/drawing/2014/main" val="4064695423"/>
                    </a:ext>
                  </a:extLst>
                </a:gridCol>
                <a:gridCol w="900945">
                  <a:extLst>
                    <a:ext uri="{9D8B030D-6E8A-4147-A177-3AD203B41FA5}">
                      <a16:colId xmlns:a16="http://schemas.microsoft.com/office/drawing/2014/main" val="903994212"/>
                    </a:ext>
                  </a:extLst>
                </a:gridCol>
                <a:gridCol w="900945">
                  <a:extLst>
                    <a:ext uri="{9D8B030D-6E8A-4147-A177-3AD203B41FA5}">
                      <a16:colId xmlns:a16="http://schemas.microsoft.com/office/drawing/2014/main" val="970351330"/>
                    </a:ext>
                  </a:extLst>
                </a:gridCol>
                <a:gridCol w="900945">
                  <a:extLst>
                    <a:ext uri="{9D8B030D-6E8A-4147-A177-3AD203B41FA5}">
                      <a16:colId xmlns:a16="http://schemas.microsoft.com/office/drawing/2014/main" val="626922840"/>
                    </a:ext>
                  </a:extLst>
                </a:gridCol>
                <a:gridCol w="900945">
                  <a:extLst>
                    <a:ext uri="{9D8B030D-6E8A-4147-A177-3AD203B41FA5}">
                      <a16:colId xmlns:a16="http://schemas.microsoft.com/office/drawing/2014/main" val="3056339706"/>
                    </a:ext>
                  </a:extLst>
                </a:gridCol>
              </a:tblGrid>
              <a:tr h="197809"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effectLst/>
                        </a:rPr>
                        <a:t>Baseline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effectLst/>
                        </a:rPr>
                        <a:t>Objective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155484"/>
                  </a:ext>
                </a:extLst>
              </a:tr>
              <a:tr h="197809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>
                          <a:effectLst/>
                        </a:rPr>
                        <a:t>Mission profile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Value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Units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Value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Units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109677"/>
                  </a:ext>
                </a:extLst>
              </a:tr>
              <a:tr h="1978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Hover Time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1.00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[min]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1.00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[min]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211997"/>
                  </a:ext>
                </a:extLst>
              </a:tr>
              <a:tr h="1978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Climb time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8.83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[min]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8.83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[min]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40640"/>
                  </a:ext>
                </a:extLst>
              </a:tr>
              <a:tr h="1978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Cruise Time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480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[min]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720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[min]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32297"/>
                  </a:ext>
                </a:extLst>
              </a:tr>
              <a:tr h="1978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Descent Time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8.83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[min]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8.83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[min]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973371"/>
                  </a:ext>
                </a:extLst>
              </a:tr>
              <a:tr h="1978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Hover Time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1.00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[min]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1.00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[min]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991327"/>
                  </a:ext>
                </a:extLst>
              </a:tr>
              <a:tr h="197809"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141934"/>
                  </a:ext>
                </a:extLst>
              </a:tr>
              <a:tr h="1978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Reserve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20.0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[min]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20.0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[min]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705652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8D4A171D-173F-48DF-3128-82A700603C66}"/>
              </a:ext>
            </a:extLst>
          </p:cNvPr>
          <p:cNvGrpSpPr/>
          <p:nvPr/>
        </p:nvGrpSpPr>
        <p:grpSpPr>
          <a:xfrm>
            <a:off x="67245" y="2901232"/>
            <a:ext cx="4912732" cy="3998946"/>
            <a:chOff x="67245" y="2901232"/>
            <a:chExt cx="4912732" cy="399894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88F8E0A-D0BC-6E0B-0D1F-3FCC5E502748}"/>
                </a:ext>
              </a:extLst>
            </p:cNvPr>
            <p:cNvGrpSpPr/>
            <p:nvPr/>
          </p:nvGrpSpPr>
          <p:grpSpPr>
            <a:xfrm>
              <a:off x="67245" y="2901232"/>
              <a:ext cx="4912732" cy="3998946"/>
              <a:chOff x="67245" y="2901232"/>
              <a:chExt cx="4912732" cy="3998946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DDDC3D2-8E45-76CA-2A86-A750F1BE40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245" y="2901232"/>
                <a:ext cx="4912732" cy="3998946"/>
              </a:xfrm>
              <a:prstGeom prst="rect">
                <a:avLst/>
              </a:prstGeom>
            </p:spPr>
          </p:pic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9FE7F81A-DB3F-74B4-7593-FF1EC03D8F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5635" y="3629892"/>
                <a:ext cx="0" cy="2464975"/>
              </a:xfrm>
              <a:prstGeom prst="straightConnector1">
                <a:avLst/>
              </a:prstGeom>
              <a:ln w="57150"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1F559B5-76B8-3BA8-9580-9E4FC64C78A7}"/>
                  </a:ext>
                </a:extLst>
              </p:cNvPr>
              <p:cNvCxnSpPr/>
              <p:nvPr/>
            </p:nvCxnSpPr>
            <p:spPr>
              <a:xfrm>
                <a:off x="2438400" y="3629892"/>
                <a:ext cx="83127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485C27D-0C64-A812-73A5-A2402035A4B2}"/>
                  </a:ext>
                </a:extLst>
              </p:cNvPr>
              <p:cNvCxnSpPr/>
              <p:nvPr/>
            </p:nvCxnSpPr>
            <p:spPr>
              <a:xfrm>
                <a:off x="2249925" y="6085631"/>
                <a:ext cx="83127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8441DA-8C3F-4A82-2755-5A105F60F1AC}"/>
                </a:ext>
              </a:extLst>
            </p:cNvPr>
            <p:cNvSpPr txBox="1"/>
            <p:nvPr/>
          </p:nvSpPr>
          <p:spPr>
            <a:xfrm>
              <a:off x="1617235" y="3941596"/>
              <a:ext cx="116839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(~35.81kW)</a:t>
              </a:r>
            </a:p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Power to be supplied by Battery pack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B1C627-887D-0B00-7B10-F716925CDBD1}"/>
              </a:ext>
            </a:extLst>
          </p:cNvPr>
          <p:cNvGrpSpPr/>
          <p:nvPr/>
        </p:nvGrpSpPr>
        <p:grpSpPr>
          <a:xfrm>
            <a:off x="5268351" y="2174765"/>
            <a:ext cx="7171911" cy="1107996"/>
            <a:chOff x="5098471" y="1329594"/>
            <a:chExt cx="7171911" cy="11079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182A5A-E917-26BB-60F6-E2BBB4621359}"/>
                </a:ext>
              </a:extLst>
            </p:cNvPr>
            <p:cNvSpPr txBox="1"/>
            <p:nvPr/>
          </p:nvSpPr>
          <p:spPr>
            <a:xfrm>
              <a:off x="5098471" y="2068258"/>
              <a:ext cx="5397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Available battery mass (10% of MTOM via Bell) = </a:t>
              </a:r>
              <a:r>
                <a:rPr lang="en-US" b="1" dirty="0"/>
                <a:t>11.3kg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56F27E-917D-5991-CF6A-1AE06EE92AC3}"/>
                </a:ext>
              </a:extLst>
            </p:cNvPr>
            <p:cNvSpPr txBox="1"/>
            <p:nvPr/>
          </p:nvSpPr>
          <p:spPr>
            <a:xfrm>
              <a:off x="5098471" y="1329594"/>
              <a:ext cx="4677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Commercial Li-ion energy density = ~250 </a:t>
              </a:r>
              <a:r>
                <a:rPr lang="en-US" dirty="0" err="1"/>
                <a:t>Wh</a:t>
              </a:r>
              <a:r>
                <a:rPr lang="en-US" dirty="0"/>
                <a:t>/kg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72B964D-29AE-980E-5735-23E5CB69F358}"/>
                </a:ext>
              </a:extLst>
            </p:cNvPr>
            <p:cNvSpPr txBox="1"/>
            <p:nvPr/>
          </p:nvSpPr>
          <p:spPr>
            <a:xfrm>
              <a:off x="5098471" y="1698926"/>
              <a:ext cx="7171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Minimum estimated weight of battery pack = </a:t>
              </a:r>
              <a:r>
                <a:rPr lang="en-US" dirty="0">
                  <a:solidFill>
                    <a:srgbClr val="FF0000"/>
                  </a:solidFill>
                </a:rPr>
                <a:t>4.7 kg (not incl. BMS/TMS)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1EC0D43-3CA3-46D4-705B-5BBBAF7F3390}"/>
              </a:ext>
            </a:extLst>
          </p:cNvPr>
          <p:cNvGrpSpPr/>
          <p:nvPr/>
        </p:nvGrpSpPr>
        <p:grpSpPr>
          <a:xfrm>
            <a:off x="5286243" y="814999"/>
            <a:ext cx="3851564" cy="1292662"/>
            <a:chOff x="5098472" y="608686"/>
            <a:chExt cx="3851564" cy="129266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C4049E-B2E6-B5F0-DD26-0EBF1F4BFB35}"/>
                </a:ext>
              </a:extLst>
            </p:cNvPr>
            <p:cNvSpPr txBox="1"/>
            <p:nvPr/>
          </p:nvSpPr>
          <p:spPr>
            <a:xfrm>
              <a:off x="5098472" y="608686"/>
              <a:ext cx="3297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Total Battery capacity required: 35.81kW x (2/60)</a:t>
              </a:r>
              <a:r>
                <a:rPr lang="en-US" dirty="0" err="1"/>
                <a:t>hr</a:t>
              </a:r>
              <a:r>
                <a:rPr lang="en-US" dirty="0"/>
                <a:t> = 1.19 kWh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DC86F0C-CA99-021B-54AE-C67108BEC6B6}"/>
                </a:ext>
              </a:extLst>
            </p:cNvPr>
            <p:cNvSpPr txBox="1"/>
            <p:nvPr/>
          </p:nvSpPr>
          <p:spPr>
            <a:xfrm>
              <a:off x="5098472" y="1255017"/>
              <a:ext cx="38515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Assuming a nominal voltage of 3.6V, total Li-ion battery capacity = </a:t>
              </a:r>
              <a:r>
                <a:rPr lang="en-US" dirty="0">
                  <a:solidFill>
                    <a:srgbClr val="FF0000"/>
                  </a:solidFill>
                </a:rPr>
                <a:t>331.6 Ah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ABDBB87-CFC5-017F-2FB6-4549150BD6A3}"/>
              </a:ext>
            </a:extLst>
          </p:cNvPr>
          <p:cNvGrpSpPr/>
          <p:nvPr/>
        </p:nvGrpSpPr>
        <p:grpSpPr>
          <a:xfrm>
            <a:off x="5246580" y="3333202"/>
            <a:ext cx="6678008" cy="1495301"/>
            <a:chOff x="4927908" y="5358264"/>
            <a:chExt cx="6678008" cy="136854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3ACCBB8-CCF9-B22F-20DB-00061FE8EEE6}"/>
                </a:ext>
              </a:extLst>
            </p:cNvPr>
            <p:cNvSpPr txBox="1"/>
            <p:nvPr/>
          </p:nvSpPr>
          <p:spPr>
            <a:xfrm>
              <a:off x="4949064" y="5358264"/>
              <a:ext cx="665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Assume System voltage = 400V # of cells in series = 400/3.6 = </a:t>
              </a:r>
              <a:r>
                <a:rPr lang="en-US" dirty="0">
                  <a:solidFill>
                    <a:srgbClr val="FF0000"/>
                  </a:solidFill>
                </a:rPr>
                <a:t>112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Minimum cell capacity = 331.6/112 =  3Ah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56613BE-3EC8-745F-ECA1-D26E6C29F2C4}"/>
                </a:ext>
              </a:extLst>
            </p:cNvPr>
            <p:cNvSpPr txBox="1"/>
            <p:nvPr/>
          </p:nvSpPr>
          <p:spPr>
            <a:xfrm>
              <a:off x="4927908" y="5970866"/>
              <a:ext cx="6238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Total current supplied by Battery pack = 35.81kW/400V= </a:t>
              </a:r>
              <a:r>
                <a:rPr lang="en-US" dirty="0">
                  <a:solidFill>
                    <a:srgbClr val="FF0000"/>
                  </a:solidFill>
                </a:rPr>
                <a:t>89.53 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999B2C5-6393-E1B5-1A03-8C3C3D065420}"/>
                </a:ext>
              </a:extLst>
            </p:cNvPr>
            <p:cNvSpPr txBox="1"/>
            <p:nvPr/>
          </p:nvSpPr>
          <p:spPr>
            <a:xfrm>
              <a:off x="4953162" y="6388783"/>
              <a:ext cx="4210512" cy="338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If each cell is 3Ahr, C-Rate would be = </a:t>
              </a:r>
              <a:r>
                <a:rPr lang="en-US" dirty="0">
                  <a:solidFill>
                    <a:srgbClr val="FF0000"/>
                  </a:solidFill>
                </a:rPr>
                <a:t>~30C</a:t>
              </a: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65D35C2-B289-1039-A5FC-249524B7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78" y="83246"/>
            <a:ext cx="8229600" cy="53553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Using Updated Battery Requirements from Bell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0E7E44-CF6A-4B74-C4B5-BF4AAD4A0518}"/>
              </a:ext>
            </a:extLst>
          </p:cNvPr>
          <p:cNvCxnSpPr/>
          <p:nvPr/>
        </p:nvCxnSpPr>
        <p:spPr>
          <a:xfrm>
            <a:off x="349624" y="706883"/>
            <a:ext cx="11646933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EBF76C-3246-C9F4-FCCB-B64A2CA610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37" b="19623"/>
          <a:stretch/>
        </p:blipFill>
        <p:spPr bwMode="auto">
          <a:xfrm>
            <a:off x="10087534" y="863336"/>
            <a:ext cx="1584719" cy="994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37C9D48-56F0-6176-4651-AD4977C562FD}"/>
              </a:ext>
            </a:extLst>
          </p:cNvPr>
          <p:cNvSpPr txBox="1"/>
          <p:nvPr/>
        </p:nvSpPr>
        <p:spPr>
          <a:xfrm>
            <a:off x="9137807" y="5075429"/>
            <a:ext cx="2786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off-the-shelf battery combination has too much total energy and low C rate, so would be &gt;16kg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DAB00ED-0F4F-5B76-2FA5-8A1493956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878" y="4856599"/>
            <a:ext cx="3760380" cy="191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6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939107C-9FAB-6E17-1CCF-D9B022204173}"/>
              </a:ext>
            </a:extLst>
          </p:cNvPr>
          <p:cNvSpPr txBox="1">
            <a:spLocks/>
          </p:cNvSpPr>
          <p:nvPr/>
        </p:nvSpPr>
        <p:spPr>
          <a:xfrm>
            <a:off x="159701" y="0"/>
            <a:ext cx="1113762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Design Options: Via Bell – for hybrid design we need the 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power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density most.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B695D9-5C56-1677-3DF4-E21CC8976984}"/>
              </a:ext>
            </a:extLst>
          </p:cNvPr>
          <p:cNvCxnSpPr>
            <a:cxnSpLocks/>
          </p:cNvCxnSpPr>
          <p:nvPr/>
        </p:nvCxnSpPr>
        <p:spPr>
          <a:xfrm>
            <a:off x="159701" y="1111415"/>
            <a:ext cx="11577024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1FCBB83-30CE-D61D-50F4-3748D44C1F2A}"/>
              </a:ext>
            </a:extLst>
          </p:cNvPr>
          <p:cNvSpPr txBox="1"/>
          <p:nvPr/>
        </p:nvSpPr>
        <p:spPr>
          <a:xfrm>
            <a:off x="88943" y="1183795"/>
            <a:ext cx="54029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Hybrid design </a:t>
            </a:r>
            <a:r>
              <a:rPr lang="en-US" sz="2000" dirty="0"/>
              <a:t>with batteries or engine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3kW/kg batteries in design.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i="1" dirty="0"/>
              <a:t>Hybrid electric now</a:t>
            </a:r>
            <a:r>
              <a:rPr lang="en-US" sz="2000" dirty="0"/>
              <a:t>: High power needed for takeoff/hover/land from power batteries, with conventional engine and fuel for cruise/recharge.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i="1" dirty="0"/>
              <a:t>All-electric hybrid </a:t>
            </a:r>
            <a:r>
              <a:rPr lang="en-US" sz="2000" b="1" i="1" dirty="0">
                <a:solidFill>
                  <a:schemeClr val="accent1"/>
                </a:solidFill>
              </a:rPr>
              <a:t>future</a:t>
            </a:r>
            <a:r>
              <a:rPr lang="en-US" sz="2000" dirty="0"/>
              <a:t>: Higher power batteries for take-off/land, higher energy density batteries for cruise</a:t>
            </a:r>
            <a:r>
              <a:rPr lang="en-US" dirty="0"/>
              <a:t>. </a:t>
            </a:r>
          </a:p>
        </p:txBody>
      </p:sp>
      <p:pic>
        <p:nvPicPr>
          <p:cNvPr id="23" name="Content Placeholder 4">
            <a:extLst>
              <a:ext uri="{FF2B5EF4-FFF2-40B4-BE49-F238E27FC236}">
                <a16:creationId xmlns:a16="http://schemas.microsoft.com/office/drawing/2014/main" id="{6A9BC240-261E-57C7-B8A9-269BB2DC62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71" t="38426" r="60832" b="26472"/>
          <a:stretch/>
        </p:blipFill>
        <p:spPr>
          <a:xfrm>
            <a:off x="5421085" y="1436914"/>
            <a:ext cx="6477001" cy="47022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A719F4-B5F8-A5C2-CA82-415866FA89B9}"/>
              </a:ext>
            </a:extLst>
          </p:cNvPr>
          <p:cNvSpPr txBox="1"/>
          <p:nvPr/>
        </p:nvSpPr>
        <p:spPr>
          <a:xfrm>
            <a:off x="9263743" y="4865914"/>
            <a:ext cx="237308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 power class for takeoff/hover/land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B5DD64-68F8-3071-9068-CAA72F77D262}"/>
              </a:ext>
            </a:extLst>
          </p:cNvPr>
          <p:cNvSpPr txBox="1"/>
          <p:nvPr/>
        </p:nvSpPr>
        <p:spPr>
          <a:xfrm>
            <a:off x="200232" y="4152694"/>
            <a:ext cx="5180322" cy="2554545"/>
          </a:xfrm>
          <a:prstGeom prst="rect">
            <a:avLst/>
          </a:prstGeom>
          <a:solidFill>
            <a:srgbClr val="F79646">
              <a:lumMod val="20000"/>
              <a:lumOff val="80000"/>
            </a:srgbClr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marL="282575" marR="0" lvl="0" indent="-282575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Current Li-ion or LiPo batteries can meet energy and power requirements for Bell,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but not enough cycle life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  </a:t>
            </a:r>
          </a:p>
          <a:p>
            <a:pPr marL="282575" marR="0" lvl="0" indent="-282575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kern="0" dirty="0">
                <a:solidFill>
                  <a:prstClr val="black"/>
                </a:solidFill>
              </a:rPr>
              <a:t>Ideal battery for this application has 60C discharge capability and just enough total energy for take-off/hover to winged flight.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2575" marR="0" lvl="0" indent="-282575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kern="0" dirty="0">
                <a:solidFill>
                  <a:prstClr val="black"/>
                </a:solidFill>
              </a:rPr>
              <a:t>Future use of all-electric for mission requires enhanced energy density.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7501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19C8BDD5-CE57-EEB4-B8EC-7C35D7D179A4}"/>
              </a:ext>
            </a:extLst>
          </p:cNvPr>
          <p:cNvSpPr txBox="1"/>
          <p:nvPr/>
        </p:nvSpPr>
        <p:spPr>
          <a:xfrm>
            <a:off x="268722" y="815099"/>
            <a:ext cx="10453708" cy="5615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b="1" dirty="0"/>
              <a:t>LiPo battery of power lithium batteries can be used in Bell application but will not have desired cycle life, and off-the-shelf variety will include extra weight. Ideal battery for this application can discharge at 60C and has just enough energy required for hover to winged flight with long cycle life.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b="1" dirty="0"/>
              <a:t>Solid state lithium battery research summary and path forward was presented.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b="1" dirty="0"/>
              <a:t>Approach to create high voltage lithium-ion batteries with high discharge rate capability </a:t>
            </a:r>
            <a:r>
              <a:rPr lang="en-US" sz="2200" b="1"/>
              <a:t>and enhanced cycle </a:t>
            </a:r>
            <a:r>
              <a:rPr lang="en-US" sz="2200" b="1" dirty="0"/>
              <a:t>life with cobalt free cathode was presented.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b="1" dirty="0"/>
              <a:t>Next month we will present summary of path forward on metal-air batteries.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7780A9-F840-9950-3C5D-19FE7DEF8B93}"/>
              </a:ext>
            </a:extLst>
          </p:cNvPr>
          <p:cNvSpPr txBox="1"/>
          <p:nvPr/>
        </p:nvSpPr>
        <p:spPr>
          <a:xfrm>
            <a:off x="268721" y="75447"/>
            <a:ext cx="93828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August 2022 Summary</a:t>
            </a:r>
            <a:endParaRPr lang="en-US" sz="2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9F7FA99-F344-6C42-26CB-5353CE4B8748}"/>
              </a:ext>
            </a:extLst>
          </p:cNvPr>
          <p:cNvCxnSpPr/>
          <p:nvPr/>
        </p:nvCxnSpPr>
        <p:spPr>
          <a:xfrm>
            <a:off x="349624" y="706883"/>
            <a:ext cx="1164693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818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Screen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ntent: Meta Inf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69DD6A9E356D4186B1871E8B0D0EE2" ma:contentTypeVersion="14" ma:contentTypeDescription="Create a new document." ma:contentTypeScope="" ma:versionID="676e7c2e95f0e6a8c30f39890aac1b0c">
  <xsd:schema xmlns:xsd="http://www.w3.org/2001/XMLSchema" xmlns:xs="http://www.w3.org/2001/XMLSchema" xmlns:p="http://schemas.microsoft.com/office/2006/metadata/properties" xmlns:ns3="b7d45060-eb2a-4aee-a9bb-6b08d0a2590a" xmlns:ns4="80c6a743-c059-4e2f-9c72-65191376ee74" targetNamespace="http://schemas.microsoft.com/office/2006/metadata/properties" ma:root="true" ma:fieldsID="b308e38dbd23766c6f4aa3269359b919" ns3:_="" ns4:_="">
    <xsd:import namespace="b7d45060-eb2a-4aee-a9bb-6b08d0a2590a"/>
    <xsd:import namespace="80c6a743-c059-4e2f-9c72-65191376ee7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LengthInSecond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d45060-eb2a-4aee-a9bb-6b08d0a259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c6a743-c059-4e2f-9c72-65191376ee74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9A7AFA-A6DF-41FD-9458-7FE828134701}">
  <ds:schemaRefs>
    <ds:schemaRef ds:uri="http://schemas.microsoft.com/office/2006/documentManagement/types"/>
    <ds:schemaRef ds:uri="http://schemas.microsoft.com/office/2006/metadata/properties"/>
    <ds:schemaRef ds:uri="80c6a743-c059-4e2f-9c72-65191376ee74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b7d45060-eb2a-4aee-a9bb-6b08d0a2590a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F1868E-BB97-45D1-A941-83E7F384FC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d45060-eb2a-4aee-a9bb-6b08d0a2590a"/>
    <ds:schemaRef ds:uri="80c6a743-c059-4e2f-9c72-65191376ee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2CC397-3DC8-4B47-9D34-E40FE68A4C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13235</TotalTime>
  <Words>926</Words>
  <Application>Microsoft Office PowerPoint</Application>
  <PresentationFormat>Widescreen</PresentationFormat>
  <Paragraphs>95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Georgia</vt:lpstr>
      <vt:lpstr>Times New Roman</vt:lpstr>
      <vt:lpstr>Wingdings</vt:lpstr>
      <vt:lpstr>Office Theme</vt:lpstr>
      <vt:lpstr>Title Screens</vt:lpstr>
      <vt:lpstr>Content: Meta Info</vt:lpstr>
      <vt:lpstr>1_Simple Light</vt:lpstr>
      <vt:lpstr>   DESIGN OF NEXT GENERATION eVTOL BATTERIES  Monthly meeting No 4 Matthew Mench, Tom Zowadzinski (mmench@utk.edu)  July 20, 2022   Gabriel Goenaga, Ramez Elgammal, Shane Foister, Brian Washington, Colt Griffith, Yuanshun Li, Doug Aaron, Bapi Bera, Manikandan Palanisamy, Kaycee Gass, Anirban Roy, Albina Jetybayeva   Sponsor: AFC/DEVCOM Army Research Laboratory Program Manager: Mike Kweon   8/17/22  </vt:lpstr>
      <vt:lpstr>Overall Project Objectives</vt:lpstr>
      <vt:lpstr>Overall Project Objectives</vt:lpstr>
      <vt:lpstr>Updated Battery Requirements from Bell</vt:lpstr>
      <vt:lpstr>Using Updated Battery Requirements from Bell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eVTOL #1 Agenda</dc:title>
  <dc:creator>Mench, Matthew M</dc:creator>
  <cp:lastModifiedBy>Mench, Matthew M</cp:lastModifiedBy>
  <cp:revision>11</cp:revision>
  <dcterms:created xsi:type="dcterms:W3CDTF">2022-04-06T12:24:52Z</dcterms:created>
  <dcterms:modified xsi:type="dcterms:W3CDTF">2022-08-19T18:16:37Z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0x0101002769DD6A9E356D4186B1871E8B0D0EE2</vt:lpwstr>
  </property>
</Properties>
</file>