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8628285-C403-4834-B04C-115676AE32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 idx="11"/>
          </p:nvPr>
        </p:nvSpPr>
        <p:spPr>
          <a:xfrm>
            <a:off x="3956400" y="8805960"/>
            <a:ext cx="3026520" cy="46332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17938B-EF8B-4309-AF2E-2AB97F071E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5000" cy="34761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2080" cy="4171680"/>
          </a:xfrm>
          <a:prstGeom prst="rect">
            <a:avLst/>
          </a:prstGeom>
          <a:noFill/>
          <a:ln w="0">
            <a:noFill/>
          </a:ln>
        </p:spPr>
        <p:txBody>
          <a:bodyPr lIns="91080" rIns="9108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2"/>
          </p:nvPr>
        </p:nvSpPr>
        <p:spPr>
          <a:xfrm>
            <a:off x="3956400" y="8805960"/>
            <a:ext cx="3026520" cy="46332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489320-B243-472C-9CA9-A493FE2764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5000" cy="34761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2080" cy="4171680"/>
          </a:xfrm>
          <a:prstGeom prst="rect">
            <a:avLst/>
          </a:prstGeom>
          <a:noFill/>
          <a:ln w="0">
            <a:noFill/>
          </a:ln>
        </p:spPr>
        <p:txBody>
          <a:bodyPr lIns="91080" rIns="9108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13"/>
          </p:nvPr>
        </p:nvSpPr>
        <p:spPr>
          <a:xfrm>
            <a:off x="3956400" y="8805960"/>
            <a:ext cx="3026520" cy="46332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6E95FA-4D3A-4904-A3E3-24CB689FE37D}" type="slidenum">
              <a:rPr b="0" lang="en-US" sz="1400" spc="-1" strike="noStrike">
                <a:latin typeface="Times New Roman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5000" cy="34761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2080" cy="4171680"/>
          </a:xfrm>
          <a:prstGeom prst="rect">
            <a:avLst/>
          </a:prstGeom>
          <a:noFill/>
          <a:ln w="0">
            <a:noFill/>
          </a:ln>
        </p:spPr>
        <p:txBody>
          <a:bodyPr lIns="91080" rIns="9108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14"/>
          </p:nvPr>
        </p:nvSpPr>
        <p:spPr>
          <a:xfrm>
            <a:off x="3956400" y="8805960"/>
            <a:ext cx="3026520" cy="46332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2A97E2-3458-4A93-983A-E2CCCAC620B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5000" cy="34761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2080" cy="4171680"/>
          </a:xfrm>
          <a:prstGeom prst="rect">
            <a:avLst/>
          </a:prstGeom>
          <a:noFill/>
          <a:ln w="0">
            <a:noFill/>
          </a:ln>
        </p:spPr>
        <p:txBody>
          <a:bodyPr lIns="91080" rIns="9108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7FBE2-1BD9-4BB8-87AB-5CD4354E0E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5B0EC7-235D-40DD-9695-F715CA20BC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FFB03-5BBD-4594-8B2F-C5766D0C68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40C39F-F8EA-4246-93D3-8B91F8D196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97C8C-2E6E-4094-808C-0C2EBADC17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7586D-A73C-40D2-8102-DE0E63A198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0E544-4E75-4885-8DDE-CD5706AD43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8837A-0DCE-4FFF-AC00-3E99E940FD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6C5A1A-D1D6-44F9-8764-5B26D82B9D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59015-6872-4470-9F83-395F114D2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22A63-2A8E-4AB1-B36D-71B87C093C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DAC06-E1C6-400E-9774-48D39F14FF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A419170-88D3-44E9-9D2B-F14398ABC0C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80720" cy="43128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80720" cy="57600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36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80720" cy="161352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8880" cy="131796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80720" cy="106020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344600" y="4590720"/>
          <a:ext cx="7664040" cy="10602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1060200">
                <a:tc>
                  <a:txBody>
                    <a:bodyPr lIns="73080" rIns="0" tIns="0" bIns="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Run more Palabos models on ISAAC with differing parameters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Process .vti files for Anirban/Frida with Paraview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80720" cy="71892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6" name="Google Shape;104;p1"/>
          <p:cNvGraphicFramePr/>
          <p:nvPr/>
        </p:nvGraphicFramePr>
        <p:xfrm>
          <a:off x="1343160" y="5722920"/>
          <a:ext cx="7664040" cy="71892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718920">
                <a:tc>
                  <a:txBody>
                    <a:bodyPr lIns="73080" rIns="0" tIns="0" bIns="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ISAAC accounts come with disc space quotas per account. To avoid reaching these quotas we will have to manage our output file generation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308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oogle Shape;106;p1"/>
          <p:cNvGraphicFramePr/>
          <p:nvPr/>
        </p:nvGraphicFramePr>
        <p:xfrm>
          <a:off x="1333440" y="3434040"/>
          <a:ext cx="7664040" cy="89856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898920">
                <a:tc>
                  <a:txBody>
                    <a:bodyPr lIns="73080" rIns="0" tIns="0" bIns="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Learning SLURM batch submissions and lightening up the repository with .gitignore due to disc space quotas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Learned Paraview image processing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57240" indent="-57240"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5BA9A2-23F0-4D00-B61E-91E2EEC0749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Google Shape;117;p1"/>
          <p:cNvSpPr/>
          <p:nvPr/>
        </p:nvSpPr>
        <p:spPr>
          <a:xfrm>
            <a:off x="2590920" y="1905120"/>
            <a:ext cx="155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20;p1"/>
          <p:cNvSpPr/>
          <p:nvPr/>
        </p:nvSpPr>
        <p:spPr>
          <a:xfrm>
            <a:off x="3886200" y="1905120"/>
            <a:ext cx="155844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61" name="Table 2"/>
          <p:cNvGraphicFramePr/>
          <p:nvPr/>
        </p:nvGraphicFramePr>
        <p:xfrm>
          <a:off x="1333440" y="1380600"/>
          <a:ext cx="7664040" cy="191016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Moved work to ISAAC Account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Learned ISAAC batch submissions using SLURM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Began running LBM Palabos simulations with ISAAC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Paraview to process .vti files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More Simulations and Data Processing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90;p 1"/>
          <p:cNvGraphicFramePr/>
          <p:nvPr/>
        </p:nvGraphicFramePr>
        <p:xfrm>
          <a:off x="553320" y="3891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ISAAC and SLURM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oogle Shape;92;p 1"/>
          <p:cNvGraphicFramePr/>
          <p:nvPr/>
        </p:nvGraphicFramePr>
        <p:xfrm>
          <a:off x="529920" y="6111360"/>
          <a:ext cx="7664040" cy="63036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3076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Previously, ISAAC used PBS to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manage batch submissions, but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has recently transitioned to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SLURM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8C850B-CD4D-4944-A658-72D6408AB18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672840" y="991800"/>
            <a:ext cx="7328160" cy="495180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90;p 2"/>
          <p:cNvGraphicFramePr/>
          <p:nvPr/>
        </p:nvGraphicFramePr>
        <p:xfrm>
          <a:off x="553320" y="3891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Paraview .vti analysis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442F38E-A50F-4D31-8E60-FEBDDB0D44A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 rot="21597600">
            <a:off x="1048680" y="1144800"/>
            <a:ext cx="6494040" cy="529056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90;p 3"/>
          <p:cNvGraphicFramePr/>
          <p:nvPr/>
        </p:nvGraphicFramePr>
        <p:xfrm>
          <a:off x="553320" y="3891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Paraview .vti analysis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PlaceHolder 1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902FFA-1960-4422-86F3-3F85ED8A286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7862760" cy="457200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2023-02-17T15:23:24Z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