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9144000" cy="6858000"/>
  <p:notesSz cx="6985000" cy="9271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3DFB073-0D6A-415B-AD6A-F797CCC800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Num" idx="10"/>
          </p:nvPr>
        </p:nvSpPr>
        <p:spPr>
          <a:xfrm>
            <a:off x="3956400" y="8805960"/>
            <a:ext cx="3025440" cy="46224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B63CBE2-6C37-4373-B18A-A8F4B08365D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3920" cy="347508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1000" cy="417060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Num" idx="11"/>
          </p:nvPr>
        </p:nvSpPr>
        <p:spPr>
          <a:xfrm>
            <a:off x="3956400" y="8805960"/>
            <a:ext cx="3025440" cy="46224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7FE630A-41FF-44FF-8382-A5AD6E8E30D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3920" cy="347508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1000" cy="417060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Num" idx="12"/>
          </p:nvPr>
        </p:nvSpPr>
        <p:spPr>
          <a:xfrm>
            <a:off x="3956400" y="8805960"/>
            <a:ext cx="3025440" cy="46224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BC745F0-5528-4AB0-A3CC-DC633BBD025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3920" cy="347508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1000" cy="417060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D55220-D47E-4D22-AD87-2D8BA2BCB6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0689C8-AB99-471D-9A5C-CED6A88270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50C9BA-5BAD-4A18-9DE4-4B5238D9E6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BAEBAB-7E62-4C68-B013-67F20F1C06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76823F-F601-4F9F-A44A-F6D24861B2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19982-0C63-43E2-8761-529706AEF5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A5CF28-5BF3-460F-89FF-E90B308124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DA5C92-D1A5-4752-8088-A058E26B06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8D9E9C-EE80-4AD3-9FEE-B233BBE36E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7F5544-FB79-4F4D-989B-B9454783DF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1A9EAC-81A4-45F9-A34C-5194518277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27BAFE-3325-452E-9134-1086D5D3B0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7AFA89C-9FBF-4ADB-A1FD-FCE1FD0A573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9;p1"/>
          <p:cNvSpPr/>
          <p:nvPr/>
        </p:nvSpPr>
        <p:spPr>
          <a:xfrm>
            <a:off x="190440" y="333360"/>
            <a:ext cx="1079640" cy="430200"/>
          </a:xfrm>
          <a:prstGeom prst="homePlate">
            <a:avLst>
              <a:gd name="adj" fmla="val 62592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48" name="Google Shape;90;p1"/>
          <p:cNvGraphicFramePr/>
          <p:nvPr/>
        </p:nvGraphicFramePr>
        <p:xfrm>
          <a:off x="1343160" y="3333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Electrolyzer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Google Shape;91;p1"/>
          <p:cNvSpPr/>
          <p:nvPr/>
        </p:nvSpPr>
        <p:spPr>
          <a:xfrm>
            <a:off x="190440" y="836640"/>
            <a:ext cx="1079640" cy="574920"/>
          </a:xfrm>
          <a:prstGeom prst="homePlate">
            <a:avLst>
              <a:gd name="adj" fmla="val 46901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0" name="Google Shape;92;p1"/>
          <p:cNvGraphicFramePr/>
          <p:nvPr/>
        </p:nvGraphicFramePr>
        <p:xfrm>
          <a:off x="1333440" y="782280"/>
          <a:ext cx="7664040" cy="630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630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Investigations into mass transport characteristics of cells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Google Shape;93;p1"/>
          <p:cNvSpPr/>
          <p:nvPr/>
        </p:nvSpPr>
        <p:spPr>
          <a:xfrm>
            <a:off x="190440" y="1484280"/>
            <a:ext cx="1079640" cy="161244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Milestone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Google Shape;100;p1"/>
          <p:cNvSpPr/>
          <p:nvPr/>
        </p:nvSpPr>
        <p:spPr>
          <a:xfrm>
            <a:off x="152280" y="3190320"/>
            <a:ext cx="1117800" cy="131688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Achievements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Learning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(current week)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Google Shape;101;p1"/>
          <p:cNvSpPr/>
          <p:nvPr/>
        </p:nvSpPr>
        <p:spPr>
          <a:xfrm>
            <a:off x="190440" y="4600440"/>
            <a:ext cx="1079640" cy="1059120"/>
          </a:xfrm>
          <a:prstGeom prst="homePlate">
            <a:avLst>
              <a:gd name="adj" fmla="val 25487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Plan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Next Week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4" name="Google Shape;102;p1"/>
          <p:cNvGraphicFramePr/>
          <p:nvPr/>
        </p:nvGraphicFramePr>
        <p:xfrm>
          <a:off x="1200240" y="3219840"/>
          <a:ext cx="7664040" cy="63910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3195720">
                <a:tc>
                  <a:txBody>
                    <a:bodyPr lIns="73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Ran low resolution colliding bubble simulations: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 Low res has constant volume throughout runtime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Began high resolution simulations: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 High resolution simulations come with more limitations to memory, runtime and node privileges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 High resolution does not hold constant volume throughout runtime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Continue High resolution simulations and process with Paraview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For dense simulations, it takes many days to process many jobs due to the limitations to nodes and wall time with ISAAC, with a dedicated condo we could process simulations faster with higher resolutions and longer walltime.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3195720">
                <a:tc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Google Shape;103;p1"/>
          <p:cNvSpPr/>
          <p:nvPr/>
        </p:nvSpPr>
        <p:spPr>
          <a:xfrm>
            <a:off x="179280" y="5734080"/>
            <a:ext cx="1079640" cy="717840"/>
          </a:xfrm>
          <a:prstGeom prst="homePlate">
            <a:avLst>
              <a:gd name="adj" fmla="val 37583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Issues and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New Ideas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148698D-8BB8-4AF1-8E03-733E5212AA2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Google Shape;117;p1"/>
          <p:cNvSpPr/>
          <p:nvPr/>
        </p:nvSpPr>
        <p:spPr>
          <a:xfrm>
            <a:off x="2590920" y="1905120"/>
            <a:ext cx="155736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120;p1"/>
          <p:cNvSpPr/>
          <p:nvPr/>
        </p:nvSpPr>
        <p:spPr>
          <a:xfrm>
            <a:off x="3886200" y="1905120"/>
            <a:ext cx="155736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171360" indent="-57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59" name="Table 2"/>
          <p:cNvGraphicFramePr/>
          <p:nvPr/>
        </p:nvGraphicFramePr>
        <p:xfrm>
          <a:off x="1333440" y="1380600"/>
          <a:ext cx="7663680" cy="2253600"/>
        </p:xfrm>
        <a:graphic>
          <a:graphicData uri="http://schemas.openxmlformats.org/drawingml/2006/table">
            <a:tbl>
              <a:tblPr/>
              <a:tblGrid>
                <a:gridCol w="2554560"/>
                <a:gridCol w="2554560"/>
                <a:gridCol w="2554920"/>
              </a:tblGrid>
              <a:tr h="306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Last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This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Next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47600"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Ran low resolution colliding bubble simulations on ISAAC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Running high resolution colliding bubble simulations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Processed finished batch jobs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More simulations and data processing of high resolution simulations for colliding bubble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Hopefully begin on Anirban’s moving bubble code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ransition>
    <p:push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92;p 1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Low resolution simulations have constant volume throughout runtime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" name="PlaceHolder 1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7DCDD17-1F66-47B0-A18F-D042A735224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 rot="21597600">
            <a:off x="686160" y="878040"/>
            <a:ext cx="4530600" cy="369072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5486400" y="914400"/>
            <a:ext cx="32000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Results: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64" name=""/>
          <p:cNvGraphicFramePr/>
          <p:nvPr/>
        </p:nvGraphicFramePr>
        <p:xfrm>
          <a:off x="5486400" y="1432800"/>
          <a:ext cx="3429000" cy="3599280"/>
        </p:xfrm>
        <a:graphic>
          <a:graphicData uri="http://schemas.openxmlformats.org/drawingml/2006/table">
            <a:tbl>
              <a:tblPr/>
              <a:tblGrid>
                <a:gridCol w="627480"/>
                <a:gridCol w="753120"/>
                <a:gridCol w="1029960"/>
                <a:gridCol w="101880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Res: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latin typeface="Arial"/>
                        </a:rPr>
                        <a:t>Radius: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failed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.24902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.00067-.000665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.24902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ransition>
    <p:push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92;p 2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High resolution simulations have limitations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6" name="PlaceHolder 1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E681504-35A8-4C63-A6A4-96DE0B15CCC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5486400" y="914400"/>
            <a:ext cx="32000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685800" y="844200"/>
            <a:ext cx="7772400" cy="16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Times New Roman"/>
              </a:rPr>
              <a:t>High resolution simulations must be run individually:</a:t>
            </a:r>
            <a:endParaRPr b="0" lang="en-US" sz="1600" spc="-1" strike="noStrike">
              <a:latin typeface="Times New Roman"/>
            </a:endParaRPr>
          </a:p>
          <a:p>
            <a:r>
              <a:rPr b="0" lang="en-US" sz="1600" spc="-1" strike="noStrike">
                <a:latin typeface="Times New Roman"/>
              </a:rPr>
              <a:t> </a:t>
            </a:r>
            <a:r>
              <a:rPr b="0" lang="en-US" sz="1600" spc="-1" strike="noStrike">
                <a:latin typeface="Times New Roman"/>
              </a:rPr>
              <a:t>- SLURM job submissions have limits to individual node designations and tasks. </a:t>
            </a:r>
            <a:endParaRPr b="0" lang="en-US" sz="1600" spc="-1" strike="noStrike">
              <a:latin typeface="Times New Roman"/>
            </a:endParaRPr>
          </a:p>
          <a:p>
            <a:r>
              <a:rPr b="0" lang="en-US" sz="1600" spc="-1" strike="noStrike">
                <a:latin typeface="Times New Roman"/>
              </a:rPr>
              <a:t> </a:t>
            </a:r>
            <a:r>
              <a:rPr b="0" lang="en-US" sz="1600" spc="-1" strike="noStrike">
                <a:latin typeface="Times New Roman"/>
              </a:rPr>
              <a:t>- High resolution simulations have a difficult job finishing all timesteps within 24 hours. To mitigate these issues try:</a:t>
            </a:r>
            <a:endParaRPr b="0" lang="en-US" sz="1600" spc="-1" strike="noStrike"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latin typeface="Times New Roman"/>
              </a:rPr>
              <a:t>Only running one simulation at a time</a:t>
            </a:r>
            <a:endParaRPr b="0" lang="en-US" sz="1600" spc="-1" strike="noStrike"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latin typeface="Times New Roman"/>
              </a:rPr>
              <a:t>Limiting output files</a:t>
            </a:r>
            <a:endParaRPr b="0" lang="en-US" sz="1600" spc="-1" strike="noStrike"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latin typeface="Times New Roman"/>
              </a:rPr>
              <a:t>Decreasing time steps</a:t>
            </a:r>
            <a:endParaRPr b="0" lang="en-US" sz="1600" spc="-1" strike="noStrike">
              <a:latin typeface="Times New Roman"/>
            </a:endParaRPr>
          </a:p>
        </p:txBody>
      </p:sp>
    </p:spTree>
  </p:cSld>
  <p:transition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4b065b-bfe8-4369-b31a-4de29c5ba351">
      <Terms xmlns="http://schemas.microsoft.com/office/infopath/2007/PartnerControls"/>
    </lcf76f155ced4ddcb4097134ff3c332f>
    <TaxCatchAll xmlns="ba605b85-7484-4712-bfb1-1e556f87fe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8998D239AE840B9F20E8F74E7674A" ma:contentTypeVersion="10" ma:contentTypeDescription="Create a new document." ma:contentTypeScope="" ma:versionID="a5bf4f203bc7f3bd9176ba3276090f98">
  <xsd:schema xmlns:xsd="http://www.w3.org/2001/XMLSchema" xmlns:xs="http://www.w3.org/2001/XMLSchema" xmlns:p="http://schemas.microsoft.com/office/2006/metadata/properties" xmlns:ns2="524b065b-bfe8-4369-b31a-4de29c5ba351" xmlns:ns3="ba605b85-7484-4712-bfb1-1e556f87fe00" targetNamespace="http://schemas.microsoft.com/office/2006/metadata/properties" ma:root="true" ma:fieldsID="581d82afc466d6c5d959472861c05cc5" ns2:_="" ns3:_="">
    <xsd:import namespace="524b065b-bfe8-4369-b31a-4de29c5ba351"/>
    <xsd:import namespace="ba605b85-7484-4712-bfb1-1e556f87f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b065b-bfe8-4369-b31a-4de29c5ba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8ab95b9-39aa-4b9d-a2e7-0451eedf9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05b85-7484-4712-bfb1-1e556f87fe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75b06c5-8f22-4f6c-8576-41b5a9160ebe}" ma:internalName="TaxCatchAll" ma:showField="CatchAllData" ma:web="ba605b85-7484-4712-bfb1-1e556f87f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5F0E79-C3F3-4144-B7E1-C9A91A722C2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524b065b-bfe8-4369-b31a-4de29c5ba351"/>
    <ds:schemaRef ds:uri="http://schemas.microsoft.com/office/infopath/2007/PartnerControls"/>
    <ds:schemaRef ds:uri="ba605b85-7484-4712-bfb1-1e556f87fe00"/>
  </ds:schemaRefs>
</ds:datastoreItem>
</file>

<file path=customXml/itemProps2.xml><?xml version="1.0" encoding="utf-8"?>
<ds:datastoreItem xmlns:ds="http://schemas.openxmlformats.org/officeDocument/2006/customXml" ds:itemID="{24F7B500-3C35-4C3A-B3E5-112A8D82BA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167C1-05E9-4460-B109-093A8D7E0A0C}">
  <ds:schemaRefs>
    <ds:schemaRef ds:uri="524b065b-bfe8-4369-b31a-4de29c5ba351"/>
    <ds:schemaRef ds:uri="ba605b85-7484-4712-bfb1-1e556f87fe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LibreOffice/7.3.7.2$Linux_X86_64 LibreOffice_project/30$Build-2</Application>
  <AppVersion>15.0000</AppVersion>
  <Words>197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2010-05-27T20:25:35Z</dcterms:created>
  <dc:creator>AK_Srouji</dc:creator>
  <dc:description/>
  <dc:language>en-US</dc:language>
  <cp:lastModifiedBy/>
  <dcterms:modified xsi:type="dcterms:W3CDTF">2023-03-10T14:34:33Z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0x010100D5A8998D239AE840B9F20E8F74E7674A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On-screen Show (4:3)</vt:lpwstr>
  </property>
  <property fmtid="{D5CDD505-2E9C-101B-9397-08002B2CF9AE}" pid="6" name="Slides">
    <vt:i4>1</vt:i4>
  </property>
</Properties>
</file>