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</p:sldIdLst>
  <p:sldSz cx="9144000" cy="6858000"/>
  <p:notesSz cx="6985000" cy="9271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76B00596-267F-4C9C-9B88-413A010A5C4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ldNum" idx="9"/>
          </p:nvPr>
        </p:nvSpPr>
        <p:spPr>
          <a:xfrm>
            <a:off x="3956400" y="8805960"/>
            <a:ext cx="3025800" cy="462600"/>
          </a:xfrm>
          <a:prstGeom prst="rect">
            <a:avLst/>
          </a:prstGeom>
          <a:noFill/>
          <a:ln w="0">
            <a:noFill/>
          </a:ln>
        </p:spPr>
        <p:txBody>
          <a:bodyPr lIns="92880" rIns="92880" tIns="46440" bIns="4644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2CFE2600-1054-4EE4-BA52-2414404089A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ldImg"/>
          </p:nvPr>
        </p:nvSpPr>
        <p:spPr>
          <a:xfrm>
            <a:off x="1174680" y="695160"/>
            <a:ext cx="4634280" cy="3475440"/>
          </a:xfrm>
          <a:prstGeom prst="rect">
            <a:avLst/>
          </a:prstGeom>
          <a:ln w="0">
            <a:noFill/>
          </a:ln>
        </p:spPr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931320" y="4403880"/>
            <a:ext cx="5121360" cy="4170960"/>
          </a:xfrm>
          <a:prstGeom prst="rect">
            <a:avLst/>
          </a:prstGeom>
          <a:noFill/>
          <a:ln w="0">
            <a:noFill/>
          </a:ln>
        </p:spPr>
        <p:txBody>
          <a:bodyPr lIns="91080" rIns="9108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ldNum" idx="10"/>
          </p:nvPr>
        </p:nvSpPr>
        <p:spPr>
          <a:xfrm>
            <a:off x="3956400" y="8805960"/>
            <a:ext cx="3025800" cy="462600"/>
          </a:xfrm>
          <a:prstGeom prst="rect">
            <a:avLst/>
          </a:prstGeom>
          <a:noFill/>
          <a:ln w="0">
            <a:noFill/>
          </a:ln>
        </p:spPr>
        <p:txBody>
          <a:bodyPr lIns="92880" rIns="92880" tIns="46440" bIns="4644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20663370-1040-4AD1-8F87-87F50D8B18E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ldImg"/>
          </p:nvPr>
        </p:nvSpPr>
        <p:spPr>
          <a:xfrm>
            <a:off x="1174680" y="695160"/>
            <a:ext cx="4634280" cy="3475440"/>
          </a:xfrm>
          <a:prstGeom prst="rect">
            <a:avLst/>
          </a:prstGeom>
          <a:ln w="0">
            <a:noFill/>
          </a:ln>
        </p:spPr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931320" y="4403880"/>
            <a:ext cx="5121360" cy="4170960"/>
          </a:xfrm>
          <a:prstGeom prst="rect">
            <a:avLst/>
          </a:prstGeom>
          <a:noFill/>
          <a:ln w="0">
            <a:noFill/>
          </a:ln>
        </p:spPr>
        <p:txBody>
          <a:bodyPr lIns="91080" rIns="9108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CF44150-3CF7-45CE-858D-09EDC45050A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2E3B16-5535-4153-8C21-05124635FCE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FD4F464-7E1B-4971-B6A4-D18F9891DA1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599EF4-621A-4715-A790-F18BDEB2C78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F05CF36-8C03-4A65-B91A-2642BA5FD15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5DF94B-620B-4496-BA70-096C336F9C4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C7EFEC-F7EF-4EDE-8317-674ED146637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D9DF16-0B17-421D-988A-8FC529723CD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E4901BC-9748-4D49-A3FF-480C56C980B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2F5E8F8-9488-4AC9-8973-30036EBBB10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ECD6D7-9035-4CA1-BF07-2C8398E1FB3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5D198EE-2D50-4525-ACCD-3C49742FB3F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4F87142-E283-4668-A331-76DC8F541BB0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89;p1"/>
          <p:cNvSpPr/>
          <p:nvPr/>
        </p:nvSpPr>
        <p:spPr>
          <a:xfrm>
            <a:off x="190440" y="333360"/>
            <a:ext cx="1080000" cy="430560"/>
          </a:xfrm>
          <a:prstGeom prst="homePlate">
            <a:avLst>
              <a:gd name="adj" fmla="val 62592"/>
            </a:avLst>
          </a:prstGeom>
          <a:solidFill>
            <a:srgbClr val="ffff00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Program</a:t>
            </a:r>
            <a:endParaRPr b="0" lang="en-US" sz="1400" spc="-1" strike="noStrike">
              <a:latin typeface="Arial"/>
            </a:endParaRPr>
          </a:p>
        </p:txBody>
      </p:sp>
      <p:graphicFrame>
        <p:nvGraphicFramePr>
          <p:cNvPr id="48" name="Google Shape;90;p1"/>
          <p:cNvGraphicFramePr/>
          <p:nvPr/>
        </p:nvGraphicFramePr>
        <p:xfrm>
          <a:off x="1343160" y="333360"/>
          <a:ext cx="7664040" cy="431280"/>
        </p:xfrm>
        <a:graphic>
          <a:graphicData uri="http://schemas.openxmlformats.org/drawingml/2006/table">
            <a:tbl>
              <a:tblPr/>
              <a:tblGrid>
                <a:gridCol w="7664400"/>
              </a:tblGrid>
              <a:tr h="431640">
                <a:tc>
                  <a:txBody>
                    <a:bodyPr lIns="72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Electrolyzer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ctr" marL="72000" marR="91440">
                    <a:lnL w="12240">
                      <a:solidFill>
                        <a:srgbClr val="808080"/>
                      </a:solidFill>
                    </a:lnL>
                    <a:lnR w="12240">
                      <a:solidFill>
                        <a:srgbClr val="808080"/>
                      </a:solidFill>
                    </a:lnR>
                    <a:lnT w="12240">
                      <a:solidFill>
                        <a:srgbClr val="808080"/>
                      </a:solidFill>
                    </a:lnT>
                    <a:lnB w="12240">
                      <a:solidFill>
                        <a:srgbClr val="80808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9" name="Google Shape;91;p1"/>
          <p:cNvSpPr/>
          <p:nvPr/>
        </p:nvSpPr>
        <p:spPr>
          <a:xfrm>
            <a:off x="190440" y="836640"/>
            <a:ext cx="1080000" cy="575280"/>
          </a:xfrm>
          <a:prstGeom prst="homePlate">
            <a:avLst>
              <a:gd name="adj" fmla="val 46901"/>
            </a:avLst>
          </a:prstGeom>
          <a:solidFill>
            <a:srgbClr val="ffff00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Goal</a:t>
            </a:r>
            <a:endParaRPr b="0" lang="en-US" sz="1400" spc="-1" strike="noStrike">
              <a:latin typeface="Arial"/>
            </a:endParaRPr>
          </a:p>
        </p:txBody>
      </p:sp>
      <p:graphicFrame>
        <p:nvGraphicFramePr>
          <p:cNvPr id="50" name="Google Shape;92;p1"/>
          <p:cNvGraphicFramePr/>
          <p:nvPr/>
        </p:nvGraphicFramePr>
        <p:xfrm>
          <a:off x="1333440" y="782280"/>
          <a:ext cx="7664040" cy="630000"/>
        </p:xfrm>
        <a:graphic>
          <a:graphicData uri="http://schemas.openxmlformats.org/drawingml/2006/table">
            <a:tbl>
              <a:tblPr/>
              <a:tblGrid>
                <a:gridCol w="7664400"/>
              </a:tblGrid>
              <a:tr h="630360">
                <a:tc>
                  <a:txBody>
                    <a:bodyPr lIns="72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Investigations into mass transport characteristics of cells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ctr" marL="72000" marR="91440">
                    <a:lnL w="12240">
                      <a:solidFill>
                        <a:srgbClr val="808080"/>
                      </a:solidFill>
                    </a:lnL>
                    <a:lnR w="12240">
                      <a:solidFill>
                        <a:srgbClr val="808080"/>
                      </a:solidFill>
                    </a:lnR>
                    <a:lnT w="12240">
                      <a:solidFill>
                        <a:srgbClr val="808080"/>
                      </a:solidFill>
                    </a:lnT>
                    <a:lnB w="12240">
                      <a:solidFill>
                        <a:srgbClr val="80808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1" name="Google Shape;93;p1"/>
          <p:cNvSpPr/>
          <p:nvPr/>
        </p:nvSpPr>
        <p:spPr>
          <a:xfrm>
            <a:off x="190440" y="1484280"/>
            <a:ext cx="1080000" cy="1612800"/>
          </a:xfrm>
          <a:prstGeom prst="homePlate">
            <a:avLst>
              <a:gd name="adj" fmla="val 25000"/>
            </a:avLst>
          </a:prstGeom>
          <a:solidFill>
            <a:srgbClr val="ffff00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Milestone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" name="Google Shape;100;p1"/>
          <p:cNvSpPr/>
          <p:nvPr/>
        </p:nvSpPr>
        <p:spPr>
          <a:xfrm>
            <a:off x="152280" y="3190320"/>
            <a:ext cx="1118160" cy="1317240"/>
          </a:xfrm>
          <a:prstGeom prst="homePlate">
            <a:avLst>
              <a:gd name="adj" fmla="val 25000"/>
            </a:avLst>
          </a:prstGeom>
          <a:solidFill>
            <a:srgbClr val="ffff00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Achievements 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and Learning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(current week)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" name="Google Shape;101;p1"/>
          <p:cNvSpPr/>
          <p:nvPr/>
        </p:nvSpPr>
        <p:spPr>
          <a:xfrm>
            <a:off x="190440" y="4600440"/>
            <a:ext cx="1080000" cy="1059480"/>
          </a:xfrm>
          <a:prstGeom prst="homePlate">
            <a:avLst>
              <a:gd name="adj" fmla="val 25487"/>
            </a:avLst>
          </a:prstGeom>
          <a:solidFill>
            <a:srgbClr val="ffff00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Plan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Next Week</a:t>
            </a:r>
            <a:endParaRPr b="0" lang="en-US" sz="1400" spc="-1" strike="noStrike">
              <a:latin typeface="Arial"/>
            </a:endParaRPr>
          </a:p>
        </p:txBody>
      </p:sp>
      <p:graphicFrame>
        <p:nvGraphicFramePr>
          <p:cNvPr id="54" name="Google Shape;102;p1"/>
          <p:cNvGraphicFramePr/>
          <p:nvPr/>
        </p:nvGraphicFramePr>
        <p:xfrm>
          <a:off x="1200240" y="3219840"/>
          <a:ext cx="7664040" cy="6391080"/>
        </p:xfrm>
        <a:graphic>
          <a:graphicData uri="http://schemas.openxmlformats.org/drawingml/2006/table">
            <a:tbl>
              <a:tblPr/>
              <a:tblGrid>
                <a:gridCol w="7664400"/>
              </a:tblGrid>
              <a:tr h="3195720">
                <a:tc>
                  <a:txBody>
                    <a:bodyPr lIns="73080" anchor="t">
                      <a:noAutofit/>
                    </a:bodyPr>
                    <a:p>
                      <a:pPr marL="457200" indent="-317520">
                        <a:lnSpc>
                          <a:spcPct val="100000"/>
                        </a:lnSpc>
                        <a:spcBef>
                          <a:spcPts val="281"/>
                        </a:spcBef>
                        <a:buClr>
                          <a:srgbClr val="000000"/>
                        </a:buClr>
                        <a:buFont typeface="Times New Roman"/>
                        <a:buChar char="●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Ran low resolution colliding bubble simulations: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marL="457200" indent="-317520">
                        <a:lnSpc>
                          <a:spcPct val="100000"/>
                        </a:lnSpc>
                        <a:spcBef>
                          <a:spcPts val="281"/>
                        </a:spcBef>
                        <a:buClr>
                          <a:srgbClr val="000000"/>
                        </a:buClr>
                        <a:buFont typeface="Times New Roman"/>
                        <a:buChar char="●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- Low res has constant volume throughout runtime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marL="457200" indent="-317520">
                        <a:lnSpc>
                          <a:spcPct val="100000"/>
                        </a:lnSpc>
                        <a:spcBef>
                          <a:spcPts val="281"/>
                        </a:spcBef>
                        <a:buClr>
                          <a:srgbClr val="000000"/>
                        </a:buClr>
                        <a:buFont typeface="Times New Roman"/>
                        <a:buChar char="●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Began high resolution simulations: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marL="457200" indent="-317520">
                        <a:lnSpc>
                          <a:spcPct val="100000"/>
                        </a:lnSpc>
                        <a:spcBef>
                          <a:spcPts val="281"/>
                        </a:spcBef>
                        <a:buClr>
                          <a:srgbClr val="000000"/>
                        </a:buClr>
                        <a:buFont typeface="Times New Roman"/>
                        <a:buChar char="●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- High resolution simulations come with more limitations to memory, runtime and node privileges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marL="457200" indent="-317520">
                        <a:lnSpc>
                          <a:spcPct val="100000"/>
                        </a:lnSpc>
                        <a:spcBef>
                          <a:spcPts val="281"/>
                        </a:spcBef>
                        <a:buClr>
                          <a:srgbClr val="000000"/>
                        </a:buClr>
                        <a:buFont typeface="Times New Roman"/>
                        <a:buChar char="●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- High resolution does not hold constant volume throughout runtime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  <a:buNone/>
                      </a:pPr>
                      <a:endParaRPr b="0" lang="en-US" sz="1400" spc="-1" strike="noStrike">
                        <a:latin typeface="Arial"/>
                      </a:endParaRPr>
                    </a:p>
                    <a:p>
                      <a:pPr marL="457200" indent="-317520">
                        <a:lnSpc>
                          <a:spcPct val="100000"/>
                        </a:lnSpc>
                        <a:spcBef>
                          <a:spcPts val="281"/>
                        </a:spcBef>
                        <a:buClr>
                          <a:srgbClr val="000000"/>
                        </a:buClr>
                        <a:buFont typeface="Times New Roman"/>
                        <a:buChar char="●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Continue High resolution simulations and process with Paraview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  <a:buNone/>
                      </a:pP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  <a:buNone/>
                      </a:pP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  <a:buNone/>
                      </a:pPr>
                      <a:endParaRPr b="0" lang="en-US" sz="1400" spc="-1" strike="noStrike">
                        <a:latin typeface="Arial"/>
                      </a:endParaRPr>
                    </a:p>
                    <a:p>
                      <a:pPr marL="457200" indent="-317520">
                        <a:lnSpc>
                          <a:spcPct val="100000"/>
                        </a:lnSpc>
                        <a:spcBef>
                          <a:spcPts val="281"/>
                        </a:spcBef>
                        <a:buClr>
                          <a:srgbClr val="000000"/>
                        </a:buClr>
                        <a:buFont typeface="Times New Roman"/>
                        <a:buChar char="●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For dense simulations, it takes many days to process many jobs due to the limitations to nodes and wall time with ISAAC, with a dedicated condo we could process simulations faster with higher resolutions and longer walltime.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marL="457200" indent="-317520">
                        <a:lnSpc>
                          <a:spcPct val="100000"/>
                        </a:lnSpc>
                        <a:spcBef>
                          <a:spcPts val="281"/>
                        </a:spcBef>
                        <a:buClr>
                          <a:srgbClr val="000000"/>
                        </a:buClr>
                        <a:buFont typeface="Times New Roman"/>
                        <a:buChar char="●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73080" marR="91440">
                    <a:lnL w="12240">
                      <a:solidFill>
                        <a:srgbClr val="808080"/>
                      </a:solidFill>
                    </a:lnL>
                    <a:lnR w="12240">
                      <a:solidFill>
                        <a:srgbClr val="808080"/>
                      </a:solidFill>
                    </a:lnR>
                    <a:lnT w="12240">
                      <a:solidFill>
                        <a:srgbClr val="808080"/>
                      </a:solidFill>
                    </a:lnT>
                    <a:lnB w="12240">
                      <a:solidFill>
                        <a:srgbClr val="808080"/>
                      </a:solidFill>
                    </a:lnB>
                    <a:noFill/>
                  </a:tcPr>
                </a:tc>
              </a:tr>
              <a:tr h="3195720">
                <a:tc>
                  <a:tcPr anchor="t" marL="73080" marR="91440">
                    <a:lnL w="12240">
                      <a:solidFill>
                        <a:srgbClr val="808080"/>
                      </a:solidFill>
                    </a:lnL>
                    <a:lnR w="12240">
                      <a:solidFill>
                        <a:srgbClr val="808080"/>
                      </a:solidFill>
                    </a:lnR>
                    <a:lnT w="12240">
                      <a:solidFill>
                        <a:srgbClr val="808080"/>
                      </a:solidFill>
                    </a:lnT>
                    <a:lnB w="12240">
                      <a:solidFill>
                        <a:srgbClr val="80808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5" name="Google Shape;103;p1"/>
          <p:cNvSpPr/>
          <p:nvPr/>
        </p:nvSpPr>
        <p:spPr>
          <a:xfrm>
            <a:off x="179280" y="5734080"/>
            <a:ext cx="1080000" cy="718200"/>
          </a:xfrm>
          <a:prstGeom prst="homePlate">
            <a:avLst>
              <a:gd name="adj" fmla="val 37583"/>
            </a:avLst>
          </a:prstGeom>
          <a:solidFill>
            <a:srgbClr val="ffff00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Issues and 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New Ideas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6" name="PlaceHolder 1"/>
          <p:cNvSpPr>
            <a:spLocks noGrp="1"/>
          </p:cNvSpPr>
          <p:nvPr>
            <p:ph type="sldNum" idx="7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289692D6-EBDB-4ADB-AB04-1AC8B3FE8626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7" name="Google Shape;117;p1"/>
          <p:cNvSpPr/>
          <p:nvPr/>
        </p:nvSpPr>
        <p:spPr>
          <a:xfrm>
            <a:off x="2590920" y="1905120"/>
            <a:ext cx="155772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Google Shape;120;p1"/>
          <p:cNvSpPr/>
          <p:nvPr/>
        </p:nvSpPr>
        <p:spPr>
          <a:xfrm>
            <a:off x="3886200" y="1905120"/>
            <a:ext cx="1557720" cy="43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 marL="171360" indent="-5724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</p:txBody>
      </p:sp>
      <p:graphicFrame>
        <p:nvGraphicFramePr>
          <p:cNvPr id="59" name="Table 2"/>
          <p:cNvGraphicFramePr/>
          <p:nvPr/>
        </p:nvGraphicFramePr>
        <p:xfrm>
          <a:off x="1333440" y="1380600"/>
          <a:ext cx="7663680" cy="2253600"/>
        </p:xfrm>
        <a:graphic>
          <a:graphicData uri="http://schemas.openxmlformats.org/drawingml/2006/table">
            <a:tbl>
              <a:tblPr/>
              <a:tblGrid>
                <a:gridCol w="2554560"/>
                <a:gridCol w="2554560"/>
                <a:gridCol w="2554920"/>
              </a:tblGrid>
              <a:tr h="3063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Last week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This week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Next week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47600">
                <a:tc>
                  <a:txBody>
                    <a:bodyPr anchor="t">
                      <a:noAutofit/>
                    </a:bodyPr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Ran low resolution colliding bubble simulations on ISAAC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Running high resolution colliding bubble simulations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Processed finished batch jobs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More simulations and data processing of high resolution simulations for colliding bubble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Hopefully begin on Anirban’s moving bubble code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transition>
    <p:push dir="l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Google Shape;92;p 1"/>
          <p:cNvGraphicFramePr/>
          <p:nvPr/>
        </p:nvGraphicFramePr>
        <p:xfrm>
          <a:off x="726840" y="315000"/>
          <a:ext cx="7664040" cy="288000"/>
        </p:xfrm>
        <a:graphic>
          <a:graphicData uri="http://schemas.openxmlformats.org/drawingml/2006/table">
            <a:tbl>
              <a:tblPr/>
              <a:tblGrid>
                <a:gridCol w="7664400"/>
              </a:tblGrid>
              <a:tr h="288360">
                <a:tc>
                  <a:txBody>
                    <a:bodyPr lIns="72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Low resolution simulations have constant volume throughout runtime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ctr" marL="72000" marR="91440">
                    <a:lnL w="12240">
                      <a:solidFill>
                        <a:srgbClr val="808080"/>
                      </a:solidFill>
                    </a:lnL>
                    <a:lnR w="12240">
                      <a:solidFill>
                        <a:srgbClr val="808080"/>
                      </a:solidFill>
                    </a:lnR>
                    <a:lnT w="12240">
                      <a:solidFill>
                        <a:srgbClr val="808080"/>
                      </a:solidFill>
                    </a:lnT>
                    <a:lnB w="12240">
                      <a:solidFill>
                        <a:srgbClr val="80808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1" name="PlaceHolder 1"/>
          <p:cNvSpPr>
            <a:spLocks noGrp="1"/>
          </p:cNvSpPr>
          <p:nvPr>
            <p:ph type="sldNum" idx="8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1D38BD1-69EC-44C1-9B45-53FD61894801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 rot="21597600">
            <a:off x="686520" y="878400"/>
            <a:ext cx="4530960" cy="3691080"/>
          </a:xfrm>
          <a:prstGeom prst="rect">
            <a:avLst/>
          </a:prstGeom>
          <a:ln w="0">
            <a:noFill/>
          </a:ln>
        </p:spPr>
      </p:pic>
      <p:sp>
        <p:nvSpPr>
          <p:cNvPr id="63" name=""/>
          <p:cNvSpPr txBox="1"/>
          <p:nvPr/>
        </p:nvSpPr>
        <p:spPr>
          <a:xfrm>
            <a:off x="5486400" y="914400"/>
            <a:ext cx="320040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Results: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64" name=""/>
          <p:cNvGraphicFramePr/>
          <p:nvPr/>
        </p:nvGraphicFramePr>
        <p:xfrm>
          <a:off x="5486400" y="1432800"/>
          <a:ext cx="3429360" cy="3599280"/>
        </p:xfrm>
        <a:graphic>
          <a:graphicData uri="http://schemas.openxmlformats.org/drawingml/2006/table">
            <a:tbl>
              <a:tblPr/>
              <a:tblGrid>
                <a:gridCol w="627480"/>
                <a:gridCol w="753120"/>
                <a:gridCol w="1029960"/>
                <a:gridCol w="1018800"/>
              </a:tblGrid>
              <a:tr h="71964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500" spc="-1" strike="noStrike">
                          <a:latin typeface="Arial"/>
                        </a:rPr>
                        <a:t>Res: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300" spc="-1" strike="noStrike">
                          <a:latin typeface="Arial"/>
                        </a:rPr>
                        <a:t>Radius: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1e-5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1e-3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64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500" spc="-1" strike="noStrike">
                          <a:latin typeface="Arial"/>
                        </a:rPr>
                        <a:t>.246-.246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500" spc="-1" strike="noStrike">
                          <a:latin typeface="Arial"/>
                        </a:rPr>
                        <a:t>.246-.246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failed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500" spc="-1" strike="noStrike">
                          <a:latin typeface="Arial"/>
                        </a:rPr>
                        <a:t>.246-.246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256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64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Did not finish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108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32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400" spc="-1" strike="noStrike">
                          <a:latin typeface="Arial"/>
                        </a:rPr>
                        <a:t>.00067-.000665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ransition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24b065b-bfe8-4369-b31a-4de29c5ba351">
      <Terms xmlns="http://schemas.microsoft.com/office/infopath/2007/PartnerControls"/>
    </lcf76f155ced4ddcb4097134ff3c332f>
    <TaxCatchAll xmlns="ba605b85-7484-4712-bfb1-1e556f87fe0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A8998D239AE840B9F20E8F74E7674A" ma:contentTypeVersion="10" ma:contentTypeDescription="Create a new document." ma:contentTypeScope="" ma:versionID="a5bf4f203bc7f3bd9176ba3276090f98">
  <xsd:schema xmlns:xsd="http://www.w3.org/2001/XMLSchema" xmlns:xs="http://www.w3.org/2001/XMLSchema" xmlns:p="http://schemas.microsoft.com/office/2006/metadata/properties" xmlns:ns2="524b065b-bfe8-4369-b31a-4de29c5ba351" xmlns:ns3="ba605b85-7484-4712-bfb1-1e556f87fe00" targetNamespace="http://schemas.microsoft.com/office/2006/metadata/properties" ma:root="true" ma:fieldsID="581d82afc466d6c5d959472861c05cc5" ns2:_="" ns3:_="">
    <xsd:import namespace="524b065b-bfe8-4369-b31a-4de29c5ba351"/>
    <xsd:import namespace="ba605b85-7484-4712-bfb1-1e556f87fe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4b065b-bfe8-4369-b31a-4de29c5ba3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8ab95b9-39aa-4b9d-a2e7-0451eedf9b8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605b85-7484-4712-bfb1-1e556f87fe0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775b06c5-8f22-4f6c-8576-41b5a9160ebe}" ma:internalName="TaxCatchAll" ma:showField="CatchAllData" ma:web="ba605b85-7484-4712-bfb1-1e556f87fe0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5F0E79-C3F3-4144-B7E1-C9A91A722C22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dcmitype/"/>
    <ds:schemaRef ds:uri="http://purl.org/dc/terms/"/>
    <ds:schemaRef ds:uri="http://schemas.openxmlformats.org/package/2006/metadata/core-properties"/>
    <ds:schemaRef ds:uri="http://purl.org/dc/elements/1.1/"/>
    <ds:schemaRef ds:uri="524b065b-bfe8-4369-b31a-4de29c5ba351"/>
    <ds:schemaRef ds:uri="http://schemas.microsoft.com/office/infopath/2007/PartnerControls"/>
    <ds:schemaRef ds:uri="ba605b85-7484-4712-bfb1-1e556f87fe00"/>
  </ds:schemaRefs>
</ds:datastoreItem>
</file>

<file path=customXml/itemProps2.xml><?xml version="1.0" encoding="utf-8"?>
<ds:datastoreItem xmlns:ds="http://schemas.openxmlformats.org/officeDocument/2006/customXml" ds:itemID="{24F7B500-3C35-4C3A-B3E5-112A8D82BA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0167C1-05E9-4460-B109-093A8D7E0A0C}">
  <ds:schemaRefs>
    <ds:schemaRef ds:uri="524b065b-bfe8-4369-b31a-4de29c5ba351"/>
    <ds:schemaRef ds:uri="ba605b85-7484-4712-bfb1-1e556f87fe0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Application>LibreOffice/7.3.7.2$Linux_X86_64 LibreOffice_project/30$Build-2</Application>
  <AppVersion>15.0000</AppVersion>
  <Words>197</Words>
  <Paragraphs>34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2010-05-27T20:25:35Z</dcterms:created>
  <dc:creator>AK_Srouji</dc:creator>
  <dc:description/>
  <dc:language>en-US</dc:language>
  <cp:lastModifiedBy/>
  <dcterms:modified xsi:type="dcterms:W3CDTF">2023-03-03T23:14:34Z</dcterms:modified>
  <cp:revision>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0x010100D5A8998D239AE840B9F20E8F74E7674A</vt:lpwstr>
  </property>
  <property fmtid="{D5CDD505-2E9C-101B-9397-08002B2CF9AE}" pid="3" name="MediaServiceImageTags">
    <vt:lpwstr/>
  </property>
  <property fmtid="{D5CDD505-2E9C-101B-9397-08002B2CF9AE}" pid="4" name="Notes">
    <vt:i4>1</vt:i4>
  </property>
  <property fmtid="{D5CDD505-2E9C-101B-9397-08002B2CF9AE}" pid="5" name="PresentationFormat">
    <vt:lpwstr>On-screen Show (4:3)</vt:lpwstr>
  </property>
  <property fmtid="{D5CDD505-2E9C-101B-9397-08002B2CF9AE}" pid="6" name="Slides">
    <vt:i4>1</vt:i4>
  </property>
</Properties>
</file>