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3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10.xml" ContentType="application/vnd.openxmlformats-officedocument.theme+xml"/>
  <Override PartName="/ppt/theme/theme8.xml" ContentType="application/vnd.openxmlformats-officedocument.theme+xml"/>
  <Override PartName="/ppt/theme/theme11.xml" ContentType="application/vnd.openxmlformats-officedocument.theme+xml"/>
  <Override PartName="/ppt/theme/theme9.xml" ContentType="application/vnd.openxmlformats-officedocument.theme+xml"/>
  <Override PartName="/ppt/theme/theme12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9.xml" ContentType="application/vnd.openxmlformats-officedocument.presentationml.slideMaster+xml"/>
  <Override PartName="/ppt/_rels/presentation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media/image11.png" ContentType="image/png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Slides/_rels/notesSlide2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7" r:id="rId6"/>
    <p:sldMasterId id="2147483659" r:id="rId7"/>
    <p:sldMasterId id="2147483661" r:id="rId8"/>
    <p:sldMasterId id="2147483663" r:id="rId9"/>
    <p:sldMasterId id="2147483665" r:id="rId10"/>
    <p:sldMasterId id="2147483667" r:id="rId11"/>
    <p:sldMasterId id="2147483669" r:id="rId12"/>
    <p:sldMasterId id="2147483671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slide" Target="slides/slide11.xml"/><Relationship Id="rId26" Type="http://schemas.openxmlformats.org/officeDocument/2006/relationships/slide" Target="slides/slide12.xml"/><Relationship Id="rId27" Type="http://schemas.openxmlformats.org/officeDocument/2006/relationships/slide" Target="slides/slide13.xml"/><Relationship Id="rId28" Type="http://schemas.openxmlformats.org/officeDocument/2006/relationships/slide" Target="slides/slide14.xml"/><Relationship Id="rId29" Type="http://schemas.openxmlformats.org/officeDocument/2006/relationships/slide" Target="slides/slide15.xml"/><Relationship Id="rId30" Type="http://schemas.openxmlformats.org/officeDocument/2006/relationships/slide" Target="slides/slide16.xml"/><Relationship Id="rId31" Type="http://schemas.openxmlformats.org/officeDocument/2006/relationships/slide" Target="slides/slide17.xml"/><Relationship Id="rId32" Type="http://schemas.openxmlformats.org/officeDocument/2006/relationships/slide" Target="slides/slide18.xml"/><Relationship Id="rId33" Type="http://schemas.openxmlformats.org/officeDocument/2006/relationships/slide" Target="slides/slide19.xml"/><Relationship Id="rId34" Type="http://schemas.openxmlformats.org/officeDocument/2006/relationships/slide" Target="slides/slide20.xml"/><Relationship Id="rId35" Type="http://schemas.openxmlformats.org/officeDocument/2006/relationships/slide" Target="slides/slide21.xml"/><Relationship Id="rId36" Type="http://schemas.openxmlformats.org/officeDocument/2006/relationships/slide" Target="slides/slide22.xml"/><Relationship Id="rId37" Type="http://schemas.openxmlformats.org/officeDocument/2006/relationships/slide" Target="slides/slide23.xml"/><Relationship Id="rId38" Type="http://schemas.openxmlformats.org/officeDocument/2006/relationships/slide" Target="slides/slide24.xml"/><Relationship Id="rId39" Type="http://schemas.openxmlformats.org/officeDocument/2006/relationships/slide" Target="slides/slide25.xml"/><Relationship Id="rId40" Type="http://schemas.openxmlformats.org/officeDocument/2006/relationships/slide" Target="slides/slide26.xml"/><Relationship Id="rId41" Type="http://schemas.openxmlformats.org/officeDocument/2006/relationships/slide" Target="slides/slide27.xml"/><Relationship Id="rId4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move the slide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13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ftr" idx="1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sldNum" idx="1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92296AF9-4569-4777-8E5E-0EF654716AA8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9560" cy="3078000"/>
          </a:xfrm>
          <a:prstGeom prst="rect">
            <a:avLst/>
          </a:prstGeom>
          <a:ln w="0">
            <a:noFill/>
          </a:ln>
        </p:spPr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120" cy="359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352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F6A9F33-EBF8-4A23-8016-AAC29FC4BBF2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27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9560" cy="3078000"/>
          </a:xfrm>
          <a:prstGeom prst="rect">
            <a:avLst/>
          </a:prstGeom>
          <a:ln w="0">
            <a:noFill/>
          </a:ln>
        </p:spPr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120" cy="359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352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007ADA3-EA9C-416A-9C44-F3CFAFEC8C6F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9560" cy="3078000"/>
          </a:xfrm>
          <a:prstGeom prst="rect">
            <a:avLst/>
          </a:prstGeom>
          <a:ln w="0">
            <a:noFill/>
          </a:ln>
        </p:spPr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120" cy="359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352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258E088-5C15-4D25-8D5A-05339D602532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9560" cy="3078000"/>
          </a:xfrm>
          <a:prstGeom prst="rect">
            <a:avLst/>
          </a:prstGeom>
          <a:ln w="0">
            <a:noFill/>
          </a:ln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120" cy="359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352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03B8ED7-6733-4DFA-8AC5-D210F7AC32E7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9560" cy="3078000"/>
          </a:xfrm>
          <a:prstGeom prst="rect">
            <a:avLst/>
          </a:prstGeom>
          <a:ln w="0">
            <a:noFill/>
          </a:ln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120" cy="359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352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E75AC54-52FD-473F-B5B2-096B9A9260CF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9560" cy="3078000"/>
          </a:xfrm>
          <a:prstGeom prst="rect">
            <a:avLst/>
          </a:prstGeom>
          <a:ln w="0">
            <a:noFill/>
          </a:ln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120" cy="359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352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42F9CFB-6CC0-4B52-870D-6F9D244CE741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9560" cy="3078000"/>
          </a:xfrm>
          <a:prstGeom prst="rect">
            <a:avLst/>
          </a:prstGeom>
          <a:ln w="0">
            <a:noFill/>
          </a:ln>
        </p:spPr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120" cy="359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352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8872AD6-0F2C-45C2-AEAA-2636CC2BAC1D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9560" cy="3078000"/>
          </a:xfrm>
          <a:prstGeom prst="rect">
            <a:avLst/>
          </a:prstGeom>
          <a:ln w="0">
            <a:noFill/>
          </a:ln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120" cy="359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352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B4DF699-5266-4F6D-AC65-A4864F9B9499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9560" cy="3078000"/>
          </a:xfrm>
          <a:prstGeom prst="rect">
            <a:avLst/>
          </a:prstGeom>
          <a:ln w="0">
            <a:noFill/>
          </a:ln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120" cy="359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352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31B6182-1CC0-44C5-BCFA-CE2F2486609A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9560" cy="3078000"/>
          </a:xfrm>
          <a:prstGeom prst="rect">
            <a:avLst/>
          </a:prstGeom>
          <a:ln w="0">
            <a:noFill/>
          </a:ln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120" cy="359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352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019F724-B90C-4286-885C-35EA5E81A4E1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9560" cy="3078000"/>
          </a:xfrm>
          <a:prstGeom prst="rect">
            <a:avLst/>
          </a:prstGeom>
          <a:ln w="0">
            <a:noFill/>
          </a:ln>
        </p:spPr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120" cy="359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352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D19F251-E9B3-4337-93F4-56EA7A2E7F17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9560" cy="3078000"/>
          </a:xfrm>
          <a:prstGeom prst="rect">
            <a:avLst/>
          </a:prstGeom>
          <a:ln w="0">
            <a:noFill/>
          </a:ln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120" cy="359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352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3945713-D1BE-4EAA-94A4-6EA5D782B379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27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9560" cy="3078000"/>
          </a:xfrm>
          <a:prstGeom prst="rect">
            <a:avLst/>
          </a:prstGeom>
          <a:ln w="0">
            <a:noFill/>
          </a:ln>
        </p:spPr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120" cy="359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352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A6AE235-9359-46E8-BF38-693DA44A0A67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9560" cy="3078000"/>
          </a:xfrm>
          <a:prstGeom prst="rect">
            <a:avLst/>
          </a:prstGeom>
          <a:ln w="0">
            <a:noFill/>
          </a:ln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120" cy="359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352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FFC227C-FA44-42A6-B40B-1DA95771DF43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9560" cy="3078000"/>
          </a:xfrm>
          <a:prstGeom prst="rect">
            <a:avLst/>
          </a:prstGeom>
          <a:ln w="0">
            <a:noFill/>
          </a:ln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120" cy="359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352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4E69CD6-B32F-4908-909E-4DFB8FA31128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9560" cy="3078000"/>
          </a:xfrm>
          <a:prstGeom prst="rect">
            <a:avLst/>
          </a:prstGeom>
          <a:ln w="0">
            <a:noFill/>
          </a:ln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120" cy="359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352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78D3DC4-77DE-4478-9235-FF8F52D791EE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9560" cy="3078000"/>
          </a:xfrm>
          <a:prstGeom prst="rect">
            <a:avLst/>
          </a:prstGeom>
          <a:ln w="0">
            <a:noFill/>
          </a:ln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120" cy="359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6352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9048E6F-E0E7-40E0-8591-77C29AB7B3E9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9560" cy="3078000"/>
          </a:xfrm>
          <a:prstGeom prst="rect">
            <a:avLst/>
          </a:prstGeom>
          <a:ln w="0">
            <a:noFill/>
          </a:ln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120" cy="359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6352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0BA356D-6AD9-444A-89FB-BF649EF98E3A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9560" cy="3078000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120" cy="359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6352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EF18C2D-32CC-4D3D-A884-BFDD42BC0EE7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9560" cy="3078000"/>
          </a:xfrm>
          <a:prstGeom prst="rect">
            <a:avLst/>
          </a:prstGeom>
          <a:ln w="0">
            <a:noFill/>
          </a:ln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120" cy="359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6352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0488043-E14B-40E6-9F54-A14561D45E35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9560" cy="3078000"/>
          </a:xfrm>
          <a:prstGeom prst="rect">
            <a:avLst/>
          </a:prstGeom>
          <a:ln w="0">
            <a:noFill/>
          </a:ln>
        </p:spPr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120" cy="359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352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BECD612-A506-44B0-A33F-95C332B9206E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27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9560" cy="3078000"/>
          </a:xfrm>
          <a:prstGeom prst="rect">
            <a:avLst/>
          </a:prstGeom>
          <a:ln w="0">
            <a:noFill/>
          </a:ln>
        </p:spPr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120" cy="359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352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C655129-1948-458F-B40F-7AECD4000EC6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27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9560" cy="3078000"/>
          </a:xfrm>
          <a:prstGeom prst="rect">
            <a:avLst/>
          </a:prstGeom>
          <a:ln w="0">
            <a:noFill/>
          </a:ln>
        </p:spPr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120" cy="359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352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B194DE9-92D1-4655-9E50-2417FBB7ABCC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27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9560" cy="3078000"/>
          </a:xfrm>
          <a:prstGeom prst="rect">
            <a:avLst/>
          </a:prstGeom>
          <a:ln w="0">
            <a:noFill/>
          </a:ln>
        </p:spPr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120" cy="359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352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765B7D0-D523-496D-8716-002C1BC70B37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27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9560" cy="3078000"/>
          </a:xfrm>
          <a:prstGeom prst="rect">
            <a:avLst/>
          </a:prstGeom>
          <a:ln w="0">
            <a:noFill/>
          </a:ln>
        </p:spPr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120" cy="359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352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8E8A9AC-F330-4E07-B797-E8236FD3EC60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27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9560" cy="3078000"/>
          </a:xfrm>
          <a:prstGeom prst="rect">
            <a:avLst/>
          </a:prstGeom>
          <a:ln w="0">
            <a:noFill/>
          </a:ln>
        </p:spPr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120" cy="359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352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1029DCA-2F22-49F9-AFC3-6E8B6A051DF7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27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9560" cy="3078000"/>
          </a:xfrm>
          <a:prstGeom prst="rect">
            <a:avLst/>
          </a:prstGeom>
          <a:ln w="0">
            <a:noFill/>
          </a:ln>
        </p:spPr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120" cy="359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352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15AD767-8E70-4A46-BC29-E5CB846C6721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27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1310D37-E2ED-46EC-A22E-51443D9312EC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7F7F9D0-A2DF-4653-AA9D-EC42B5707CF1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4D561C6A-F369-4306-97DD-920A00036FAB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8D8966B-67F2-4EE0-8922-674DEA91A814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3DDB511-AD69-40DF-8455-4C79DB259D58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389E84-CCEF-4B10-8899-17C8597BD8F1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5D606D-24B2-419A-A0B1-8E9F4FF97ABC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0AE21E1-D518-4897-95AD-7E066E31A823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F20C253-883E-4B3E-AF7C-BD1081CAE619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F45111B-822B-407A-AB4B-3BEF8B84E1B7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10EFC5E-ADAC-4823-BBAF-53E4380BDF0B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6F546463-4681-4D71-8632-8E87535B5FCB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0B94EE9-07B1-4C5B-85BE-BE1EEF20AB29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1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6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7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8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9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BD7C29A-97DA-4CA7-89A3-993530A4E9E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EC32A34-B97F-4A80-9E64-28EE6341BDF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6;p9"/>
          <p:cNvSpPr/>
          <p:nvPr/>
        </p:nvSpPr>
        <p:spPr>
          <a:xfrm>
            <a:off x="4572000" y="0"/>
            <a:ext cx="4570200" cy="5141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PlaceHolder 1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DE3D950-4BE2-4EAA-9D4D-777EC414CDE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B3B7D56-FF1B-4603-8314-8B1B78C502A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31C0C66-A28B-4357-889D-E766A8C2DA8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F9A4422-5306-4917-AD86-9EE95BF0AC3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C8B1DF0-A791-4FAC-A4B1-0BB1728976F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  <p:sldLayoutId id="2147483656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9D45B56-98DF-4132-89AE-D1F67830E07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8846A81-8F1F-40F1-84BD-0FDE37852855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1AF6A13-54A9-4773-89A8-55EBEA946CBB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1AB1CEB-F4EF-42A2-BBBB-7EBEBD9E8E9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DBA0D47-5C95-4085-BDBD-D73399C9CE7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7.png"/><Relationship Id="rId9" Type="http://schemas.openxmlformats.org/officeDocument/2006/relationships/slideLayout" Target="../slideLayouts/slideLayout5.xml"/><Relationship Id="rId10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5.xml"/><Relationship Id="rId8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5.xml"/><Relationship Id="rId9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6.png"/><Relationship Id="rId9" Type="http://schemas.openxmlformats.org/officeDocument/2006/relationships/slideLayout" Target="../slideLayouts/slideLayout5.xml"/><Relationship Id="rId10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4480" y="527400"/>
            <a:ext cx="7472880" cy="17632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ctr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iPET: Privacy Enhancing Traffic Perturbations for Secure </a:t>
            </a:r>
            <a:br>
              <a:rPr sz="2200"/>
            </a:br>
            <a:r>
              <a:rPr b="1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IoT Communications</a:t>
            </a:r>
            <a:br>
              <a:rPr sz="1600"/>
            </a:b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By: Akshaye Shenoi, Prasanna Karthik Vairam, Kanav Sabharwal, et. al.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42" name="Google Shape;56;p13"/>
          <p:cNvCxnSpPr/>
          <p:nvPr/>
        </p:nvCxnSpPr>
        <p:spPr>
          <a:xfrm>
            <a:off x="204480" y="2304720"/>
            <a:ext cx="8736840" cy="21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cxnSp>
        <p:nvCxnSpPr>
          <p:cNvPr id="43" name="Google Shape;57;p13"/>
          <p:cNvCxnSpPr/>
          <p:nvPr/>
        </p:nvCxnSpPr>
        <p:spPr>
          <a:xfrm>
            <a:off x="204480" y="3948840"/>
            <a:ext cx="8736840" cy="21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44" name="PlaceHolder 2"/>
          <p:cNvSpPr>
            <a:spLocks noGrp="1"/>
          </p:cNvSpPr>
          <p:nvPr>
            <p:ph type="sldNum" idx="16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07F87B1-9B66-460E-B7FC-3BCF40626A8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" name="Google Shape;59;p13"/>
          <p:cNvSpPr/>
          <p:nvPr/>
        </p:nvSpPr>
        <p:spPr>
          <a:xfrm>
            <a:off x="1946880" y="2244240"/>
            <a:ext cx="5248800" cy="166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Presentation By: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9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Will Buziak</a:t>
            </a:r>
            <a:br>
              <a:rPr sz="1900"/>
            </a:br>
            <a:r>
              <a:rPr b="0" lang="en" sz="17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Department of Computer Science</a:t>
            </a:r>
            <a:br>
              <a:rPr sz="1700"/>
            </a:br>
            <a:r>
              <a:rPr b="0" lang="en" sz="17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Colorado School of Mines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Google Shape;60;p13"/>
          <p:cNvSpPr/>
          <p:nvPr/>
        </p:nvSpPr>
        <p:spPr>
          <a:xfrm>
            <a:off x="3071880" y="3948480"/>
            <a:ext cx="2998080" cy="100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CSCI 598-B</a:t>
            </a:r>
            <a:br>
              <a:rPr sz="1800"/>
            </a:b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November 7, 2024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720" cy="9212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Attacker: Goals &amp; Capabilities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90880" cy="39639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We assume the attacker can control of any device inbetween the user gateway and the servers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As such, the attacker can see any incoming or outgoing traffic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“</a:t>
            </a: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Passive Attacker” trying to breach user privacy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Knowledge of any device the user has access to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24" name="Google Shape;68;p 4"/>
          <p:cNvCxnSpPr/>
          <p:nvPr/>
        </p:nvCxnSpPr>
        <p:spPr>
          <a:xfrm>
            <a:off x="204480" y="721440"/>
            <a:ext cx="8736840" cy="21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25" name="PlaceHolder 3"/>
          <p:cNvSpPr>
            <a:spLocks noGrp="1"/>
          </p:cNvSpPr>
          <p:nvPr>
            <p:ph type="sldNum" idx="25"/>
          </p:nvPr>
        </p:nvSpPr>
        <p:spPr>
          <a:xfrm>
            <a:off x="8472600" y="463356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C8C29D3-8543-4442-BAA0-F68D345C4E2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10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4218120" y="4054320"/>
            <a:ext cx="743400" cy="743400"/>
          </a:xfrm>
          <a:prstGeom prst="rect">
            <a:avLst/>
          </a:prstGeom>
          <a:ln w="0">
            <a:noFill/>
          </a:ln>
        </p:spPr>
      </p:pic>
      <p:pic>
        <p:nvPicPr>
          <p:cNvPr id="127" name="" descr=""/>
          <p:cNvPicPr/>
          <p:nvPr/>
        </p:nvPicPr>
        <p:blipFill>
          <a:blip r:embed="rId2"/>
          <a:stretch/>
        </p:blipFill>
        <p:spPr>
          <a:xfrm>
            <a:off x="4038480" y="3108240"/>
            <a:ext cx="1010520" cy="998280"/>
          </a:xfrm>
          <a:prstGeom prst="rect">
            <a:avLst/>
          </a:prstGeom>
          <a:ln w="0">
            <a:noFill/>
          </a:ln>
        </p:spPr>
      </p:pic>
      <p:pic>
        <p:nvPicPr>
          <p:cNvPr id="128" name="" descr=""/>
          <p:cNvPicPr/>
          <p:nvPr/>
        </p:nvPicPr>
        <p:blipFill>
          <a:blip r:embed="rId3"/>
          <a:stretch/>
        </p:blipFill>
        <p:spPr>
          <a:xfrm>
            <a:off x="3636360" y="3390120"/>
            <a:ext cx="550440" cy="309240"/>
          </a:xfrm>
          <a:prstGeom prst="rect">
            <a:avLst/>
          </a:prstGeom>
          <a:ln w="0">
            <a:noFill/>
          </a:ln>
        </p:spPr>
      </p:pic>
      <p:sp>
        <p:nvSpPr>
          <p:cNvPr id="129" name=""/>
          <p:cNvSpPr/>
          <p:nvPr/>
        </p:nvSpPr>
        <p:spPr>
          <a:xfrm>
            <a:off x="2971800" y="4951440"/>
            <a:ext cx="1209240" cy="23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700" strike="noStrike" u="none">
                <a:solidFill>
                  <a:srgbClr val="999999"/>
                </a:solidFill>
                <a:uFillTx/>
                <a:latin typeface="Arial"/>
              </a:rPr>
              <a:t> </a:t>
            </a:r>
            <a:r>
              <a:rPr b="0" lang="en-US" sz="700" strike="noStrike" u="none">
                <a:solidFill>
                  <a:srgbClr val="999999"/>
                </a:solidFill>
                <a:uFillTx/>
                <a:latin typeface="Arial"/>
              </a:rPr>
              <a:t>supplychainbeyond.com</a:t>
            </a: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4181400" y="4943160"/>
            <a:ext cx="1761840" cy="23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700" strike="noStrike" u="none">
                <a:solidFill>
                  <a:srgbClr val="999999"/>
                </a:solidFill>
                <a:uFillTx/>
                <a:latin typeface="Arial"/>
              </a:rPr>
              <a:t>vecteezy.com        </a:t>
            </a: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720" cy="9212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Attacker: Goals &amp; Capabilities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90880" cy="39639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We assume the attacker can control any device inbetween the user gateway and the servers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As such, the attacker can see any incoming or outgoing traffic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“</a:t>
            </a: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Passive Attacker” trying to breach user privacy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Knowledge of any device the user has access to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33" name="Google Shape;68;p 13"/>
          <p:cNvCxnSpPr/>
          <p:nvPr/>
        </p:nvCxnSpPr>
        <p:spPr>
          <a:xfrm>
            <a:off x="204480" y="721440"/>
            <a:ext cx="8736840" cy="21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34" name="PlaceHolder 3"/>
          <p:cNvSpPr>
            <a:spLocks noGrp="1"/>
          </p:cNvSpPr>
          <p:nvPr>
            <p:ph type="sldNum" idx="26"/>
          </p:nvPr>
        </p:nvSpPr>
        <p:spPr>
          <a:xfrm>
            <a:off x="8472600" y="463356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6F017C0-D244-4BB7-AE1B-A5E81B5E488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2206080" y="4107240"/>
            <a:ext cx="684360" cy="698760"/>
          </a:xfrm>
          <a:prstGeom prst="rect">
            <a:avLst/>
          </a:prstGeom>
          <a:ln w="0">
            <a:noFill/>
          </a:ln>
        </p:spPr>
      </p:pic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1091880" y="3650040"/>
            <a:ext cx="1141560" cy="1105560"/>
          </a:xfrm>
          <a:prstGeom prst="rect">
            <a:avLst/>
          </a:prstGeom>
          <a:ln w="0">
            <a:noFill/>
          </a:ln>
        </p:spPr>
      </p:pic>
      <p:pic>
        <p:nvPicPr>
          <p:cNvPr id="137" name="" descr=""/>
          <p:cNvPicPr/>
          <p:nvPr/>
        </p:nvPicPr>
        <p:blipFill>
          <a:blip r:embed="rId3"/>
          <a:stretch/>
        </p:blipFill>
        <p:spPr>
          <a:xfrm>
            <a:off x="4218120" y="4054320"/>
            <a:ext cx="743400" cy="743400"/>
          </a:xfrm>
          <a:prstGeom prst="rect">
            <a:avLst/>
          </a:prstGeom>
          <a:ln w="0">
            <a:noFill/>
          </a:ln>
        </p:spPr>
      </p:pic>
      <p:pic>
        <p:nvPicPr>
          <p:cNvPr id="138" name="" descr=""/>
          <p:cNvPicPr/>
          <p:nvPr/>
        </p:nvPicPr>
        <p:blipFill>
          <a:blip r:embed="rId4"/>
          <a:stretch/>
        </p:blipFill>
        <p:spPr>
          <a:xfrm>
            <a:off x="4038480" y="3108240"/>
            <a:ext cx="1010520" cy="998280"/>
          </a:xfrm>
          <a:prstGeom prst="rect">
            <a:avLst/>
          </a:prstGeom>
          <a:ln w="0">
            <a:noFill/>
          </a:ln>
        </p:spPr>
      </p:pic>
      <p:pic>
        <p:nvPicPr>
          <p:cNvPr id="139" name="" descr=""/>
          <p:cNvPicPr/>
          <p:nvPr/>
        </p:nvPicPr>
        <p:blipFill>
          <a:blip r:embed="rId5"/>
          <a:stretch/>
        </p:blipFill>
        <p:spPr>
          <a:xfrm>
            <a:off x="3636360" y="3390120"/>
            <a:ext cx="550440" cy="309240"/>
          </a:xfrm>
          <a:prstGeom prst="rect">
            <a:avLst/>
          </a:prstGeom>
          <a:ln w="0">
            <a:noFill/>
          </a:ln>
        </p:spPr>
      </p:pic>
      <p:pic>
        <p:nvPicPr>
          <p:cNvPr id="140" name="" descr=""/>
          <p:cNvPicPr/>
          <p:nvPr/>
        </p:nvPicPr>
        <p:blipFill>
          <a:blip r:embed="rId6"/>
          <a:stretch/>
        </p:blipFill>
        <p:spPr>
          <a:xfrm>
            <a:off x="2412360" y="3606120"/>
            <a:ext cx="550440" cy="309240"/>
          </a:xfrm>
          <a:prstGeom prst="rect">
            <a:avLst/>
          </a:prstGeom>
          <a:ln w="0">
            <a:noFill/>
          </a:ln>
        </p:spPr>
      </p:pic>
      <p:sp>
        <p:nvSpPr>
          <p:cNvPr id="141" name=""/>
          <p:cNvSpPr/>
          <p:nvPr/>
        </p:nvSpPr>
        <p:spPr>
          <a:xfrm>
            <a:off x="1235520" y="4951440"/>
            <a:ext cx="1370160" cy="23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700" strike="noStrike" u="none">
                <a:solidFill>
                  <a:srgbClr val="999999"/>
                </a:solidFill>
                <a:uFillTx/>
                <a:latin typeface="Arial"/>
              </a:rPr>
              <a:t>clipartbest.com</a:t>
            </a: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2048400" y="4951440"/>
            <a:ext cx="2132640" cy="23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700" strike="noStrike" u="none">
                <a:solidFill>
                  <a:srgbClr val="999999"/>
                </a:solidFill>
                <a:uFillTx/>
                <a:latin typeface="Arial"/>
              </a:rPr>
              <a:t>macrumors.com               supplychainbeyond.com</a:t>
            </a: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4181400" y="4943160"/>
            <a:ext cx="1761840" cy="23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700" strike="noStrike" u="none">
                <a:solidFill>
                  <a:srgbClr val="999999"/>
                </a:solidFill>
                <a:uFillTx/>
                <a:latin typeface="Arial"/>
              </a:rPr>
              <a:t>vecteezy.com         windowsreport.com</a:t>
            </a: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7"/>
          <a:stretch/>
        </p:blipFill>
        <p:spPr>
          <a:xfrm>
            <a:off x="2971800" y="4013280"/>
            <a:ext cx="557280" cy="557280"/>
          </a:xfrm>
          <a:prstGeom prst="rect">
            <a:avLst/>
          </a:prstGeom>
          <a:ln w="0">
            <a:noFill/>
          </a:ln>
        </p:spPr>
      </p:pic>
      <p:pic>
        <p:nvPicPr>
          <p:cNvPr id="145" name="" descr=""/>
          <p:cNvPicPr/>
          <p:nvPr/>
        </p:nvPicPr>
        <p:blipFill>
          <a:blip r:embed="rId8"/>
          <a:stretch/>
        </p:blipFill>
        <p:spPr>
          <a:xfrm>
            <a:off x="4988160" y="3293640"/>
            <a:ext cx="557280" cy="557280"/>
          </a:xfrm>
          <a:prstGeom prst="rect">
            <a:avLst/>
          </a:prstGeom>
          <a:ln w="0">
            <a:noFill/>
          </a:ln>
        </p:spPr>
      </p:pic>
      <p:sp>
        <p:nvSpPr>
          <p:cNvPr id="146" name=""/>
          <p:cNvSpPr/>
          <p:nvPr/>
        </p:nvSpPr>
        <p:spPr>
          <a:xfrm flipV="1">
            <a:off x="4988160" y="3293640"/>
            <a:ext cx="498240" cy="557640"/>
          </a:xfrm>
          <a:prstGeom prst="line">
            <a:avLst/>
          </a:prstGeom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720" cy="9212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Attacker: Generating the model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90880" cy="39639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An attacker can train an ML model to classify devices easily, one must simply: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Purchase an IoT Device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Generate network traffic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Label the data for feature training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Train a device fingerprinting model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49" name="Google Shape;68;p 5"/>
          <p:cNvCxnSpPr/>
          <p:nvPr/>
        </p:nvCxnSpPr>
        <p:spPr>
          <a:xfrm>
            <a:off x="204480" y="721440"/>
            <a:ext cx="8736840" cy="21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50" name="PlaceHolder 3"/>
          <p:cNvSpPr>
            <a:spLocks noGrp="1"/>
          </p:cNvSpPr>
          <p:nvPr>
            <p:ph type="sldNum" idx="27"/>
          </p:nvPr>
        </p:nvSpPr>
        <p:spPr>
          <a:xfrm>
            <a:off x="8472600" y="463356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53410DF-D27C-46EB-8576-0B5C67CE64E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12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6918480" y="2964600"/>
            <a:ext cx="1010520" cy="998280"/>
          </a:xfrm>
          <a:prstGeom prst="rect">
            <a:avLst/>
          </a:prstGeom>
          <a:ln w="0">
            <a:noFill/>
          </a:ln>
        </p:spPr>
      </p:pic>
      <p:pic>
        <p:nvPicPr>
          <p:cNvPr id="152" name="" descr=""/>
          <p:cNvPicPr/>
          <p:nvPr/>
        </p:nvPicPr>
        <p:blipFill>
          <a:blip r:embed="rId2"/>
          <a:stretch/>
        </p:blipFill>
        <p:spPr>
          <a:xfrm>
            <a:off x="6516360" y="3246480"/>
            <a:ext cx="550440" cy="30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720" cy="9212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Classifier Models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90880" cy="39639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This paper defines two classes of fingerprinting models: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M</a:t>
            </a:r>
            <a:r>
              <a:rPr b="0" lang="en" sz="2400" strike="noStrike" u="none" baseline="-8000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agg</a:t>
            </a: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 - Model Based of Feature Aggregates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96000" indent="0">
              <a:lnSpc>
                <a:spcPct val="90000"/>
              </a:lnSpc>
              <a:spcBef>
                <a:spcPts val="850"/>
              </a:spcBef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96000" indent="0">
              <a:lnSpc>
                <a:spcPct val="90000"/>
              </a:lnSpc>
              <a:spcBef>
                <a:spcPts val="850"/>
              </a:spcBef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96000" indent="0">
              <a:lnSpc>
                <a:spcPct val="90000"/>
              </a:lnSpc>
              <a:spcBef>
                <a:spcPts val="850"/>
              </a:spcBef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M</a:t>
            </a:r>
            <a:r>
              <a:rPr b="0" lang="en" sz="2400" strike="noStrike" u="none" baseline="-8000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seq</a:t>
            </a: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 – Sequence Based Device Classifier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96000" indent="0">
              <a:lnSpc>
                <a:spcPct val="90000"/>
              </a:lnSpc>
              <a:spcBef>
                <a:spcPts val="850"/>
              </a:spcBef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55" name="Google Shape;68;p 11"/>
          <p:cNvCxnSpPr/>
          <p:nvPr/>
        </p:nvCxnSpPr>
        <p:spPr>
          <a:xfrm>
            <a:off x="204480" y="721440"/>
            <a:ext cx="8736840" cy="21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56" name="PlaceHolder 3"/>
          <p:cNvSpPr>
            <a:spLocks noGrp="1"/>
          </p:cNvSpPr>
          <p:nvPr>
            <p:ph type="sldNum" idx="28"/>
          </p:nvPr>
        </p:nvSpPr>
        <p:spPr>
          <a:xfrm>
            <a:off x="8472600" y="463356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709C07E-7D87-4E77-89B9-841BEA05CFD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13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720" cy="9212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Classifier Models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90880" cy="39639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This paper defines two classes of fingerprinting models: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M</a:t>
            </a:r>
            <a:r>
              <a:rPr b="0" lang="en" sz="2400" strike="noStrike" u="none" baseline="-8000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agg</a:t>
            </a: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Number of Packets (mean, min, max &amp; sum)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Packet Lengths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Header Metadata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M</a:t>
            </a:r>
            <a:r>
              <a:rPr b="0" lang="en" sz="2400" strike="noStrike" u="none" baseline="-8000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seq</a:t>
            </a: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Length of Packets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Time in-between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59" name="Google Shape;68;p 6"/>
          <p:cNvCxnSpPr/>
          <p:nvPr/>
        </p:nvCxnSpPr>
        <p:spPr>
          <a:xfrm>
            <a:off x="204480" y="721440"/>
            <a:ext cx="8736840" cy="21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60" name="PlaceHolder 3"/>
          <p:cNvSpPr>
            <a:spLocks noGrp="1"/>
          </p:cNvSpPr>
          <p:nvPr>
            <p:ph type="sldNum" idx="29"/>
          </p:nvPr>
        </p:nvSpPr>
        <p:spPr>
          <a:xfrm>
            <a:off x="8472600" y="463356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B0660CA-C7A1-43A0-9D48-2196E05794B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14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720" cy="9212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Classifier Models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90880" cy="39639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This paper defines two classes of fingerprinting models: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M</a:t>
            </a:r>
            <a:r>
              <a:rPr b="0" lang="en" sz="2400" strike="noStrike" u="none" baseline="-8000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agg</a:t>
            </a: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 – Size-Based Classification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Number of Packets (mean, min, max &amp; sum)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Packet Lengths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Header Metadata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M</a:t>
            </a:r>
            <a:r>
              <a:rPr b="0" lang="en" sz="2400" strike="noStrike" u="none" baseline="-8000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seq</a:t>
            </a: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 – Time-Based Classification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Length of Packets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Time in-between sessions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63" name="Google Shape;68;p 12"/>
          <p:cNvCxnSpPr/>
          <p:nvPr/>
        </p:nvCxnSpPr>
        <p:spPr>
          <a:xfrm>
            <a:off x="204480" y="721440"/>
            <a:ext cx="8736840" cy="21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64" name="PlaceHolder 3"/>
          <p:cNvSpPr>
            <a:spLocks noGrp="1"/>
          </p:cNvSpPr>
          <p:nvPr>
            <p:ph type="sldNum" idx="30"/>
          </p:nvPr>
        </p:nvSpPr>
        <p:spPr>
          <a:xfrm>
            <a:off x="8472600" y="463356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4438ECB-3EC5-4762-91C7-BA9EEED711F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15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720" cy="9212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The iPET Method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90880" cy="39639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Consists of a Perturber &amp; an Extractor: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Perturber creates noise in the traffic: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Dummy packets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Extra bytes to the packet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Small delays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Extractor removes the noise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67" name="Google Shape;68;p 14"/>
          <p:cNvCxnSpPr/>
          <p:nvPr/>
        </p:nvCxnSpPr>
        <p:spPr>
          <a:xfrm>
            <a:off x="204480" y="721440"/>
            <a:ext cx="8736840" cy="21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68" name="PlaceHolder 3"/>
          <p:cNvSpPr>
            <a:spLocks noGrp="1"/>
          </p:cNvSpPr>
          <p:nvPr>
            <p:ph type="sldNum" idx="31"/>
          </p:nvPr>
        </p:nvSpPr>
        <p:spPr>
          <a:xfrm>
            <a:off x="8472600" y="463356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6CC41F7-533E-4C2D-8CB1-43B5E1727EC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16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720" cy="9212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Defense Against iPET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90880" cy="39639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Progressive models defend against retraining, or employing iPET as an attack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iPET-Basic: Causes misclassification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iPET-Advanced: Utilizes stochasticity &amp; enhances between sessions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Resilient against an attacker that has knowledge of the defense parameters &amp; architecture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71" name="Google Shape;68;p 15"/>
          <p:cNvCxnSpPr/>
          <p:nvPr/>
        </p:nvCxnSpPr>
        <p:spPr>
          <a:xfrm>
            <a:off x="204480" y="721440"/>
            <a:ext cx="8736840" cy="21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72" name="PlaceHolder 3"/>
          <p:cNvSpPr>
            <a:spLocks noGrp="1"/>
          </p:cNvSpPr>
          <p:nvPr>
            <p:ph type="sldNum" idx="32"/>
          </p:nvPr>
        </p:nvSpPr>
        <p:spPr>
          <a:xfrm>
            <a:off x="8472600" y="463356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5D5143B-EAC5-4232-B421-71DD62F506CF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17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720" cy="9212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Performance Evaluation</a:t>
            </a: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	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90880" cy="39639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Experiment on UNSW Smart Home Traffic Dataset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30 devices over 20 days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Objective is to minimize the accuracy of several device fingerprinting models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Effectiveness against attacker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Comparison with other traffic obfuscation techniques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0">
              <a:lnSpc>
                <a:spcPct val="9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How does iPET performance compare for different IoT devices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75" name="Google Shape;68;p 16"/>
          <p:cNvCxnSpPr/>
          <p:nvPr/>
        </p:nvCxnSpPr>
        <p:spPr>
          <a:xfrm>
            <a:off x="204480" y="721440"/>
            <a:ext cx="8736840" cy="21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76" name="PlaceHolder 3"/>
          <p:cNvSpPr>
            <a:spLocks noGrp="1"/>
          </p:cNvSpPr>
          <p:nvPr>
            <p:ph type="sldNum" idx="33"/>
          </p:nvPr>
        </p:nvSpPr>
        <p:spPr>
          <a:xfrm>
            <a:off x="8472600" y="463356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9639D51-8501-4061-8601-04C0F8AE15D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18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720" cy="9212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 </a:t>
            </a: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iPET vs. Attacker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90880" cy="34930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iPET demonstrates it’s effectiveness of the defensive strategy against different deep-learning based fingerprinting methods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79" name="Google Shape;161;p23"/>
          <p:cNvCxnSpPr/>
          <p:nvPr/>
        </p:nvCxnSpPr>
        <p:spPr>
          <a:xfrm>
            <a:off x="204480" y="721440"/>
            <a:ext cx="8736840" cy="21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80" name="PlaceHolder 3"/>
          <p:cNvSpPr>
            <a:spLocks noGrp="1"/>
          </p:cNvSpPr>
          <p:nvPr>
            <p:ph type="sldNum" idx="34"/>
          </p:nvPr>
        </p:nvSpPr>
        <p:spPr>
          <a:xfrm>
            <a:off x="8472600" y="463356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C340316-6009-46C1-A2A8-B21B157402E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19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2736720" y="2743200"/>
            <a:ext cx="3772080" cy="205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720" cy="9212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Background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90880" cy="39639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Number of IoT devices projected to be over 41 billion worldwide by 2027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Tracking and sharing personal data in all aspects of life: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Health &amp; Wellness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Sports/Hobbies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Smart Home automation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As such, the opportunity for network attacks on user privacy has also seen exponential growth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49" name="Google Shape;68;p14"/>
          <p:cNvCxnSpPr/>
          <p:nvPr/>
        </p:nvCxnSpPr>
        <p:spPr>
          <a:xfrm>
            <a:off x="204480" y="721440"/>
            <a:ext cx="8736840" cy="21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50" name="PlaceHolder 3"/>
          <p:cNvSpPr>
            <a:spLocks noGrp="1"/>
          </p:cNvSpPr>
          <p:nvPr>
            <p:ph type="sldNum" idx="17"/>
          </p:nvPr>
        </p:nvSpPr>
        <p:spPr>
          <a:xfrm>
            <a:off x="8472600" y="463356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98605A1-5039-4797-BFA0-0A3C5464161B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2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720" cy="9212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 </a:t>
            </a: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iPET vs. The Competition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90880" cy="34930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Constant Rate: Dummy Packets inserted to maintain a constant bit rate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Random Rate: Randomized bit rate that is constantly resampled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Rate+ introduces a random mean to the distribution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MTU Padding: Pads every packet to the maximum transmission size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84" name="Google Shape;161;p 1"/>
          <p:cNvCxnSpPr/>
          <p:nvPr/>
        </p:nvCxnSpPr>
        <p:spPr>
          <a:xfrm>
            <a:off x="204480" y="721440"/>
            <a:ext cx="8736840" cy="21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85" name="PlaceHolder 3"/>
          <p:cNvSpPr>
            <a:spLocks noGrp="1"/>
          </p:cNvSpPr>
          <p:nvPr>
            <p:ph type="sldNum" idx="35"/>
          </p:nvPr>
        </p:nvSpPr>
        <p:spPr>
          <a:xfrm>
            <a:off x="8472600" y="463356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AF0B4DB-4DD2-45AD-866F-A3AEEB3D8BA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20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3200400" y="3258000"/>
            <a:ext cx="2563920" cy="1771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720" cy="9212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 </a:t>
            </a: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iPET Comparison for Different IoT Devices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5600520" cy="39654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Figure A demonstrates the effectiveness for different categories of IoT devices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Figure B investigates devices among the worst performing categories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89" name="Google Shape;161;p 2"/>
          <p:cNvCxnSpPr/>
          <p:nvPr/>
        </p:nvCxnSpPr>
        <p:spPr>
          <a:xfrm>
            <a:off x="204480" y="721440"/>
            <a:ext cx="8736840" cy="21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90" name="PlaceHolder 3"/>
          <p:cNvSpPr>
            <a:spLocks noGrp="1"/>
          </p:cNvSpPr>
          <p:nvPr>
            <p:ph type="sldNum" idx="36"/>
          </p:nvPr>
        </p:nvSpPr>
        <p:spPr>
          <a:xfrm>
            <a:off x="8472600" y="463356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C53558E-B576-4984-943C-540B8F0C989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21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5943600" y="1092600"/>
            <a:ext cx="2705400" cy="3660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720" cy="9212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 </a:t>
            </a: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iPET-Basic vs. iPET-Advanced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43720" cy="39654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In addition to the real world dataset, a synthetic dataset was tested: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50 different devices with 50,000 samples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Sourced from a Gaussian Mixture Model composed of five different Gaussian distributions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Even against the most powerful attack model, iPET achieves a low identification rate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94" name="Google Shape;161;p 3"/>
          <p:cNvCxnSpPr/>
          <p:nvPr/>
        </p:nvCxnSpPr>
        <p:spPr>
          <a:xfrm>
            <a:off x="204480" y="721440"/>
            <a:ext cx="8736840" cy="21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95" name="PlaceHolder 3"/>
          <p:cNvSpPr>
            <a:spLocks noGrp="1"/>
          </p:cNvSpPr>
          <p:nvPr>
            <p:ph type="sldNum" idx="37"/>
          </p:nvPr>
        </p:nvSpPr>
        <p:spPr>
          <a:xfrm>
            <a:off x="8472600" y="463356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CE750DA-E9F3-4A15-8EAA-6C872A5BDA2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22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720" cy="9212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 </a:t>
            </a: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Deployment Options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43720" cy="39654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Implementing iPET in the real world requires implementation on both the gateway and server-side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Options for users are, effectively: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Rely on third-party vendors such as the ISP to implement iPET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" sz="2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       </a:t>
            </a:r>
            <a:r>
              <a:rPr b="0" lang="en" sz="2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or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Use iPET as a Tor plug-in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98" name="Google Shape;161;p 4"/>
          <p:cNvCxnSpPr/>
          <p:nvPr/>
        </p:nvCxnSpPr>
        <p:spPr>
          <a:xfrm>
            <a:off x="204480" y="721440"/>
            <a:ext cx="8736840" cy="21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99" name="PlaceHolder 3"/>
          <p:cNvSpPr>
            <a:spLocks noGrp="1"/>
          </p:cNvSpPr>
          <p:nvPr>
            <p:ph type="sldNum" idx="38"/>
          </p:nvPr>
        </p:nvSpPr>
        <p:spPr>
          <a:xfrm>
            <a:off x="8472600" y="463356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44FEB0D-51AC-44DD-AE57-DB6870E8730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23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6994080" y="3927240"/>
            <a:ext cx="684360" cy="698760"/>
          </a:xfrm>
          <a:prstGeom prst="rect">
            <a:avLst/>
          </a:prstGeom>
          <a:ln w="0">
            <a:noFill/>
          </a:ln>
        </p:spPr>
      </p:pic>
      <p:pic>
        <p:nvPicPr>
          <p:cNvPr id="201" name="" descr=""/>
          <p:cNvPicPr/>
          <p:nvPr/>
        </p:nvPicPr>
        <p:blipFill>
          <a:blip r:embed="rId2"/>
          <a:stretch/>
        </p:blipFill>
        <p:spPr>
          <a:xfrm>
            <a:off x="5879880" y="3470040"/>
            <a:ext cx="1141560" cy="1105560"/>
          </a:xfrm>
          <a:prstGeom prst="rect">
            <a:avLst/>
          </a:prstGeom>
          <a:ln w="0">
            <a:noFill/>
          </a:ln>
        </p:spPr>
      </p:pic>
      <p:pic>
        <p:nvPicPr>
          <p:cNvPr id="202" name="" descr=""/>
          <p:cNvPicPr/>
          <p:nvPr/>
        </p:nvPicPr>
        <p:blipFill>
          <a:blip r:embed="rId3"/>
          <a:stretch/>
        </p:blipFill>
        <p:spPr>
          <a:xfrm>
            <a:off x="7200360" y="3426120"/>
            <a:ext cx="550440" cy="309240"/>
          </a:xfrm>
          <a:prstGeom prst="rect">
            <a:avLst/>
          </a:prstGeom>
          <a:ln w="0">
            <a:noFill/>
          </a:ln>
        </p:spPr>
      </p:pic>
      <p:sp>
        <p:nvSpPr>
          <p:cNvPr id="203" name=""/>
          <p:cNvSpPr/>
          <p:nvPr/>
        </p:nvSpPr>
        <p:spPr>
          <a:xfrm>
            <a:off x="6023520" y="4912920"/>
            <a:ext cx="1370160" cy="23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700" strike="noStrike" u="none">
                <a:solidFill>
                  <a:srgbClr val="999999"/>
                </a:solidFill>
                <a:uFillTx/>
                <a:latin typeface="Arial"/>
              </a:rPr>
              <a:t>clipartbest.com</a:t>
            </a: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4"/>
          <a:stretch/>
        </p:blipFill>
        <p:spPr>
          <a:xfrm>
            <a:off x="7759800" y="3833280"/>
            <a:ext cx="557280" cy="557280"/>
          </a:xfrm>
          <a:prstGeom prst="rect">
            <a:avLst/>
          </a:prstGeom>
          <a:ln w="0">
            <a:noFill/>
          </a:ln>
        </p:spPr>
      </p:pic>
      <p:sp>
        <p:nvSpPr>
          <p:cNvPr id="205" name=""/>
          <p:cNvSpPr/>
          <p:nvPr/>
        </p:nvSpPr>
        <p:spPr>
          <a:xfrm>
            <a:off x="7772400" y="4912920"/>
            <a:ext cx="1370160" cy="23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700" strike="noStrike" u="none">
                <a:solidFill>
                  <a:srgbClr val="999999"/>
                </a:solidFill>
                <a:uFillTx/>
                <a:latin typeface="Arial"/>
              </a:rPr>
              <a:t>windowsreport.com</a:t>
            </a: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720" cy="9212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Limitations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90880" cy="34930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Constraints on IoT devices make running ML models infeasible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iPET defends against device fingerprinting, but not web traffic or other activity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This work does not consider packet delays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08" name="Google Shape;180;p25"/>
          <p:cNvCxnSpPr/>
          <p:nvPr/>
        </p:nvCxnSpPr>
        <p:spPr>
          <a:xfrm>
            <a:off x="204480" y="721440"/>
            <a:ext cx="8736840" cy="21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09" name="PlaceHolder 3"/>
          <p:cNvSpPr>
            <a:spLocks noGrp="1"/>
          </p:cNvSpPr>
          <p:nvPr>
            <p:ph type="sldNum" idx="39"/>
          </p:nvPr>
        </p:nvSpPr>
        <p:spPr>
          <a:xfrm>
            <a:off x="8472600" y="463356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5758796-61F2-44C0-AEDB-F50647E152DB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24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720" cy="9212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Conclusions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90880" cy="34930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iPET demonstrates it’s effectiveness in hiding device traffic from fingerprinting attacks by training an ML model to randomly insert traffic as: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Dummy packets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Injected bytes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Drastically reduces the accuracy of fingerprinting attacks, including an attack model in which the adversary has complete knowledge of the defense model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12" name="Google Shape;189;p26"/>
          <p:cNvCxnSpPr/>
          <p:nvPr/>
        </p:nvCxnSpPr>
        <p:spPr>
          <a:xfrm>
            <a:off x="204480" y="721440"/>
            <a:ext cx="8736840" cy="21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13" name="PlaceHolder 3"/>
          <p:cNvSpPr>
            <a:spLocks noGrp="1"/>
          </p:cNvSpPr>
          <p:nvPr>
            <p:ph type="sldNum" idx="40"/>
          </p:nvPr>
        </p:nvSpPr>
        <p:spPr>
          <a:xfrm>
            <a:off x="8472600" y="463356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70A9870-D809-4026-ABAC-2ECA8C51375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25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720" cy="9212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Thoughts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343080" y="530280"/>
            <a:ext cx="8390880" cy="34930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Is this method really that different from standard traffic padding?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16" name="Google Shape;198;p 1"/>
          <p:cNvCxnSpPr/>
          <p:nvPr/>
        </p:nvCxnSpPr>
        <p:spPr>
          <a:xfrm>
            <a:off x="204480" y="721440"/>
            <a:ext cx="8736840" cy="21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17" name="PlaceHolder 3"/>
          <p:cNvSpPr>
            <a:spLocks noGrp="1"/>
          </p:cNvSpPr>
          <p:nvPr>
            <p:ph type="sldNum" idx="41"/>
          </p:nvPr>
        </p:nvSpPr>
        <p:spPr>
          <a:xfrm>
            <a:off x="8472600" y="463356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E8CFCF0-AE2E-4BF8-8517-41FF14616EE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26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1"/>
          <a:stretch/>
        </p:blipFill>
        <p:spPr>
          <a:xfrm>
            <a:off x="3321000" y="2057400"/>
            <a:ext cx="2386080" cy="2386080"/>
          </a:xfrm>
          <a:prstGeom prst="rect">
            <a:avLst/>
          </a:prstGeom>
          <a:ln w="0">
            <a:noFill/>
          </a:ln>
        </p:spPr>
      </p:pic>
      <p:sp>
        <p:nvSpPr>
          <p:cNvPr id="219" name=""/>
          <p:cNvSpPr/>
          <p:nvPr/>
        </p:nvSpPr>
        <p:spPr>
          <a:xfrm rot="960000">
            <a:off x="3971160" y="2827800"/>
            <a:ext cx="1142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eeeeee"/>
                </a:solidFill>
                <a:uFillTx/>
                <a:latin typeface="Arial"/>
              </a:rPr>
              <a:t>Machine Learning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720" cy="9212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Sources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13480" cy="44190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[1]</a:t>
            </a: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 Akshaye Senoi, Prasanna Karthik Vairam, Kanav Sabharwal, Jialin Li and Dinil Mon Divakaran (2023) iPET: Privacy Enhancing Traffic Perturbations for Secure IoT Communications. In: </a:t>
            </a:r>
            <a:r>
              <a:rPr b="0" i="1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Proceedings on Privacy Enhancing Technologies</a:t>
            </a: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22" name="Google Shape;207;p28"/>
          <p:cNvCxnSpPr/>
          <p:nvPr/>
        </p:nvCxnSpPr>
        <p:spPr>
          <a:xfrm>
            <a:off x="204480" y="721440"/>
            <a:ext cx="8736840" cy="21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23" name="PlaceHolder 3"/>
          <p:cNvSpPr>
            <a:spLocks noGrp="1"/>
          </p:cNvSpPr>
          <p:nvPr>
            <p:ph type="sldNum" idx="42"/>
          </p:nvPr>
        </p:nvSpPr>
        <p:spPr>
          <a:xfrm>
            <a:off x="8472600" y="463356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6877186-C2B2-423C-8775-5CFC587C0215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27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720" cy="9212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Device Fingerprinting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90880" cy="39639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An attacker can use Machine Learning to identify devices based on communication patterns, even when encrypted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Begging the question: How can we protect against such attacks?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53" name="Google Shape;68;p 10"/>
          <p:cNvCxnSpPr/>
          <p:nvPr/>
        </p:nvCxnSpPr>
        <p:spPr>
          <a:xfrm>
            <a:off x="204480" y="721440"/>
            <a:ext cx="8736840" cy="21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54" name="PlaceHolder 3"/>
          <p:cNvSpPr>
            <a:spLocks noGrp="1"/>
          </p:cNvSpPr>
          <p:nvPr>
            <p:ph type="sldNum" idx="18"/>
          </p:nvPr>
        </p:nvSpPr>
        <p:spPr>
          <a:xfrm>
            <a:off x="8472600" y="463356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2472F4C-3885-47AE-929C-44736FC767C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3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2133720" y="2774520"/>
            <a:ext cx="684360" cy="698760"/>
          </a:xfrm>
          <a:prstGeom prst="rect">
            <a:avLst/>
          </a:prstGeom>
          <a:ln w="0">
            <a:noFill/>
          </a:ln>
        </p:spPr>
      </p:pic>
      <p:pic>
        <p:nvPicPr>
          <p:cNvPr id="56" name="" descr=""/>
          <p:cNvPicPr/>
          <p:nvPr/>
        </p:nvPicPr>
        <p:blipFill>
          <a:blip r:embed="rId2"/>
          <a:stretch/>
        </p:blipFill>
        <p:spPr>
          <a:xfrm>
            <a:off x="1019520" y="2317320"/>
            <a:ext cx="1141560" cy="1105560"/>
          </a:xfrm>
          <a:prstGeom prst="rect">
            <a:avLst/>
          </a:prstGeom>
          <a:ln w="0">
            <a:noFill/>
          </a:ln>
        </p:spPr>
      </p:pic>
      <p:sp>
        <p:nvSpPr>
          <p:cNvPr id="57" name=""/>
          <p:cNvSpPr/>
          <p:nvPr/>
        </p:nvSpPr>
        <p:spPr>
          <a:xfrm>
            <a:off x="1236240" y="4950720"/>
            <a:ext cx="1370160" cy="23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700" strike="noStrike" u="none">
                <a:solidFill>
                  <a:srgbClr val="999999"/>
                </a:solidFill>
                <a:uFillTx/>
                <a:latin typeface="Arial"/>
              </a:rPr>
              <a:t>clipartbest.com</a:t>
            </a: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2049120" y="4950720"/>
            <a:ext cx="2132640" cy="23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700" strike="noStrike" u="none">
                <a:solidFill>
                  <a:srgbClr val="999999"/>
                </a:solidFill>
                <a:uFillTx/>
                <a:latin typeface="Arial"/>
              </a:rPr>
              <a:t>macrumors.com               supplychainbeyond.com</a:t>
            </a: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3"/>
          <a:stretch/>
        </p:blipFill>
        <p:spPr>
          <a:xfrm>
            <a:off x="4145760" y="2721600"/>
            <a:ext cx="743400" cy="743400"/>
          </a:xfrm>
          <a:prstGeom prst="rect">
            <a:avLst/>
          </a:prstGeom>
          <a:ln w="0">
            <a:noFill/>
          </a:ln>
        </p:spPr>
      </p:pic>
      <p:sp>
        <p:nvSpPr>
          <p:cNvPr id="60" name=""/>
          <p:cNvSpPr/>
          <p:nvPr/>
        </p:nvSpPr>
        <p:spPr>
          <a:xfrm>
            <a:off x="4182120" y="4942440"/>
            <a:ext cx="1370160" cy="23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700" strike="noStrike" u="none">
                <a:solidFill>
                  <a:srgbClr val="999999"/>
                </a:solidFill>
                <a:uFillTx/>
                <a:latin typeface="Arial"/>
              </a:rPr>
              <a:t>vecteezy.com</a:t>
            </a: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4"/>
          <a:stretch/>
        </p:blipFill>
        <p:spPr>
          <a:xfrm>
            <a:off x="7069320" y="2545920"/>
            <a:ext cx="541440" cy="832320"/>
          </a:xfrm>
          <a:prstGeom prst="rect">
            <a:avLst/>
          </a:prstGeom>
          <a:ln w="0">
            <a:noFill/>
          </a:ln>
        </p:spPr>
      </p:pic>
      <p:pic>
        <p:nvPicPr>
          <p:cNvPr id="62" name="" descr=""/>
          <p:cNvPicPr/>
          <p:nvPr/>
        </p:nvPicPr>
        <p:blipFill>
          <a:blip r:embed="rId5"/>
          <a:stretch/>
        </p:blipFill>
        <p:spPr>
          <a:xfrm>
            <a:off x="6457320" y="2545920"/>
            <a:ext cx="541440" cy="832320"/>
          </a:xfrm>
          <a:prstGeom prst="rect">
            <a:avLst/>
          </a:prstGeom>
          <a:ln w="0">
            <a:noFill/>
          </a:ln>
        </p:spPr>
      </p:pic>
      <p:sp>
        <p:nvSpPr>
          <p:cNvPr id="63" name=""/>
          <p:cNvSpPr/>
          <p:nvPr/>
        </p:nvSpPr>
        <p:spPr>
          <a:xfrm>
            <a:off x="6630120" y="4906440"/>
            <a:ext cx="1370160" cy="23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700" strike="noStrike" u="none">
                <a:solidFill>
                  <a:srgbClr val="999999"/>
                </a:solidFill>
                <a:uFillTx/>
                <a:latin typeface="Arial"/>
              </a:rPr>
              <a:t>clipart-library.com</a:t>
            </a: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6"/>
          <a:stretch/>
        </p:blipFill>
        <p:spPr>
          <a:xfrm>
            <a:off x="3966120" y="1775520"/>
            <a:ext cx="1010520" cy="998280"/>
          </a:xfrm>
          <a:prstGeom prst="rect">
            <a:avLst/>
          </a:prstGeom>
          <a:ln w="0">
            <a:noFill/>
          </a:ln>
        </p:spPr>
      </p:pic>
      <p:sp>
        <p:nvSpPr>
          <p:cNvPr id="65" name=""/>
          <p:cNvSpPr/>
          <p:nvPr/>
        </p:nvSpPr>
        <p:spPr>
          <a:xfrm>
            <a:off x="2834640" y="2763720"/>
            <a:ext cx="32918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 anchorCtr="1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720" cy="9212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Device Fingerprinting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90880" cy="39639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An attacker can use Machine Learning to identify devices based on communication patterns, even when encrypted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Begging the question: How can we protect against such attacks?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68" name="Google Shape;68;p 1"/>
          <p:cNvCxnSpPr/>
          <p:nvPr/>
        </p:nvCxnSpPr>
        <p:spPr>
          <a:xfrm>
            <a:off x="204480" y="721440"/>
            <a:ext cx="8736840" cy="21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69" name="PlaceHolder 3"/>
          <p:cNvSpPr>
            <a:spLocks noGrp="1"/>
          </p:cNvSpPr>
          <p:nvPr>
            <p:ph type="sldNum" idx="19"/>
          </p:nvPr>
        </p:nvSpPr>
        <p:spPr>
          <a:xfrm>
            <a:off x="8472600" y="463356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0B0D9CC-4F09-48D4-B52C-6883CA4EDD5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4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2133720" y="2774520"/>
            <a:ext cx="684360" cy="698760"/>
          </a:xfrm>
          <a:prstGeom prst="rect">
            <a:avLst/>
          </a:prstGeom>
          <a:ln w="0">
            <a:noFill/>
          </a:ln>
        </p:spPr>
      </p:pic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1019520" y="2317320"/>
            <a:ext cx="1141560" cy="1105560"/>
          </a:xfrm>
          <a:prstGeom prst="rect">
            <a:avLst/>
          </a:prstGeom>
          <a:ln w="0">
            <a:noFill/>
          </a:ln>
        </p:spPr>
      </p:pic>
      <p:sp>
        <p:nvSpPr>
          <p:cNvPr id="72" name=""/>
          <p:cNvSpPr/>
          <p:nvPr/>
        </p:nvSpPr>
        <p:spPr>
          <a:xfrm>
            <a:off x="1236240" y="4950720"/>
            <a:ext cx="1370160" cy="23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700" strike="noStrike" u="none">
                <a:solidFill>
                  <a:srgbClr val="999999"/>
                </a:solidFill>
                <a:uFillTx/>
                <a:latin typeface="Arial"/>
              </a:rPr>
              <a:t>clipartbest.com</a:t>
            </a: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2049120" y="4950720"/>
            <a:ext cx="2132640" cy="23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700" strike="noStrike" u="none">
                <a:solidFill>
                  <a:srgbClr val="999999"/>
                </a:solidFill>
                <a:uFillTx/>
                <a:latin typeface="Arial"/>
              </a:rPr>
              <a:t>macrumors.com               supplychainbeyond.com</a:t>
            </a: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3"/>
          <a:stretch/>
        </p:blipFill>
        <p:spPr>
          <a:xfrm>
            <a:off x="4145760" y="2721600"/>
            <a:ext cx="743400" cy="743400"/>
          </a:xfrm>
          <a:prstGeom prst="rect">
            <a:avLst/>
          </a:prstGeom>
          <a:ln w="0">
            <a:noFill/>
          </a:ln>
        </p:spPr>
      </p:pic>
      <p:sp>
        <p:nvSpPr>
          <p:cNvPr id="75" name=""/>
          <p:cNvSpPr/>
          <p:nvPr/>
        </p:nvSpPr>
        <p:spPr>
          <a:xfrm>
            <a:off x="4182120" y="4942440"/>
            <a:ext cx="1370160" cy="23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700" strike="noStrike" u="none">
                <a:solidFill>
                  <a:srgbClr val="999999"/>
                </a:solidFill>
                <a:uFillTx/>
                <a:latin typeface="Arial"/>
              </a:rPr>
              <a:t>vecteezy.com</a:t>
            </a: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4"/>
          <a:stretch/>
        </p:blipFill>
        <p:spPr>
          <a:xfrm>
            <a:off x="7069320" y="2545920"/>
            <a:ext cx="541440" cy="832320"/>
          </a:xfrm>
          <a:prstGeom prst="rect">
            <a:avLst/>
          </a:prstGeom>
          <a:ln w="0">
            <a:noFill/>
          </a:ln>
        </p:spPr>
      </p:pic>
      <p:pic>
        <p:nvPicPr>
          <p:cNvPr id="77" name="" descr=""/>
          <p:cNvPicPr/>
          <p:nvPr/>
        </p:nvPicPr>
        <p:blipFill>
          <a:blip r:embed="rId5"/>
          <a:stretch/>
        </p:blipFill>
        <p:spPr>
          <a:xfrm>
            <a:off x="6457320" y="2545920"/>
            <a:ext cx="541440" cy="832320"/>
          </a:xfrm>
          <a:prstGeom prst="rect">
            <a:avLst/>
          </a:prstGeom>
          <a:ln w="0">
            <a:noFill/>
          </a:ln>
        </p:spPr>
      </p:pic>
      <p:sp>
        <p:nvSpPr>
          <p:cNvPr id="78" name=""/>
          <p:cNvSpPr/>
          <p:nvPr/>
        </p:nvSpPr>
        <p:spPr>
          <a:xfrm>
            <a:off x="6630120" y="4906440"/>
            <a:ext cx="1370160" cy="23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700" strike="noStrike" u="none">
                <a:solidFill>
                  <a:srgbClr val="999999"/>
                </a:solidFill>
                <a:uFillTx/>
                <a:latin typeface="Arial"/>
              </a:rPr>
              <a:t>clipart-library.com</a:t>
            </a: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6"/>
          <a:stretch/>
        </p:blipFill>
        <p:spPr>
          <a:xfrm>
            <a:off x="3966120" y="1775520"/>
            <a:ext cx="1010520" cy="998280"/>
          </a:xfrm>
          <a:prstGeom prst="rect">
            <a:avLst/>
          </a:prstGeom>
          <a:ln w="0">
            <a:noFill/>
          </a:ln>
        </p:spPr>
      </p:pic>
      <p:pic>
        <p:nvPicPr>
          <p:cNvPr id="80" name="" descr=""/>
          <p:cNvPicPr/>
          <p:nvPr/>
        </p:nvPicPr>
        <p:blipFill>
          <a:blip r:embed="rId7"/>
          <a:stretch/>
        </p:blipFill>
        <p:spPr>
          <a:xfrm>
            <a:off x="3564000" y="2057400"/>
            <a:ext cx="550440" cy="309240"/>
          </a:xfrm>
          <a:prstGeom prst="rect">
            <a:avLst/>
          </a:prstGeom>
          <a:ln w="0">
            <a:noFill/>
          </a:ln>
        </p:spPr>
      </p:pic>
      <p:sp>
        <p:nvSpPr>
          <p:cNvPr id="81" name=""/>
          <p:cNvSpPr/>
          <p:nvPr/>
        </p:nvSpPr>
        <p:spPr>
          <a:xfrm>
            <a:off x="2834640" y="2763720"/>
            <a:ext cx="32918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 anchorCtr="1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720" cy="9212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Device Fingerprinting Protection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90880" cy="39639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The natural inclination is to pad the network traffic to make it unrecognizable to ML models, such methods are either: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Ineffective at obscuring the device fingerprint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or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Require a high network bandwidth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Researchers have shown that </a:t>
            </a:r>
            <a:r>
              <a:rPr b="0" i="1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adversarial perturbations</a:t>
            </a: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 can effectively deceive trained identification models, but similarly susceptible to challenges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84" name="Google Shape;68;p 2"/>
          <p:cNvCxnSpPr/>
          <p:nvPr/>
        </p:nvCxnSpPr>
        <p:spPr>
          <a:xfrm>
            <a:off x="204480" y="721440"/>
            <a:ext cx="8736840" cy="21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85" name="PlaceHolder 3"/>
          <p:cNvSpPr>
            <a:spLocks noGrp="1"/>
          </p:cNvSpPr>
          <p:nvPr>
            <p:ph type="sldNum" idx="20"/>
          </p:nvPr>
        </p:nvSpPr>
        <p:spPr>
          <a:xfrm>
            <a:off x="8472600" y="463356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6B6699C-559D-4D06-84B8-98C46F87871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5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720" cy="9212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Device Fingerprinting Protection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90880" cy="39639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The natural inclination is to pad the network traffic to make it unrecognizable to ML models, such methods are either: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Ineffective at obscuring the device fingerprint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or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Require a high network bandwidth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Researchers have shown that </a:t>
            </a:r>
            <a:r>
              <a:rPr b="0" i="1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adversarial perturbations</a:t>
            </a: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 can effectively deceive trained identification models, but similarly susceptible to challenges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88" name="Google Shape;68;p 7"/>
          <p:cNvCxnSpPr/>
          <p:nvPr/>
        </p:nvCxnSpPr>
        <p:spPr>
          <a:xfrm>
            <a:off x="204480" y="721440"/>
            <a:ext cx="8736840" cy="21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89" name="PlaceHolder 3"/>
          <p:cNvSpPr>
            <a:spLocks noGrp="1"/>
          </p:cNvSpPr>
          <p:nvPr>
            <p:ph type="sldNum" idx="21"/>
          </p:nvPr>
        </p:nvSpPr>
        <p:spPr>
          <a:xfrm>
            <a:off x="8472600" y="463356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0E8DD1D-8935-4984-B565-232F76ED4A4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6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0" name=""/>
          <p:cNvSpPr/>
          <p:nvPr/>
        </p:nvSpPr>
        <p:spPr>
          <a:xfrm>
            <a:off x="4443840" y="3890160"/>
            <a:ext cx="1426320" cy="36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-51120" bIns="-5112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4464000" y="3393000"/>
            <a:ext cx="137124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small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720" cy="9212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Fight Fire with Fire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93" name="Google Shape;68;p 3"/>
          <p:cNvCxnSpPr/>
          <p:nvPr/>
        </p:nvCxnSpPr>
        <p:spPr>
          <a:xfrm>
            <a:off x="204480" y="721440"/>
            <a:ext cx="8736840" cy="21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94" name="PlaceHolder 2"/>
          <p:cNvSpPr>
            <a:spLocks noGrp="1"/>
          </p:cNvSpPr>
          <p:nvPr>
            <p:ph type="sldNum" idx="22"/>
          </p:nvPr>
        </p:nvSpPr>
        <p:spPr>
          <a:xfrm>
            <a:off x="8472600" y="463356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5280DFF-FEE2-4D59-93EB-376A17B7A33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7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2205720" y="2198880"/>
            <a:ext cx="684360" cy="698760"/>
          </a:xfrm>
          <a:prstGeom prst="rect">
            <a:avLst/>
          </a:prstGeom>
          <a:ln w="0"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1091520" y="1741680"/>
            <a:ext cx="1141560" cy="1105560"/>
          </a:xfrm>
          <a:prstGeom prst="rect">
            <a:avLst/>
          </a:prstGeom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3"/>
          <a:stretch/>
        </p:blipFill>
        <p:spPr>
          <a:xfrm>
            <a:off x="4217760" y="2145960"/>
            <a:ext cx="743400" cy="743400"/>
          </a:xfrm>
          <a:prstGeom prst="rect">
            <a:avLst/>
          </a:prstGeom>
          <a:ln w="0">
            <a:noFill/>
          </a:ln>
        </p:spPr>
      </p:pic>
      <p:pic>
        <p:nvPicPr>
          <p:cNvPr id="98" name="" descr=""/>
          <p:cNvPicPr/>
          <p:nvPr/>
        </p:nvPicPr>
        <p:blipFill>
          <a:blip r:embed="rId4"/>
          <a:stretch/>
        </p:blipFill>
        <p:spPr>
          <a:xfrm>
            <a:off x="7141320" y="1970280"/>
            <a:ext cx="541440" cy="832320"/>
          </a:xfrm>
          <a:prstGeom prst="rect">
            <a:avLst/>
          </a:prstGeom>
          <a:ln w="0">
            <a:noFill/>
          </a:ln>
        </p:spPr>
      </p:pic>
      <p:pic>
        <p:nvPicPr>
          <p:cNvPr id="99" name="" descr=""/>
          <p:cNvPicPr/>
          <p:nvPr/>
        </p:nvPicPr>
        <p:blipFill>
          <a:blip r:embed="rId5"/>
          <a:stretch/>
        </p:blipFill>
        <p:spPr>
          <a:xfrm>
            <a:off x="6529320" y="1970280"/>
            <a:ext cx="541440" cy="832320"/>
          </a:xfrm>
          <a:prstGeom prst="rect">
            <a:avLst/>
          </a:prstGeom>
          <a:ln w="0">
            <a:noFill/>
          </a:ln>
        </p:spPr>
      </p:pic>
      <p:pic>
        <p:nvPicPr>
          <p:cNvPr id="100" name="" descr=""/>
          <p:cNvPicPr/>
          <p:nvPr/>
        </p:nvPicPr>
        <p:blipFill>
          <a:blip r:embed="rId6"/>
          <a:stretch/>
        </p:blipFill>
        <p:spPr>
          <a:xfrm>
            <a:off x="4038120" y="1199880"/>
            <a:ext cx="1010520" cy="998280"/>
          </a:xfrm>
          <a:prstGeom prst="rect">
            <a:avLst/>
          </a:prstGeom>
          <a:ln w="0">
            <a:noFill/>
          </a:ln>
        </p:spPr>
      </p:pic>
      <p:pic>
        <p:nvPicPr>
          <p:cNvPr id="101" name="" descr=""/>
          <p:cNvPicPr/>
          <p:nvPr/>
        </p:nvPicPr>
        <p:blipFill>
          <a:blip r:embed="rId7"/>
          <a:stretch/>
        </p:blipFill>
        <p:spPr>
          <a:xfrm>
            <a:off x="3636000" y="1481760"/>
            <a:ext cx="550440" cy="309240"/>
          </a:xfrm>
          <a:prstGeom prst="rect">
            <a:avLst/>
          </a:prstGeom>
          <a:ln w="0">
            <a:noFill/>
          </a:ln>
        </p:spPr>
      </p:pic>
      <p:sp>
        <p:nvSpPr>
          <p:cNvPr id="102" name=""/>
          <p:cNvSpPr/>
          <p:nvPr/>
        </p:nvSpPr>
        <p:spPr>
          <a:xfrm>
            <a:off x="1235880" y="4951080"/>
            <a:ext cx="1370160" cy="23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700" strike="noStrike" u="none">
                <a:solidFill>
                  <a:srgbClr val="999999"/>
                </a:solidFill>
                <a:uFillTx/>
                <a:latin typeface="Arial"/>
              </a:rPr>
              <a:t>clipartbest.com</a:t>
            </a: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2048760" y="4951080"/>
            <a:ext cx="2132640" cy="23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700" strike="noStrike" u="none">
                <a:solidFill>
                  <a:srgbClr val="999999"/>
                </a:solidFill>
                <a:uFillTx/>
                <a:latin typeface="Arial"/>
              </a:rPr>
              <a:t>macrumors.com               supplychainbeyond.com</a:t>
            </a: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4181760" y="4942800"/>
            <a:ext cx="1370160" cy="23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700" strike="noStrike" u="none">
                <a:solidFill>
                  <a:srgbClr val="999999"/>
                </a:solidFill>
                <a:uFillTx/>
                <a:latin typeface="Arial"/>
              </a:rPr>
              <a:t>vecteezy.com</a:t>
            </a: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6629760" y="4906800"/>
            <a:ext cx="1370160" cy="23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700" strike="noStrike" u="none">
                <a:solidFill>
                  <a:srgbClr val="999999"/>
                </a:solidFill>
                <a:uFillTx/>
                <a:latin typeface="Arial"/>
              </a:rPr>
              <a:t>clipart-library.com</a:t>
            </a: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8"/>
          <a:stretch/>
        </p:blipFill>
        <p:spPr>
          <a:xfrm>
            <a:off x="2412000" y="1697760"/>
            <a:ext cx="550440" cy="309240"/>
          </a:xfrm>
          <a:prstGeom prst="rect">
            <a:avLst/>
          </a:prstGeom>
          <a:ln w="0">
            <a:noFill/>
          </a:ln>
        </p:spPr>
      </p:pic>
      <p:sp>
        <p:nvSpPr>
          <p:cNvPr id="107" name=""/>
          <p:cNvSpPr/>
          <p:nvPr/>
        </p:nvSpPr>
        <p:spPr>
          <a:xfrm>
            <a:off x="2942640" y="2223720"/>
            <a:ext cx="32918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 anchorCtr="1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487160" y="243360"/>
            <a:ext cx="6165720" cy="9212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Adversarial Training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90880" cy="39639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iPET employs an adversarial ML model to provide network perturbations while addressing previous networking concerns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Independent of network traffic of communicating devices, effectively lowering the network latency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Allows users to choose the maximum acceptable bandwidth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10" name="Google Shape;68;p 8"/>
          <p:cNvCxnSpPr/>
          <p:nvPr/>
        </p:nvCxnSpPr>
        <p:spPr>
          <a:xfrm>
            <a:off x="204480" y="721440"/>
            <a:ext cx="8736840" cy="21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11" name="PlaceHolder 3"/>
          <p:cNvSpPr>
            <a:spLocks noGrp="1"/>
          </p:cNvSpPr>
          <p:nvPr>
            <p:ph type="sldNum" idx="23"/>
          </p:nvPr>
        </p:nvSpPr>
        <p:spPr>
          <a:xfrm>
            <a:off x="8472600" y="463356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99285A2-1021-49B0-9DBD-AF86B42F29E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8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2" name="Google Shape;93;p 2"/>
          <p:cNvSpPr/>
          <p:nvPr/>
        </p:nvSpPr>
        <p:spPr>
          <a:xfrm>
            <a:off x="327960" y="3886200"/>
            <a:ext cx="8486640" cy="894240"/>
          </a:xfrm>
          <a:prstGeom prst="roundRect">
            <a:avLst>
              <a:gd name="adj" fmla="val 16667"/>
            </a:avLst>
          </a:prstGeom>
          <a:solidFill>
            <a:srgbClr val="ffc000">
              <a:alpha val="20000"/>
            </a:srgbClr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100" strike="noStrike" u="none">
                <a:solidFill>
                  <a:srgbClr val="000000"/>
                </a:solidFill>
                <a:uFillTx/>
                <a:latin typeface="Times New Roman"/>
              </a:rPr>
              <a:t>Goal</a:t>
            </a:r>
            <a:r>
              <a:rPr b="0" lang="en-US" sz="2100" strike="noStrike" u="none">
                <a:solidFill>
                  <a:srgbClr val="000000"/>
                </a:solidFill>
                <a:uFillTx/>
                <a:latin typeface="Times New Roman"/>
              </a:rPr>
              <a:t>: Conceal device fingerprints against a group of trained ML models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487160" y="243360"/>
            <a:ext cx="6165720" cy="9212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Adversarial Training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90880" cy="39639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iPET employs an adversarial ML model to provide network perturbations while addressing previous networking concerns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Independent of network traffic of communicating devices, effectively lowering the network latency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Allows users to choose the maximum acceptable bandwidth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15" name="Google Shape;68;p 9"/>
          <p:cNvCxnSpPr/>
          <p:nvPr/>
        </p:nvCxnSpPr>
        <p:spPr>
          <a:xfrm>
            <a:off x="204480" y="721440"/>
            <a:ext cx="8736840" cy="21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16" name="PlaceHolder 3"/>
          <p:cNvSpPr>
            <a:spLocks noGrp="1"/>
          </p:cNvSpPr>
          <p:nvPr>
            <p:ph type="sldNum" idx="24"/>
          </p:nvPr>
        </p:nvSpPr>
        <p:spPr>
          <a:xfrm>
            <a:off x="8472600" y="463356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7467E0C-4C27-4EE5-A7E2-272E23B1161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9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7" name="Google Shape;93;p 1"/>
          <p:cNvSpPr/>
          <p:nvPr/>
        </p:nvSpPr>
        <p:spPr>
          <a:xfrm>
            <a:off x="327960" y="3886200"/>
            <a:ext cx="8486640" cy="894240"/>
          </a:xfrm>
          <a:prstGeom prst="roundRect">
            <a:avLst>
              <a:gd name="adj" fmla="val 16667"/>
            </a:avLst>
          </a:prstGeom>
          <a:solidFill>
            <a:srgbClr val="ffc000">
              <a:alpha val="20000"/>
            </a:srgbClr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100" strike="noStrike" u="none">
                <a:solidFill>
                  <a:srgbClr val="000000"/>
                </a:solidFill>
                <a:uFillTx/>
                <a:latin typeface="Times New Roman"/>
              </a:rPr>
              <a:t>Goal</a:t>
            </a:r>
            <a:r>
              <a:rPr b="0" lang="en-US" sz="2100" strike="noStrike" u="none">
                <a:solidFill>
                  <a:srgbClr val="000000"/>
                </a:solidFill>
                <a:uFillTx/>
                <a:latin typeface="Times New Roman"/>
              </a:rPr>
              <a:t>: Conceal device fingerprints against a group of trained ML models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3003840" y="1226160"/>
            <a:ext cx="1426320" cy="36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-51120" bIns="-5112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3187800" y="806400"/>
            <a:ext cx="145800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defensive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3327840" y="470160"/>
            <a:ext cx="1426320" cy="36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-51120" bIns="-5112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3404160" y="-57600"/>
            <a:ext cx="145800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Stochasticity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Application>LibreOffice/24.8.2.1$MacOSX_AARCH64 LibreOffice_project/0f794b6e29741098670a3b95d60478a65d05ef13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2024-11-06T22:18:32Z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