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18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19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1E32921-D050-4FE5-9993-528A6BA66D5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060CC9-9B8E-4A97-8366-AD8732926FDE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E4FAD8-ED31-42A6-AD50-95FA89CF3ED0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8F59EE-8EE2-46E0-BF6B-0CA02318509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248FEF-3429-47A0-A2E5-9E4D61249C4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6038CE-909B-410C-A305-82039F085D01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48323E-6E47-45C8-8BF9-48F94F2ED9C4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7AB0C1-D298-4053-9E1F-723196FC2E74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0BD5C9-869D-433A-A2B1-127513B18DDA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5A717A-725E-400C-87CB-704C28C9400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23405F-BE30-40AC-8142-9A3BAABBA31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8493A1-99AB-4CFE-B406-156B6696D565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63F2E8-F02C-4FFA-B409-80C4F233ED36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F46286-5465-4231-B9E4-98BADD24240C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12DF0C-EEBC-4EC5-9C8B-D1A22FEBEE59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FB37E2-24A9-4C4F-9802-F1641C527F4A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6E3A56-4835-4159-8BCC-C32BDD8D4091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D25FE1-4D83-4134-830C-E37A1D4292A6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480" cy="30769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9919CC-EF3D-420E-9D34-C8E56264E70D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24EC18-89FA-479C-94FE-61B36A035EF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C94A876-E6B3-472A-B8A3-239F76E0ED8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5B315A-A8DE-4B9F-8199-639CDB365EC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A0BDFEE-6E06-4983-802F-822E00B6B7E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E7A2AB4-5923-4EDA-83DC-067EA099EB7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A5B9677-B447-4150-A136-6DE3E167BC4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B3B94BA-E308-4768-B4F1-8466B40E4D1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AF53A41-ED50-427A-A017-4A287BC9674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7B7D842-7C57-472D-B3CF-79D129244E3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73956D-713A-4574-856D-E5012FDBD46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ECFAEF-577A-4147-BE88-E4678A3775D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751BF6-0F61-446C-B62B-29578E49667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E377B1-A7B2-4388-BE02-FF3BF4B537F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A35893-0937-4BC5-BE45-B98CA8B25D2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106D58B-7535-4760-B3A2-9F88CC711AB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4C3938-9083-49D4-895A-A17297E820F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6D3A09-F023-4F06-89EE-85996997072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956423-B91F-458F-83F7-18E6FB57A71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473A09-6931-4600-863F-021445C183B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DC3269-3415-4B6C-94E7-25FA92FC707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0AF13D-7A9A-44A1-A728-9B2F6720537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F01D18-1BD4-4E15-9605-C5634137593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4D09BD-BEDE-4F56-8419-FEEE5618758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7CF319-CF53-4E12-9345-2286C1AC880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36;p9"/>
          <p:cNvSpPr/>
          <p:nvPr/>
        </p:nvSpPr>
        <p:spPr>
          <a:xfrm>
            <a:off x="4572000" y="0"/>
            <a:ext cx="4569120" cy="51408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5F1CFF-732E-423B-A7D0-DBAD74463EF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04F3DE-0AA6-4997-9C17-F810F33AC24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1B7394-B70F-4C31-B69C-D4BB623FFB5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ACDD31-EA5E-4400-9304-A7F7898B78C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129033-7FAD-48FA-9961-2321AE5920C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24CEA2-A39D-4D0E-B65B-B6405243621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945BBB-A3D6-4FF4-B653-6FCCEFBD4BE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383946-17D8-403D-AC55-99FF3B88E6B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D3EC39-E017-44E4-9148-C0F10746ED1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7AE9C1-82F2-4283-8885-D96ED2226FE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4480" y="527400"/>
            <a:ext cx="7471800" cy="1762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Phantom: Exploiting Decoder-detectable Mispredictions</a:t>
            </a:r>
            <a:br>
              <a:rPr sz="1600"/>
            </a:b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By: Johannes Wikner, Daniël Trujillo and Kaveh Razavi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56;p13"/>
          <p:cNvCxnSpPr/>
          <p:nvPr/>
        </p:nvCxnSpPr>
        <p:spPr>
          <a:xfrm>
            <a:off x="204480" y="230472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64" name="Google Shape;57;p13"/>
          <p:cNvCxnSpPr/>
          <p:nvPr/>
        </p:nvCxnSpPr>
        <p:spPr>
          <a:xfrm>
            <a:off x="204480" y="39488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5" name="PlaceHolder 2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FD88D5-98CD-40C4-850C-315EA88AE1E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Google Shape;59;p13"/>
          <p:cNvSpPr/>
          <p:nvPr/>
        </p:nvSpPr>
        <p:spPr>
          <a:xfrm>
            <a:off x="1946880" y="2244240"/>
            <a:ext cx="524772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By: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Colorado School of Mines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60;p13"/>
          <p:cNvSpPr/>
          <p:nvPr/>
        </p:nvSpPr>
        <p:spPr>
          <a:xfrm>
            <a:off x="3071880" y="3948480"/>
            <a:ext cx="2997000" cy="10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January 31</a:t>
            </a: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, 2025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Phantom Attack Primitives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43080" y="390600"/>
            <a:ext cx="8389800" cy="3962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Detecting mapped executable memory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Fetch only populated I-cache if executable and backed by physical memory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Non-mapped executable memory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Failed fetch leaves I-cache unaffected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Adversary can trigger a data load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Requires a disclosure gadget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Leaking register values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Filters a single byte from the register and aligns with the cache-line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Creates an offset into victim’s address space and loads resulting address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8" name="Google Shape;68;p 9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29" name="PlaceHolder 3"/>
          <p:cNvSpPr>
            <a:spLocks noGrp="1"/>
          </p:cNvSpPr>
          <p:nvPr>
            <p:ph type="sldNum" idx="30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08699E-DBED-4D20-B809-442065BB89C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10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343080" y="1828800"/>
            <a:ext cx="8129520" cy="320040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6170400" y="1852200"/>
            <a:ext cx="2971800" cy="5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(AMD Zen 1 &amp; 2 only)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Kernel Address Collision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800" cy="3962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4" name="Google Shape;68;p 10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5" name="PlaceHolder 3"/>
          <p:cNvSpPr>
            <a:spLocks noGrp="1"/>
          </p:cNvSpPr>
          <p:nvPr>
            <p:ph type="sldNum" idx="31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D28122-9236-4EA9-A8EC-870F7BC1258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Breaking KASLR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800" cy="3962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8" name="Google Shape;68;p 11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9" name="PlaceHolder 3"/>
          <p:cNvSpPr>
            <a:spLocks noGrp="1"/>
          </p:cNvSpPr>
          <p:nvPr>
            <p:ph type="sldNum" idx="32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A5DB1B-D844-4028-8A5E-886554CB4A8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Mitigation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800" cy="3962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Google Shape;68;p 5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3" name="PlaceHolder 3"/>
          <p:cNvSpPr>
            <a:spLocks noGrp="1"/>
          </p:cNvSpPr>
          <p:nvPr>
            <p:ph type="sldNum" idx="33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2EF0FA-303E-4C8E-81DF-24E04B43D8F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Conclusions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800" cy="3492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6" name="Google Shape;189;p26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7" name="PlaceHolder 3"/>
          <p:cNvSpPr>
            <a:spLocks noGrp="1"/>
          </p:cNvSpPr>
          <p:nvPr>
            <p:ph type="sldNum" idx="34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E8220E-E9E7-418A-BBBF-1E73A4F20FD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Strengths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89800" cy="3492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Digestible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Relevant (affects billions of users)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Methodology is affective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0" name="Google Shape;198;p 1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1" name="PlaceHolder 3"/>
          <p:cNvSpPr>
            <a:spLocks noGrp="1"/>
          </p:cNvSpPr>
          <p:nvPr>
            <p:ph type="sldNum" idx="35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AC1364-6432-4F74-85B6-0B66F5A11EA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15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Weaknesses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89800" cy="3492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Very little proposed solution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Could provide more well-rounded information on how some structures work or their impact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of results is somewhat confusing (time to decode)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4" name="Google Shape;198;p 3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5" name="PlaceHolder 3"/>
          <p:cNvSpPr>
            <a:spLocks noGrp="1"/>
          </p:cNvSpPr>
          <p:nvPr>
            <p:ph type="sldNum" idx="36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C64CB3-045C-4F22-AC4B-85772B747F1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Thoughts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89800" cy="3492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text?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8" name="Google Shape;198;p 2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9" name="PlaceHolder 3"/>
          <p:cNvSpPr>
            <a:spLocks noGrp="1"/>
          </p:cNvSpPr>
          <p:nvPr>
            <p:ph type="sldNum" idx="37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DC42B2-F3C7-4829-9A17-A65014A0AAA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2400" cy="4417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Akshaye Senoi, Prasanna Karthik Vairam, Kanav Sabharwal, Jialin Li and Dinil Mon Divakaran (2023) iPET: Privacy Enhancing Traffic Perturbations for Secure IoT Communications.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Proceedings on Privacy Enhancing Technologies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2" name="Google Shape;207;p28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3" name="PlaceHolder 3"/>
          <p:cNvSpPr>
            <a:spLocks noGrp="1"/>
          </p:cNvSpPr>
          <p:nvPr>
            <p:ph type="sldNum" idx="38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832578-0751-44F9-A3F2-FECEE0B7567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800" cy="2821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The Branch Prediction Unit </a:t>
            </a:r>
            <a:r>
              <a:rPr b="0" lang="en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(BPU)</a:t>
            </a: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provides a prediction of the </a:t>
            </a: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upcoming control flow by: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Storing recent control-flows in Branch History Buffers </a:t>
            </a:r>
            <a:r>
              <a:rPr b="0" lang="en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(BHBs)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Holding predictions, indexed by BHBs, in Branch Target Buffers </a:t>
            </a:r>
            <a:r>
              <a:rPr b="0" lang="en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(BTBs)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0" name="Google Shape;68;p14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1" name="PlaceHolder 3"/>
          <p:cNvSpPr>
            <a:spLocks noGrp="1"/>
          </p:cNvSpPr>
          <p:nvPr>
            <p:ph type="sldNum" idx="22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9217A6-8C22-4A37-B362-CD2A2B8FFF1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2356200" y="3585600"/>
            <a:ext cx="913680" cy="685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BPU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3256560" y="3585600"/>
            <a:ext cx="913680" cy="68508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4156920" y="3585600"/>
            <a:ext cx="913680" cy="68508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5057280" y="3585600"/>
            <a:ext cx="913680" cy="68508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5957640" y="3585600"/>
            <a:ext cx="913680" cy="685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Retire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3164400" y="4548600"/>
            <a:ext cx="2971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042800" y="4620600"/>
            <a:ext cx="11422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Branch Prediction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800" cy="190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Mispredicted instructions are processed in the pipeline until a resteer signal is provided – known as the speculation 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This is the mechanism exploited by </a:t>
            </a:r>
            <a:r>
              <a:rPr b="0" i="1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Spectre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1" name="Google Shape;68;p 1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2" name="PlaceHolder 3"/>
          <p:cNvSpPr>
            <a:spLocks noGrp="1"/>
          </p:cNvSpPr>
          <p:nvPr>
            <p:ph type="sldNum" idx="23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A730F5-EEEB-4545-9EEA-D5AED027BA4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2356560" y="2649600"/>
            <a:ext cx="913680" cy="685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BPU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256920" y="2649600"/>
            <a:ext cx="913680" cy="68508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157280" y="2649600"/>
            <a:ext cx="913680" cy="68508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057640" y="2649600"/>
            <a:ext cx="913680" cy="68508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958000" y="2649600"/>
            <a:ext cx="913680" cy="6850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Retire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707200" y="339300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257280" y="3333600"/>
            <a:ext cx="1828080" cy="6850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Mispredicted Target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5058000" y="3333600"/>
            <a:ext cx="913680" cy="6850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Resteer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 rot="16191000">
            <a:off x="4059000" y="3374640"/>
            <a:ext cx="268560" cy="1745280"/>
          </a:xfrm>
          <a:custGeom>
            <a:avLst/>
            <a:gdLst>
              <a:gd name="textAreaLeft" fmla="*/ 172080 w 268560"/>
              <a:gd name="textAreaRight" fmla="*/ 269640 w 268560"/>
              <a:gd name="textAreaTop" fmla="*/ 45360 h 1745280"/>
              <a:gd name="textAreaBottom" fmla="*/ 1700280 h 17452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189600" y="4343400"/>
            <a:ext cx="20566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Speculation Window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Spectre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800" cy="4421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Abuses speculative execution to perform mispredicted operations and leak victim’s information via side-channels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Circumvents numerous security countermeasures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Phantom</a:t>
            </a: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proposes a new Spectre class that considers shorter speculation windows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Resteer is issued before instruction reaches execute stage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Google Shape;68;p 2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3FC616-5FDF-4A50-9D17-663C31E9F54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87160" y="243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Phantom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43080" y="426600"/>
            <a:ext cx="8389800" cy="3962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Cases where training and victim branch sources are </a:t>
            </a:r>
            <a:r>
              <a:rPr b="0" i="1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different</a:t>
            </a: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are commonly considered </a:t>
            </a:r>
            <a:r>
              <a:rPr b="0" lang="en" sz="2400" spc="-1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non-exploitable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Instruction mismatches can be discovered at decode and resteered before execution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Previously believed to result in too short of a speculation window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Asymmetric cases have been proven to also lead to long speculation windows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Google Shape;68;p 8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00" name="PlaceHolder 3"/>
          <p:cNvSpPr>
            <a:spLocks noGrp="1"/>
          </p:cNvSpPr>
          <p:nvPr>
            <p:ph type="sldNum" idx="25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63124D-40DB-4BEF-8E0E-616470DD62C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5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Google Shape;93;p 2"/>
          <p:cNvSpPr/>
          <p:nvPr/>
        </p:nvSpPr>
        <p:spPr>
          <a:xfrm>
            <a:off x="327960" y="4042800"/>
            <a:ext cx="8485560" cy="89316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Phantom provides a methodology for user-to-kernel exploitation on </a:t>
            </a:r>
            <a:r>
              <a:rPr b="0" i="1" lang="en-US" sz="2100" spc="-1" strike="noStrike">
                <a:solidFill>
                  <a:srgbClr val="000000"/>
                </a:solidFill>
                <a:latin typeface="Times New Roman"/>
              </a:rPr>
              <a:t>shorter</a:t>
            </a: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 speculation windows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Phantom Contributions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800" cy="3962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Provides tools for measuring transient fetch and decode of mispredicted targets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Analysis of mispredictions and how far instructions get in the pipeline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Presents the Phantom class of attacks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Proves ability to break KASLR and leak arbitrary kernel memory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4" name="Google Shape;68;p 3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05" name="PlaceHolder 3"/>
          <p:cNvSpPr>
            <a:spLocks noGrp="1"/>
          </p:cNvSpPr>
          <p:nvPr>
            <p:ph type="sldNum" idx="26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FA4AB3-769D-4D25-A419-B6D0B719E3B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Observing Mispredictions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43080" y="534600"/>
            <a:ext cx="8389800" cy="335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Instruction Fetch (IF): Measure the I-cache state using a timing side-channel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Not effective for distinguishing IF from BPU-assisted I-cache prefetching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Instruction Decode (ID): Samples performance counters indicating µop-cache use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Less reliable on Intel architectures than on AMD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Execute (EX): Detects execution by using a single memory fetch in the mispredicted path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Due to shorter speculation, resteer is issued before memory operations can be performed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68;p 6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09" name="PlaceHolder 3"/>
          <p:cNvSpPr>
            <a:spLocks noGrp="1"/>
          </p:cNvSpPr>
          <p:nvPr>
            <p:ph type="sldNum" idx="27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96BF89-7727-4DFB-A8D9-0B6FDB19C75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999800" y="3072240"/>
            <a:ext cx="4571640" cy="196308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2748960" y="4907160"/>
            <a:ext cx="3428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808080"/>
                </a:solidFill>
                <a:latin typeface="Times New Roman"/>
              </a:rPr>
              <a:t>Table 2, Pg. 6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Branch Mispredictions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99080" y="606600"/>
            <a:ext cx="3542760" cy="3962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Phantom uses a </a:t>
            </a:r>
            <a:r>
              <a:rPr b="0" i="1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training</a:t>
            </a: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and </a:t>
            </a:r>
            <a:r>
              <a:rPr b="0" i="1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victim</a:t>
            </a: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branch to cause mispredictions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Study of instruction combinations causing mispredictions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How far in the pipeline mispredictions get before a resteer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Google Shape;68;p 7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1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3D4AE2-A1E1-466F-9AD6-7EC3505BDA6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4006800" y="1051200"/>
            <a:ext cx="4998960" cy="295524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4800600" y="4114800"/>
            <a:ext cx="34286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808080"/>
                </a:solidFill>
                <a:latin typeface="Times New Roman"/>
              </a:rPr>
              <a:t>Table 1, Pg. 6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640" cy="920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Phantom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800" cy="3962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Phantom speculation attacks are broken down into three steps: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Train the BTB to a target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Execute the victim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Infer whether the target was loaded from memory (can use Prime+Probe)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0" name="Google Shape;68;p 4"/>
          <p:cNvCxnSpPr/>
          <p:nvPr/>
        </p:nvCxnSpPr>
        <p:spPr>
          <a:xfrm>
            <a:off x="204480" y="721440"/>
            <a:ext cx="8737920" cy="32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21" name="PlaceHolder 3"/>
          <p:cNvSpPr>
            <a:spLocks noGrp="1"/>
          </p:cNvSpPr>
          <p:nvPr>
            <p:ph type="sldNum" idx="29"/>
          </p:nvPr>
        </p:nvSpPr>
        <p:spPr>
          <a:xfrm>
            <a:off x="8472600" y="463356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B8741F-3FAF-450B-B613-A3C834D7DE9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9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882600" y="2884320"/>
            <a:ext cx="4937760" cy="187308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4579200" y="4757760"/>
            <a:ext cx="342864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808080"/>
                </a:solidFill>
                <a:latin typeface="Times New Roman"/>
              </a:rPr>
              <a:t>Figure 5, Pg. 5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68440" y="3020400"/>
            <a:ext cx="3364200" cy="135072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475560" y="4758120"/>
            <a:ext cx="342864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808080"/>
                </a:solidFill>
                <a:latin typeface="Times New Roman"/>
              </a:rPr>
              <a:t>Figure 4, Pg. 5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2025-01-30T12:21:29Z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