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480" y="13438080"/>
            <a:ext cx="3730320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146BDE-8451-4F15-9C32-DA046C8E3E0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69280" y="16464240"/>
            <a:ext cx="14269680" cy="3931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5840" y="16459200"/>
            <a:ext cx="14269680" cy="3931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2320" cy="14428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0560" cy="126504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3613400"/>
            <a:ext cx="3730320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7080" cy="228096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39480" cy="228096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89DB07E2-CB40-4713-8957-BE40F511A5A9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39480" cy="228096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33147000" y="24688800"/>
            <a:ext cx="10121040" cy="68457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 Dayeol Lee, David Kohlbrenner, Shweta Shinde, Krste Asanovic, and Dawn Song, Keystone: An Open Framework for Architecting Trusted Execution Environments, In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Fifteenth European Conference on Computer Systems (EuroSys ’20)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2020.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[2] Jason Lowe-Power, Abdul Mutaal Ahmad, Ayaz Akram, Mohammad Alian, and et. Al, The gem5 Simulator: Version 20.0+,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[3] Zach Moolman and Tamara Silbergleit Lehman, Extending RISC-V Keystone to Include Efficient Secure Memory, In: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Eighth Workshop on Computer Architecture Research with RISC-V (CARRV 2024)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2174200" y="5558400"/>
            <a:ext cx="10512000" cy="259848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3147000" y="6413400"/>
            <a:ext cx="10120320" cy="174456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further protect state-of-the-art TEEs, Keystone is extended to include secure memory protocols in the gem5 simulation environment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1201400" y="5558400"/>
            <a:ext cx="10512000" cy="259848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577800" y="5558400"/>
            <a:ext cx="10162800" cy="115264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4680" y="0"/>
            <a:ext cx="43886160" cy="524988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17" name="TextBox 19"/>
          <p:cNvSpPr/>
          <p:nvPr/>
        </p:nvSpPr>
        <p:spPr>
          <a:xfrm>
            <a:off x="585360" y="6522480"/>
            <a:ext cx="10202400" cy="10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off-chip data.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7543800" y="50400"/>
            <a:ext cx="28798920" cy="293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 Placeholder 5"/>
          <p:cNvSpPr/>
          <p:nvPr/>
        </p:nvSpPr>
        <p:spPr>
          <a:xfrm>
            <a:off x="3365280" y="2665440"/>
            <a:ext cx="39176640" cy="170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Will Buziak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        Iris Bahar                          Tamara Silbergleit Lehman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Zach Moolman       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11633040" y="6450480"/>
            <a:ext cx="9596160" cy="2154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Many TEE implementations exist, but Keystone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is a popular, open-source version with many pre-existing simulator components.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Keystone provides security through memory isolation, utilizing customized RISC-V hardware primitives.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For Researchers to continue developing secure hardware 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[3]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using Keystone components, contributions must then implement hardware designs and corrresponding ISA extensions.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TextBox 19"/>
          <p:cNvSpPr/>
          <p:nvPr/>
        </p:nvSpPr>
        <p:spPr>
          <a:xfrm>
            <a:off x="22656960" y="6414480"/>
            <a:ext cx="9596160" cy="1722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Gem5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[2]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presents architectural design from the bottom-up with ISA protocols, hardware descriptions and user-space benchmarking, enabling full-stack development.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build Keystone in gem5, the developer must also make use of full-system resources.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proposes ready-built simulations, reducing set-up time for future developers to implement their contributions.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0" y="32004000"/>
            <a:ext cx="43886160" cy="90936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23" name=""/>
          <p:cNvSpPr/>
          <p:nvPr/>
        </p:nvSpPr>
        <p:spPr>
          <a:xfrm rot="3166800">
            <a:off x="28585440" y="26832960"/>
            <a:ext cx="1462680" cy="83448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4" name=""/>
          <p:cNvSpPr/>
          <p:nvPr/>
        </p:nvSpPr>
        <p:spPr>
          <a:xfrm rot="18804600">
            <a:off x="25059240" y="26664480"/>
            <a:ext cx="1463040" cy="8337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5" name=""/>
          <p:cNvSpPr/>
          <p:nvPr/>
        </p:nvSpPr>
        <p:spPr>
          <a:xfrm rot="10800000">
            <a:off x="26735400" y="28374480"/>
            <a:ext cx="1463400" cy="8337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1252800" y="8686800"/>
            <a:ext cx="8996040" cy="19764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752840" y="9365040"/>
            <a:ext cx="1995840" cy="986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4784400" y="9365040"/>
            <a:ext cx="1995840" cy="986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7894800" y="9365040"/>
            <a:ext cx="1995840" cy="98640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595320" y="13151880"/>
            <a:ext cx="4496400" cy="117576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002760" y="1066716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4635000" y="11409480"/>
            <a:ext cx="2231640" cy="9864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5739120" y="106671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4" name=""/>
          <p:cNvSpPr/>
          <p:nvPr/>
        </p:nvSpPr>
        <p:spPr>
          <a:xfrm flipH="1">
            <a:off x="6870960" y="1066716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5753160" y="124095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11230920" y="5558400"/>
            <a:ext cx="10482480" cy="8388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1"/>
          <a:stretch/>
        </p:blipFill>
        <p:spPr>
          <a:xfrm>
            <a:off x="408600" y="31883400"/>
            <a:ext cx="6656040" cy="1142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"/>
          <p:cNvSpPr/>
          <p:nvPr/>
        </p:nvSpPr>
        <p:spPr>
          <a:xfrm>
            <a:off x="574920" y="5558400"/>
            <a:ext cx="10165680" cy="8388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576000" y="17927280"/>
            <a:ext cx="10162800" cy="73011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Achieving a baseline model is non-trivial, requiring  extensive knowledge of the simulator itself.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67000" y="25956360"/>
            <a:ext cx="10166040" cy="55648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 rot="16241400">
            <a:off x="504000" y="20546640"/>
            <a:ext cx="3304800" cy="176832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198600" y="20604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4019400" y="19847880"/>
            <a:ext cx="4492440" cy="74808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Fabrication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3198600" y="21828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4019400" y="21071880"/>
            <a:ext cx="4492440" cy="74808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198600" y="23160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019400" y="22403880"/>
            <a:ext cx="4492440" cy="7480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Simulation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2786760" y="26253000"/>
            <a:ext cx="2630520" cy="213120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878560" y="26821440"/>
            <a:ext cx="874440" cy="641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4446000" y="26821440"/>
            <a:ext cx="874080" cy="641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2970720" y="27689760"/>
            <a:ext cx="2246400" cy="641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(OS)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5647680" y="26253000"/>
            <a:ext cx="2337480" cy="2131200"/>
          </a:xfrm>
          <a:custGeom>
            <a:avLst/>
            <a:gdLst>
              <a:gd name="textAreaLeft" fmla="*/ 113760 w 2337480"/>
              <a:gd name="textAreaRight" fmla="*/ 2226960 w 2337480"/>
              <a:gd name="textAreaTop" fmla="*/ 97560 h 2131200"/>
              <a:gd name="textAreaBottom" fmla="*/ 2036880 h 213120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870520" y="26821440"/>
            <a:ext cx="1913760" cy="6411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5778720" y="27677520"/>
            <a:ext cx="2114280" cy="534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8233560" y="26253360"/>
            <a:ext cx="1787040" cy="2130840"/>
          </a:xfrm>
          <a:custGeom>
            <a:avLst/>
            <a:gdLst>
              <a:gd name="textAreaLeft" fmla="*/ 86760 w 1787040"/>
              <a:gd name="textAreaRight" fmla="*/ 1703520 w 1787040"/>
              <a:gd name="textAreaTop" fmla="*/ 74520 h 2130840"/>
              <a:gd name="textAreaBottom" fmla="*/ 2059560 h 213084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8425440" y="26822160"/>
            <a:ext cx="1343520" cy="6408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8346600" y="27677880"/>
            <a:ext cx="1422360" cy="53496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 flipV="1">
            <a:off x="1217160" y="275058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59" name=""/>
          <p:cNvSpPr/>
          <p:nvPr/>
        </p:nvSpPr>
        <p:spPr>
          <a:xfrm flipV="1">
            <a:off x="1217520" y="283741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2701440" y="28627560"/>
            <a:ext cx="7475400" cy="14673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2787120" y="28742040"/>
            <a:ext cx="7267680" cy="4968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1210320" y="29341440"/>
            <a:ext cx="1500120" cy="74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2781360" y="29375280"/>
            <a:ext cx="7244280" cy="61380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862360" y="29470320"/>
            <a:ext cx="1930320" cy="439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4926600" y="29470320"/>
            <a:ext cx="2980800" cy="43920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8035560" y="29471400"/>
            <a:ext cx="1931040" cy="4388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6375960" y="300981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5461560" y="30621600"/>
            <a:ext cx="1825560" cy="6825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Tools for Extension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 flipV="1">
            <a:off x="1217880" y="292824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988560" y="26794440"/>
            <a:ext cx="175248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882000" y="27735480"/>
            <a:ext cx="1827000" cy="74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952560" y="28571400"/>
            <a:ext cx="174708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16774560" y="9969120"/>
            <a:ext cx="2996640" cy="1293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13228560" y="9791280"/>
            <a:ext cx="3201840" cy="4322160"/>
          </a:xfrm>
          <a:custGeom>
            <a:avLst/>
            <a:gdLst>
              <a:gd name="textAreaLeft" fmla="*/ 155880 w 3201840"/>
              <a:gd name="textAreaRight" fmla="*/ 3048120 w 3201840"/>
              <a:gd name="textAreaTop" fmla="*/ 154800 h 4322160"/>
              <a:gd name="textAreaBottom" fmla="*/ 4169520 h 432216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>
            <a:off x="13325040" y="9969120"/>
            <a:ext cx="2996640" cy="12931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13325040" y="11315880"/>
            <a:ext cx="2996640" cy="12934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3325040" y="12663000"/>
            <a:ext cx="2996640" cy="129348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6774560" y="11315880"/>
            <a:ext cx="2996640" cy="1293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6774560" y="12663000"/>
            <a:ext cx="2996640" cy="129348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6678080" y="9791280"/>
            <a:ext cx="3201840" cy="4322160"/>
          </a:xfrm>
          <a:custGeom>
            <a:avLst/>
            <a:gdLst>
              <a:gd name="textAreaLeft" fmla="*/ 155880 w 3201840"/>
              <a:gd name="textAreaRight" fmla="*/ 3048120 w 3201840"/>
              <a:gd name="textAreaTop" fmla="*/ 154800 h 4322160"/>
              <a:gd name="textAreaBottom" fmla="*/ 4169520 h 432216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13064400" y="9061920"/>
            <a:ext cx="6975720" cy="53107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13523400" y="9164880"/>
            <a:ext cx="26463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6767720" y="9165240"/>
            <a:ext cx="303696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3303800" y="8389800"/>
            <a:ext cx="156204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26159040" y="24134400"/>
            <a:ext cx="2703600" cy="2334240"/>
          </a:xfrm>
          <a:prstGeom prst="ellipse">
            <a:avLst/>
          </a:prstGeom>
          <a:noFill/>
          <a:ln w="38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Ready-Made Simulation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567000" y="25115400"/>
            <a:ext cx="10184400" cy="8388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Goals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2264840" y="19127520"/>
            <a:ext cx="3656520" cy="11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Memory Isolation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4729040" y="20630520"/>
            <a:ext cx="1942200" cy="1027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PMP Table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2083040" y="19072800"/>
            <a:ext cx="4799520" cy="31086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90" name=""/>
          <p:cNvSpPr/>
          <p:nvPr/>
        </p:nvSpPr>
        <p:spPr>
          <a:xfrm>
            <a:off x="14483160" y="18729720"/>
            <a:ext cx="360" cy="3430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1" name=""/>
          <p:cNvSpPr/>
          <p:nvPr/>
        </p:nvSpPr>
        <p:spPr>
          <a:xfrm>
            <a:off x="12997440" y="17190720"/>
            <a:ext cx="2856240" cy="159912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Root of Trust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4483160" y="22194720"/>
            <a:ext cx="360" cy="5356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11687400" y="22781160"/>
            <a:ext cx="5599080" cy="2234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94" name=""/>
          <p:cNvSpPr/>
          <p:nvPr/>
        </p:nvSpPr>
        <p:spPr>
          <a:xfrm>
            <a:off x="11868840" y="22763880"/>
            <a:ext cx="3656520" cy="119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Runtime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"/>
          <p:cNvSpPr/>
          <p:nvPr/>
        </p:nvSpPr>
        <p:spPr>
          <a:xfrm>
            <a:off x="11957400" y="23474880"/>
            <a:ext cx="2441880" cy="12650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Remote Attestation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"/>
          <p:cNvSpPr/>
          <p:nvPr/>
        </p:nvSpPr>
        <p:spPr>
          <a:xfrm>
            <a:off x="14549760" y="23474880"/>
            <a:ext cx="2441880" cy="12650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Encryption/ Integrity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4171040" y="30170160"/>
            <a:ext cx="4799520" cy="114696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ISA Primitives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4486400" y="28540080"/>
            <a:ext cx="4113720" cy="15991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Microarchitecture Designs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33138000" y="5571000"/>
            <a:ext cx="10130400" cy="8388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22213440" y="5558400"/>
            <a:ext cx="10472760" cy="8388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567000" y="17087400"/>
            <a:ext cx="10184400" cy="8388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33138000" y="23859000"/>
            <a:ext cx="10139760" cy="8388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Bibliography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25266960" y="13204080"/>
            <a:ext cx="4587840" cy="185724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4" name=""/>
          <p:cNvSpPr/>
          <p:nvPr/>
        </p:nvSpPr>
        <p:spPr>
          <a:xfrm>
            <a:off x="25446600" y="13847400"/>
            <a:ext cx="4228200" cy="1141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cpp Implementation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6016480" y="13138200"/>
            <a:ext cx="3427920" cy="80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Python Wrapper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"/>
          <p:cNvSpPr/>
          <p:nvPr/>
        </p:nvSpPr>
        <p:spPr>
          <a:xfrm>
            <a:off x="25080840" y="12490560"/>
            <a:ext cx="4538880" cy="6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Hardware Description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4977160" y="9242280"/>
            <a:ext cx="5142600" cy="24199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8" name=""/>
          <p:cNvSpPr/>
          <p:nvPr/>
        </p:nvSpPr>
        <p:spPr>
          <a:xfrm>
            <a:off x="25355880" y="9834480"/>
            <a:ext cx="4319280" cy="16268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09" name=""/>
          <p:cNvSpPr/>
          <p:nvPr/>
        </p:nvSpPr>
        <p:spPr>
          <a:xfrm>
            <a:off x="25548840" y="9862560"/>
            <a:ext cx="3427920" cy="80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Config Files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25117200" y="9214920"/>
            <a:ext cx="3427920" cy="80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User Space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"/>
          <p:cNvSpPr/>
          <p:nvPr/>
        </p:nvSpPr>
        <p:spPr>
          <a:xfrm>
            <a:off x="25916400" y="10634400"/>
            <a:ext cx="3290760" cy="57492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Program Binary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7527400" y="11663280"/>
            <a:ext cx="360" cy="8596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>
            <a:off x="24976800" y="12518280"/>
            <a:ext cx="5142600" cy="26402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4" name=""/>
          <p:cNvSpPr/>
          <p:nvPr/>
        </p:nvSpPr>
        <p:spPr>
          <a:xfrm>
            <a:off x="27539280" y="19509480"/>
            <a:ext cx="360" cy="68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22897800" y="20273760"/>
            <a:ext cx="2680920" cy="121392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Boot-loader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 flipH="1">
            <a:off x="25481880" y="19500120"/>
            <a:ext cx="941400" cy="6951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28593000" y="19490760"/>
            <a:ext cx="889200" cy="7045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25414200" y="17602200"/>
            <a:ext cx="4234320" cy="194220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gem5 Pre-compiled Resources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26209800" y="20273760"/>
            <a:ext cx="2680920" cy="12139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Linux Kernel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29449800" y="20273760"/>
            <a:ext cx="2680920" cy="121392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Disk Image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2281040" y="20630520"/>
            <a:ext cx="1942200" cy="10278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Security Monitor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Text Placeholder 1"/>
          <p:cNvSpPr/>
          <p:nvPr/>
        </p:nvSpPr>
        <p:spPr>
          <a:xfrm>
            <a:off x="1529280" y="3421440"/>
            <a:ext cx="42386760" cy="253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Department of Computer Science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   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Department of Computer Science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Department of Electrical, Computer, &amp; Energy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Department of Electrical, Computer, &amp; Energy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3760920">
              <a:lnSpc>
                <a:spcPct val="100000"/>
              </a:lnSpc>
              <a:tabLst>
                <a:tab algn="l" pos="0"/>
              </a:tabLst>
            </a:pP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4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Engineering   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    Engineering  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       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23171040" y="27878760"/>
            <a:ext cx="2703600" cy="2334240"/>
          </a:xfrm>
          <a:prstGeom prst="ellipse">
            <a:avLst/>
          </a:prstGeom>
          <a:noFill/>
          <a:ln w="38160">
            <a:solidFill>
              <a:srgbClr val="ff972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Bench-marking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29327040" y="27879120"/>
            <a:ext cx="2703600" cy="2334240"/>
          </a:xfrm>
          <a:prstGeom prst="ellipse">
            <a:avLst/>
          </a:prstGeom>
          <a:noFill/>
          <a:ln w="38160">
            <a:solidFill>
              <a:srgbClr val="12762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Implement Designs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11417040" y="17013600"/>
            <a:ext cx="6233760" cy="8337600"/>
          </a:xfrm>
          <a:custGeom>
            <a:avLst/>
            <a:gdLst>
              <a:gd name="textAreaLeft" fmla="*/ 304200 w 6233760"/>
              <a:gd name="textAreaRight" fmla="*/ 5929560 w 6233760"/>
              <a:gd name="textAreaTop" fmla="*/ 304200 h 8337600"/>
              <a:gd name="textAreaBottom" fmla="*/ 8033400 h 8337600"/>
            </a:gdLst>
            <a:ahLst/>
            <a:rect l="textAreaLeft" t="textAreaTop" r="textAreaRight" b="textAreaBottom"/>
            <a:pathLst>
              <a:path w="21600" h="28889">
                <a:moveTo>
                  <a:pt x="3600" y="0"/>
                </a:moveTo>
                <a:arcTo wR="3600" hR="3600" stAng="16200000" swAng="-5400000"/>
                <a:lnTo>
                  <a:pt x="0" y="25289"/>
                </a:lnTo>
                <a:arcTo wR="3600" hR="3600" stAng="10800000" swAng="-5400000"/>
                <a:lnTo>
                  <a:pt x="18000" y="28889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11995200" y="16399800"/>
            <a:ext cx="5486400" cy="144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Existing 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Implementati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27" name=""/>
          <p:cNvSpPr/>
          <p:nvPr/>
        </p:nvSpPr>
        <p:spPr>
          <a:xfrm>
            <a:off x="17650440" y="20790720"/>
            <a:ext cx="637920" cy="36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3720" bIns="-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8500400" y="18740880"/>
            <a:ext cx="2844000" cy="15433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Memory 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Encryption 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Engine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18500400" y="21332880"/>
            <a:ext cx="2844000" cy="154332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Port 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Connec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tions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8288000" y="18516600"/>
            <a:ext cx="3251160" cy="4572000"/>
          </a:xfrm>
          <a:custGeom>
            <a:avLst/>
            <a:gdLst>
              <a:gd name="textAreaLeft" fmla="*/ 158400 w 3251160"/>
              <a:gd name="textAreaRight" fmla="*/ 3092760 w 3251160"/>
              <a:gd name="textAreaTop" fmla="*/ 158400 h 4572000"/>
              <a:gd name="textAreaBottom" fmla="*/ 4413600 h 4572000"/>
            </a:gdLst>
            <a:ahLst/>
            <a:rect l="textAreaLeft" t="textAreaTop" r="textAreaRight" b="textAreaBottom"/>
            <a:pathLst>
              <a:path w="21600" h="30374">
                <a:moveTo>
                  <a:pt x="3600" y="0"/>
                </a:moveTo>
                <a:arcTo wR="3600" hR="3600" stAng="16200000" swAng="-5400000"/>
                <a:lnTo>
                  <a:pt x="0" y="26774"/>
                </a:lnTo>
                <a:arcTo wR="3600" hR="3600" stAng="10800000" swAng="-5400000"/>
                <a:lnTo>
                  <a:pt x="18000" y="303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8316440" y="17333280"/>
            <a:ext cx="3171960" cy="1447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New 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Compon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ents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529</TotalTime>
  <Application>LibreOffice/25.2.1.2$Linux_X86_64 LibreOffice_project/520$Build-2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2025-03-17T21:29:56Z</dcterms:modified>
  <cp:revision>79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