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8.xml" ContentType="application/vnd.openxmlformats-officedocument.theme+xml"/>
  <Override PartName="/ppt/theme/theme2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6.xml" ContentType="application/vnd.openxmlformats-officedocument.theme+xml"/>
  <Override PartName="/ppt/theme/theme13.xml" ContentType="application/vnd.openxmlformats-officedocument.theme+xml"/>
  <Override PartName="/ppt/theme/theme18.xml" ContentType="application/vnd.openxmlformats-officedocument.theme+xml"/>
  <Override PartName="/ppt/theme/theme7.xml" ContentType="application/vnd.openxmlformats-officedocument.theme+xml"/>
  <Override PartName="/ppt/theme/theme14.xml" ContentType="application/vnd.openxmlformats-officedocument.theme+xml"/>
  <Override PartName="/ppt/theme/theme19.xml" ContentType="application/vnd.openxmlformats-officedocument.theme+xml"/>
  <Override PartName="/ppt/theme/theme10.xml" ContentType="application/vnd.openxmlformats-officedocument.theme+xml"/>
  <Override PartName="/ppt/theme/theme3.xml" ContentType="application/vnd.openxmlformats-officedocument.theme+xml"/>
  <Override PartName="/ppt/theme/theme8.xml" ContentType="application/vnd.openxmlformats-officedocument.theme+xml"/>
  <Override PartName="/ppt/theme/theme15.xml" ContentType="application/vnd.openxmlformats-officedocument.theme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9.xml" ContentType="application/vnd.openxmlformats-officedocument.theme+xml"/>
  <Override PartName="/ppt/theme/theme16.xml" ContentType="application/vnd.openxmlformats-officedocument.theme+xml"/>
  <Override PartName="/ppt/theme/theme12.xml" ContentType="application/vnd.openxmlformats-officedocument.theme+xml"/>
  <Override PartName="/ppt/theme/theme5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25.xml" ContentType="application/vnd.openxmlformats-officedocument.theme+xml"/>
  <Override PartName="/ppt/theme/theme40.xml" ContentType="application/vnd.openxmlformats-officedocument.theme+xml"/>
  <Override PartName="/ppt/theme/theme35.xml" ContentType="application/vnd.openxmlformats-officedocument.theme+xml"/>
  <Override PartName="/ppt/theme/theme26.xml" ContentType="application/vnd.openxmlformats-officedocument.theme+xml"/>
  <Override PartName="/ppt/theme/theme41.xml" ContentType="application/vnd.openxmlformats-officedocument.theme+xml"/>
  <Override PartName="/ppt/theme/theme36.xml" ContentType="application/vnd.openxmlformats-officedocument.theme+xml"/>
  <Override PartName="/ppt/theme/theme27.xml" ContentType="application/vnd.openxmlformats-officedocument.theme+xml"/>
  <Override PartName="/ppt/theme/theme42.xml" ContentType="application/vnd.openxmlformats-officedocument.theme+xml"/>
  <Override PartName="/ppt/theme/theme37.xml" ContentType="application/vnd.openxmlformats-officedocument.theme+xml"/>
  <Override PartName="/ppt/theme/theme43.xml" ContentType="application/vnd.openxmlformats-officedocument.theme+xml"/>
  <Override PartName="/ppt/theme/theme38.xml" ContentType="application/vnd.openxmlformats-officedocument.theme+xml"/>
  <Override PartName="/ppt/theme/theme44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4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1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4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4" r:id="rId38"/>
    <p:sldMasterId id="2147483726" r:id="rId39"/>
    <p:sldMasterId id="2147483728" r:id="rId40"/>
    <p:sldMasterId id="2147483730" r:id="rId41"/>
    <p:sldMasterId id="2147483732" r:id="rId42"/>
    <p:sldMasterId id="2147483734" r:id="rId43"/>
    <p:sldMasterId id="2147483736" r:id="rId44"/>
    <p:sldMasterId id="2147483738" r:id="rId45"/>
  </p:sldMasterIdLst>
  <p:notesMasterIdLst>
    <p:notesMasterId r:id="rId46"/>
  </p:notesMasterIdLst>
  <p:sldIdLst>
    <p:sldId id="256" r:id="rId47"/>
    <p:sldId id="257" r:id="rId48"/>
    <p:sldId id="258" r:id="rId49"/>
    <p:sldId id="259" r:id="rId50"/>
    <p:sldId id="260" r:id="rId51"/>
    <p:sldId id="261" r:id="rId5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notesMaster" Target="notesMasters/notesMaster1.xml"/><Relationship Id="rId47" Type="http://schemas.openxmlformats.org/officeDocument/2006/relationships/slide" Target="slides/slide1.xml"/><Relationship Id="rId48" Type="http://schemas.openxmlformats.org/officeDocument/2006/relationships/slide" Target="slides/slide2.xml"/><Relationship Id="rId49" Type="http://schemas.openxmlformats.org/officeDocument/2006/relationships/slide" Target="slides/slide3.xml"/><Relationship Id="rId50" Type="http://schemas.openxmlformats.org/officeDocument/2006/relationships/slide" Target="slides/slide4.xml"/><Relationship Id="rId51" Type="http://schemas.openxmlformats.org/officeDocument/2006/relationships/slide" Target="slides/slide5.xml"/><Relationship Id="rId52" Type="http://schemas.openxmlformats.org/officeDocument/2006/relationships/slide" Target="slides/slide6.xml"/><Relationship Id="rId5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dt" idx="4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ftr" idx="4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 idx="4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84E8C010-6D73-4765-A25B-F267452277B2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160" cy="307260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720" cy="35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812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E7C7BB-2340-4209-A9EE-8504D5A007E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160" cy="307260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720" cy="35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812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C66F8B-99A9-4DD3-983F-787A17818B2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160" cy="307260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720" cy="35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812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531358-15A2-476F-A026-2292D2341101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160" cy="307260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720" cy="35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812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BAFA53-3015-472E-8BDB-66E7E81EB67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160" cy="307260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720" cy="35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812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8B755B-9D7F-4F0C-ACD1-DF8255C8645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160" cy="307260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720" cy="35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812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DC41A7-A6C8-417D-97B3-AD0C88A2C0C0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D1D0483-DB1E-4523-9F19-05074D44511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C192A74-4062-4F64-AC03-CBF46A0EA2D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A527710-ED7F-4D2B-80C4-59EB525EB68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595EA7-EBD6-473E-8C08-19BCBC55347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A344379A-C37A-433D-B568-0DCB1024238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0DA4582-31EB-4689-AF7F-9BFE3994359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AB280E0-76F1-4353-A6EC-9EFBB11EFA1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C26CC36-6A21-43D1-AC3E-D77B170E8BD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37F8892-7D41-4ABA-8644-BD41C6C2EC7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216231D-8680-4199-92B1-65F5DA28626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7E04078E-9E42-4E8C-AE9E-7662392743C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55D3AA-A865-41E6-9C9A-579CE40FCDE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BF180FA-0018-4F20-ADBE-EFA0479C963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CF06F91-E23E-4CFC-8866-43B41043FAF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28E7CDB9-D521-462F-99A0-A2F8727CCC6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4163EB7-8012-40E2-93A3-2AAE01EDFD0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FD42490-2E7B-406E-BFD0-C992B69CBF3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9009A052-D6DB-4048-A96A-AE90B5BD8931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B153E59-35AE-4F80-8FBF-0265380F4E6D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7AE2B3B-BB0F-4B45-8807-24FB4E0F722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12C2F6AF-238C-442C-8392-CE11D2E941CF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FED35EC-FAEA-41DC-BCC9-BDD04FBDB34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437142-C873-47AC-B60F-3E44CD83264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96D8F64-61D5-41B5-9C7B-1EE7A22D4F9B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1F396B54-B8D4-4414-8837-8E0C4E111896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90003E47-F0A1-46B4-B00C-B6EB81CB53AA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A50A994-BDD4-4DD1-BEDF-942A295D600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00134C92-5A58-450D-873A-572A9BF7B339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D72F6350-4823-487B-B0B8-6F4A3E94DA0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CF245C68-CED8-4A15-8AD4-C26FD9D1D94A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4DE28086-E6B8-47AA-8CEC-6FAEFE11A132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5BB9E23E-3AF9-4756-86F2-CE87936A6401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F1CAA12C-00BC-418A-A9DD-1EC14CDB9B1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4CB5DCA-ED1B-4B38-A2E4-C4EFBC6E046D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D3F06A2D-9D75-4CBA-9A66-DFF1228DE058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3F5E13F9-FB48-47F4-80F1-0F7F66D19D83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35FFC5F7-6815-4961-914F-8F346D6F887B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0E48663B-DC42-4951-BC0A-0AE5F230263D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2A27D51C-F057-4CE6-803A-F5849F60E844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48393438-934A-4618-8690-F74F7067CB82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7237B672-65BC-4956-9C45-63938B73AB1C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25BE54E6-3375-4BB4-AC90-83770DB8C7EE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C88C433F-862A-4A5A-A0A1-0699D8099E3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8E3CDA-29D5-4565-9802-3119C1FB99D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751107-EC09-457F-82A6-5DD04E6ECAF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C0BC1CD-C0F7-45DC-90F5-2E9DF021329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BB385B-D2CF-4F2E-941E-5C01DF527A6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437EE3-7E15-40AA-9DEB-CA4B6B8D6DB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41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42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4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4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5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6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7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03DE59-1E97-4AAC-8C47-9410D3D4603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5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E85E29-64D9-4A18-A884-AB3CF456A4D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A32731-2C74-425F-AB88-BACF0DE0AA5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FAF9A6-5015-4504-AAF4-ACB5707A411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93F6E0-48E1-4FD1-B857-54DCB639A46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088132-CDA0-4381-9AA8-C863349CC53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A97430-1484-44F3-B52C-7DFEF91A437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CCE696-5580-4063-B332-EB72C027E00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58B23C-AC6E-4362-A2D9-DB91CDA8D50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1B372B-CFF0-4709-B8B2-DFA3D714FAC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23CB2C-9A65-4541-9659-697F3A0D93C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D2D245-5422-4CBA-8BD4-C7E8C94825D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F2FE3E-468E-4252-BE01-981FC48D73F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057258-E627-459D-A647-05091A6C9A6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C76781-A38A-4633-9877-4EB21D7FBF4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48DA67-5656-4DBC-85F9-B68C6F496B1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6FE432-87F7-474D-AF7F-D6B638CE2C9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F00D26-7523-4D8E-8C47-915C06C9CF4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F15532-B0E6-4749-97D0-8C80131EFDF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5A9F39-F756-452B-8B35-E4F35D53FB4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95663E-54FD-472A-8F52-B3999B21317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63F13C-522E-4DAB-AA4A-DE5D94093CB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5CC7B0-8973-44E7-A187-96BC58DB74E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2B044C-9B83-4C8D-A2CD-AC74641DACA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BBC158-39BE-47C3-98B3-C10F1591F29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F1AD92-AE45-4C4D-8500-BD44F845BF8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CFCBF3-2684-42FB-9056-15A01D52C4F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51871F-CE93-409A-85B4-2F6763CEB53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ACA29E-0EAF-4F19-AA97-EEC5621D8F8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9020BE-58B3-432B-9ABA-A2CF787D13B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  <p:sldLayoutId id="2147483720" r:id="rId3"/>
    <p:sldLayoutId id="2147483721" r:id="rId4"/>
    <p:sldLayoutId id="2147483722" r:id="rId5"/>
    <p:sldLayoutId id="2147483723" r:id="rId6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278AC0-FA9E-4372-AC32-C79D0DC6E22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38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CDD66D-59A4-40D4-A0D8-76BDECEA8CA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sldNum" idx="39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471875-B383-4D3C-8651-E5F50B98088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C83A43-CFC2-4E5E-990F-0963EE7D2C5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31EB6A-83FC-4993-A8BF-55080E05046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Num" idx="41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D47EB0-A85B-4CD4-859E-98E071A745A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Num" idx="42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FE2FFB-D515-4744-911C-3179486F8CA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36;p9"/>
          <p:cNvSpPr/>
          <p:nvPr/>
        </p:nvSpPr>
        <p:spPr>
          <a:xfrm>
            <a:off x="4572000" y="0"/>
            <a:ext cx="4564800" cy="51364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sldNum" idx="43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6FF46E-6E36-4F9F-94E0-15BC97A65B6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Num" idx="44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9582A3-BDF2-4632-A4BE-0C7DDBDDE88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4ECB3F-08E0-4988-992B-96CFDC1727B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A376E3-CDC5-4D3B-8F82-5FB9F5E35C0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8E4020-7A07-4862-BC37-D1082E81F1B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71B761-32A2-4B7C-AFBE-5C6984DCEAA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2D5B69-EF7D-414C-A08C-21AB2EFB774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0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67480" cy="1757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Extensions for RISC-V Trusted Execution Environments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0" name="Google Shape;56;p13"/>
          <p:cNvCxnSpPr/>
          <p:nvPr/>
        </p:nvCxnSpPr>
        <p:spPr>
          <a:xfrm>
            <a:off x="204480" y="2304720"/>
            <a:ext cx="8742240" cy="75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201" name="Google Shape;57;p13"/>
          <p:cNvCxnSpPr/>
          <p:nvPr/>
        </p:nvCxnSpPr>
        <p:spPr>
          <a:xfrm>
            <a:off x="204480" y="3948840"/>
            <a:ext cx="8742240" cy="75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2" name="PlaceHolder 2"/>
          <p:cNvSpPr>
            <a:spLocks noGrp="1"/>
          </p:cNvSpPr>
          <p:nvPr>
            <p:ph type="sldNum" idx="48"/>
          </p:nvPr>
        </p:nvSpPr>
        <p:spPr>
          <a:xfrm>
            <a:off x="8472600" y="466308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C7BE39-3AFF-4285-BC1A-EA4EC5A8BCA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3" name="Google Shape;59;p13"/>
          <p:cNvSpPr/>
          <p:nvPr/>
        </p:nvSpPr>
        <p:spPr>
          <a:xfrm>
            <a:off x="1946880" y="2244240"/>
            <a:ext cx="524340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Google Shape;60;p13"/>
          <p:cNvSpPr/>
          <p:nvPr/>
        </p:nvSpPr>
        <p:spPr>
          <a:xfrm>
            <a:off x="3071880" y="3948480"/>
            <a:ext cx="299268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March 30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, 2025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320" cy="915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Background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5480" cy="4188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Motivated attackers can employ many tactics to corrupt or steal data, this work focuses on preventing: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malicious OS, application or thread from accessing protected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Replay or side-channel attacks targeting off-chip peripherals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Trusted Execution Environments (TEEs) provide hardware guarantees that secure the integrity of the processor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methods protect against off-chip tampering by encrypting and verifying the integrity of memory accesses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7" name="Google Shape;68;p14"/>
          <p:cNvCxnSpPr/>
          <p:nvPr/>
        </p:nvCxnSpPr>
        <p:spPr>
          <a:xfrm>
            <a:off x="204480" y="721440"/>
            <a:ext cx="8742240" cy="75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8" name="PlaceHolder 3"/>
          <p:cNvSpPr>
            <a:spLocks noGrp="1"/>
          </p:cNvSpPr>
          <p:nvPr>
            <p:ph type="sldNum" idx="49"/>
          </p:nvPr>
        </p:nvSpPr>
        <p:spPr>
          <a:xfrm>
            <a:off x="8472600" y="463356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56D81C-9680-4589-8912-7FF8A7A5748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93;p17"/>
          <p:cNvSpPr/>
          <p:nvPr/>
        </p:nvSpPr>
        <p:spPr>
          <a:xfrm>
            <a:off x="327960" y="3718800"/>
            <a:ext cx="8481240" cy="80424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 type="sldNum" idx="50"/>
          </p:nvPr>
        </p:nvSpPr>
        <p:spPr>
          <a:xfrm>
            <a:off x="8472600" y="463356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C679CF-53AB-4892-BEAC-345F7504818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941400" y="3171600"/>
            <a:ext cx="7254360" cy="1899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Goal</a:t>
            </a:r>
            <a:r>
              <a:rPr b="0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Provide Secure Memory Extensions for TEEs and a methodology for developing TEEs in simulation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320" cy="915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Motivation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3" name="Google Shape;97;p17"/>
          <p:cNvCxnSpPr/>
          <p:nvPr/>
        </p:nvCxnSpPr>
        <p:spPr>
          <a:xfrm>
            <a:off x="204480" y="721440"/>
            <a:ext cx="8742240" cy="75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85480" cy="2774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RISC-V TEEs (e. g. Keystone</a:t>
            </a:r>
            <a:r>
              <a:rPr b="0" lang="en" sz="21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 provide an open-source, configurable platform for developing TEEs to specific applications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Researching TEEs is non-trivial, in part due to a required baseline expertise in the development medium, primarily: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FPGA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Simulation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320" cy="915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Progress To-Date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6" name="Google Shape;114;p19"/>
          <p:cNvCxnSpPr/>
          <p:nvPr/>
        </p:nvCxnSpPr>
        <p:spPr>
          <a:xfrm>
            <a:off x="204480" y="721440"/>
            <a:ext cx="8742240" cy="75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17" name="PlaceHolder 2"/>
          <p:cNvSpPr>
            <a:spLocks noGrp="1"/>
          </p:cNvSpPr>
          <p:nvPr>
            <p:ph type="sldNum" idx="51"/>
          </p:nvPr>
        </p:nvSpPr>
        <p:spPr>
          <a:xfrm>
            <a:off x="8472600" y="463356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78406D-AD7F-4F8F-A1EF-8E9BEC4A858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85480" cy="43264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text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Num" idx="52"/>
          </p:nvPr>
        </p:nvSpPr>
        <p:spPr>
          <a:xfrm>
            <a:off x="8472600" y="463356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4E207D-8218-4D3A-9666-836AF1D4746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320" cy="915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1" name="Google Shape;106;p 2"/>
          <p:cNvCxnSpPr/>
          <p:nvPr/>
        </p:nvCxnSpPr>
        <p:spPr>
          <a:xfrm>
            <a:off x="204480" y="721440"/>
            <a:ext cx="8742240" cy="75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5440" cy="4193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Extending Keystone in gem5: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Simulating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5734440" y="1238400"/>
            <a:ext cx="3174480" cy="3080160"/>
          </a:xfrm>
          <a:prstGeom prst="rect">
            <a:avLst/>
          </a:prstGeom>
          <a:ln w="0">
            <a:noFill/>
          </a:ln>
        </p:spPr>
      </p:pic>
      <p:sp>
        <p:nvSpPr>
          <p:cNvPr id="224" name=""/>
          <p:cNvSpPr/>
          <p:nvPr/>
        </p:nvSpPr>
        <p:spPr>
          <a:xfrm>
            <a:off x="5943600" y="4572000"/>
            <a:ext cx="228024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808080"/>
                </a:solidFill>
                <a:uFillTx/>
                <a:latin typeface="Times New Roman"/>
              </a:rPr>
              <a:t>Moolman, Z. &amp; Lehman T.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320" cy="915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08080" cy="4413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Dayeol Lee (2022) Building Trusted Execution Environments.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dissertation submitted in partial satisfaction of the requirements for the degree of Doctor of Philosophy in Computer Science in the Graduate Division of the University of California, Berkeley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[2] Chenyu Yan, Brian Rogers, Daniel Englender, et. al. (2006) Improving Cost, Performance, and Security of Memory Encryption and Authentication.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Brian Rogers &amp; Milos Prvulovic (2007) Using address independent seed encryption and bonsai merkle trees to make secure processors OS-and performance-friendly.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Zach Moolman &amp; Tamara Silbergleit Lehman (2024) Extending RISC-V Keystone to Include Efficient Secure Memory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7" name="Google Shape;207;p28"/>
          <p:cNvCxnSpPr/>
          <p:nvPr/>
        </p:nvCxnSpPr>
        <p:spPr>
          <a:xfrm>
            <a:off x="204480" y="721440"/>
            <a:ext cx="8742240" cy="75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28" name="PlaceHolder 3"/>
          <p:cNvSpPr>
            <a:spLocks noGrp="1"/>
          </p:cNvSpPr>
          <p:nvPr>
            <p:ph type="sldNum" idx="53"/>
          </p:nvPr>
        </p:nvSpPr>
        <p:spPr>
          <a:xfrm>
            <a:off x="8472600" y="4633560"/>
            <a:ext cx="54144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48DB2B-39DE-4892-874B-F231D97642F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2025-03-18T21:06:18Z</dcterms:modified>
  <cp:revision>32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