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6080" cy="70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1EC293-325C-47A1-8661-8AC46E8416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2EE2420-4B69-4021-B8E1-E06257D7C6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A7DEC2F-D076-4D07-ADE5-EF91F30FF1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A34B26-4CC6-45AF-809E-C805DE9B96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87D1CD-6FAD-4147-95CF-372C066BDE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6080" cy="70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A7AD777-C9CC-4483-9E9D-F0820851EE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5521BC7-04D6-4C17-8E8B-1539AD60AC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6080" cy="70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87D5E48-82E5-4ED3-8A66-70C6504637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0073B1A-00B3-4915-99F4-A86472A795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6080" cy="70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B4BC009-B194-459E-AFFA-7C702547BE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737344B-2364-4DAE-B2AE-E5FC3077CA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72160" y="1646136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2960" y="1645920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5200" cy="1445760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6080" cy="70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99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010B2AC4-ABF3-4E74-8698-4760F9F1FDCF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New picture" descr=""/>
          <p:cNvPicPr/>
          <p:nvPr/>
        </p:nvPicPr>
        <p:blipFill>
          <a:blip r:embed="rId2"/>
          <a:stretch/>
        </p:blipFill>
        <p:spPr>
          <a:xfrm rot="16200000">
            <a:off x="-11072160" y="1646136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80" name="New picture" descr=""/>
          <p:cNvPicPr/>
          <p:nvPr/>
        </p:nvPicPr>
        <p:blipFill>
          <a:blip r:embed="rId3"/>
          <a:stretch/>
        </p:blipFill>
        <p:spPr>
          <a:xfrm rot="5400000">
            <a:off x="40692960" y="1645920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81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5200" cy="1445760"/>
          </a:xfrm>
          <a:prstGeom prst="rect">
            <a:avLst/>
          </a:prstGeom>
          <a:ln w="0">
            <a:noFill/>
          </a:ln>
        </p:spPr>
      </p:pic>
      <p:sp>
        <p:nvSpPr>
          <p:cNvPr id="82" name="New shape"/>
          <p:cNvSpPr/>
          <p:nvPr/>
        </p:nvSpPr>
        <p:spPr>
          <a:xfrm>
            <a:off x="694692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ftr" idx="28"/>
          </p:nvPr>
        </p:nvSpPr>
        <p:spPr>
          <a:xfrm>
            <a:off x="14994360" y="29977560"/>
            <a:ext cx="138999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29"/>
          </p:nvPr>
        </p:nvSpPr>
        <p:spPr>
          <a:xfrm>
            <a:off x="314535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17E17CA1-BB4E-4734-AFF1-1F27625F2AED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30"/>
          </p:nvPr>
        </p:nvSpPr>
        <p:spPr>
          <a:xfrm>
            <a:off x="21927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New picture" descr=""/>
          <p:cNvPicPr/>
          <p:nvPr/>
        </p:nvPicPr>
        <p:blipFill>
          <a:blip r:embed="rId2"/>
          <a:stretch/>
        </p:blipFill>
        <p:spPr>
          <a:xfrm rot="16200000">
            <a:off x="-11072160" y="1646136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87" name="New picture" descr=""/>
          <p:cNvPicPr/>
          <p:nvPr/>
        </p:nvPicPr>
        <p:blipFill>
          <a:blip r:embed="rId3"/>
          <a:stretch/>
        </p:blipFill>
        <p:spPr>
          <a:xfrm rot="5400000">
            <a:off x="40692960" y="1645920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88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5200" cy="1445760"/>
          </a:xfrm>
          <a:prstGeom prst="rect">
            <a:avLst/>
          </a:prstGeom>
          <a:ln w="0">
            <a:noFill/>
          </a:ln>
        </p:spPr>
      </p:pic>
      <p:sp>
        <p:nvSpPr>
          <p:cNvPr id="89" name="New shape"/>
          <p:cNvSpPr/>
          <p:nvPr/>
        </p:nvSpPr>
        <p:spPr>
          <a:xfrm>
            <a:off x="694692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ftr" idx="31"/>
          </p:nvPr>
        </p:nvSpPr>
        <p:spPr>
          <a:xfrm>
            <a:off x="14994360" y="29977560"/>
            <a:ext cx="138999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32"/>
          </p:nvPr>
        </p:nvSpPr>
        <p:spPr>
          <a:xfrm>
            <a:off x="314535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619C8103-0E0B-47A1-BAA2-EB1062EF708C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33"/>
          </p:nvPr>
        </p:nvSpPr>
        <p:spPr>
          <a:xfrm>
            <a:off x="21927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New picture" descr=""/>
          <p:cNvPicPr/>
          <p:nvPr/>
        </p:nvPicPr>
        <p:blipFill>
          <a:blip r:embed="rId2"/>
          <a:stretch/>
        </p:blipFill>
        <p:spPr>
          <a:xfrm rot="16200000">
            <a:off x="-11072160" y="1646136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12" name="New picture" descr=""/>
          <p:cNvPicPr/>
          <p:nvPr/>
        </p:nvPicPr>
        <p:blipFill>
          <a:blip r:embed="rId3"/>
          <a:stretch/>
        </p:blipFill>
        <p:spPr>
          <a:xfrm rot="5400000">
            <a:off x="40692960" y="1645920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13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5200" cy="1445760"/>
          </a:xfrm>
          <a:prstGeom prst="rect">
            <a:avLst/>
          </a:prstGeom>
          <a:ln w="0">
            <a:noFill/>
          </a:ln>
        </p:spPr>
      </p:pic>
      <p:sp>
        <p:nvSpPr>
          <p:cNvPr id="14" name="New shape"/>
          <p:cNvSpPr/>
          <p:nvPr/>
        </p:nvSpPr>
        <p:spPr>
          <a:xfrm>
            <a:off x="694692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ftr" idx="4"/>
          </p:nvPr>
        </p:nvSpPr>
        <p:spPr>
          <a:xfrm>
            <a:off x="14994360" y="29977560"/>
            <a:ext cx="138999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5"/>
          </p:nvPr>
        </p:nvSpPr>
        <p:spPr>
          <a:xfrm>
            <a:off x="314535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CED4DDF8-1695-4228-8CF8-B4642DAFB5D6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6"/>
          </p:nvPr>
        </p:nvSpPr>
        <p:spPr>
          <a:xfrm>
            <a:off x="21927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New picture" descr=""/>
          <p:cNvPicPr/>
          <p:nvPr/>
        </p:nvPicPr>
        <p:blipFill>
          <a:blip r:embed="rId2"/>
          <a:stretch/>
        </p:blipFill>
        <p:spPr>
          <a:xfrm rot="16200000">
            <a:off x="-11072160" y="1646136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19" name="New picture" descr=""/>
          <p:cNvPicPr/>
          <p:nvPr/>
        </p:nvPicPr>
        <p:blipFill>
          <a:blip r:embed="rId3"/>
          <a:stretch/>
        </p:blipFill>
        <p:spPr>
          <a:xfrm rot="5400000">
            <a:off x="40692960" y="1645920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20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5200" cy="1445760"/>
          </a:xfrm>
          <a:prstGeom prst="rect">
            <a:avLst/>
          </a:prstGeom>
          <a:ln w="0">
            <a:noFill/>
          </a:ln>
        </p:spPr>
      </p:pic>
      <p:sp>
        <p:nvSpPr>
          <p:cNvPr id="21" name="New shape"/>
          <p:cNvSpPr/>
          <p:nvPr/>
        </p:nvSpPr>
        <p:spPr>
          <a:xfrm>
            <a:off x="694692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ftr" idx="7"/>
          </p:nvPr>
        </p:nvSpPr>
        <p:spPr>
          <a:xfrm>
            <a:off x="14994360" y="29977560"/>
            <a:ext cx="138999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8"/>
          </p:nvPr>
        </p:nvSpPr>
        <p:spPr>
          <a:xfrm>
            <a:off x="314535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ADEDDC7C-1F09-4B71-A0D5-718AD358EE46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9"/>
          </p:nvPr>
        </p:nvSpPr>
        <p:spPr>
          <a:xfrm>
            <a:off x="21927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New picture" descr=""/>
          <p:cNvPicPr/>
          <p:nvPr/>
        </p:nvPicPr>
        <p:blipFill>
          <a:blip r:embed="rId2"/>
          <a:stretch/>
        </p:blipFill>
        <p:spPr>
          <a:xfrm rot="16200000">
            <a:off x="-11072160" y="1646136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26" name="New picture" descr=""/>
          <p:cNvPicPr/>
          <p:nvPr/>
        </p:nvPicPr>
        <p:blipFill>
          <a:blip r:embed="rId3"/>
          <a:stretch/>
        </p:blipFill>
        <p:spPr>
          <a:xfrm rot="5400000">
            <a:off x="40692960" y="1645920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27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5200" cy="1445760"/>
          </a:xfrm>
          <a:prstGeom prst="rect">
            <a:avLst/>
          </a:prstGeom>
          <a:ln w="0">
            <a:noFill/>
          </a:ln>
        </p:spPr>
      </p:pic>
      <p:sp>
        <p:nvSpPr>
          <p:cNvPr id="28" name="New shape"/>
          <p:cNvSpPr/>
          <p:nvPr/>
        </p:nvSpPr>
        <p:spPr>
          <a:xfrm>
            <a:off x="694692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6080" cy="70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ftr" idx="10"/>
          </p:nvPr>
        </p:nvSpPr>
        <p:spPr>
          <a:xfrm>
            <a:off x="14994360" y="29977560"/>
            <a:ext cx="138999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11"/>
          </p:nvPr>
        </p:nvSpPr>
        <p:spPr>
          <a:xfrm>
            <a:off x="314535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EE86EF91-F069-4B89-8263-9DAE95A3D4DE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dt" idx="12"/>
          </p:nvPr>
        </p:nvSpPr>
        <p:spPr>
          <a:xfrm>
            <a:off x="21927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New picture" descr=""/>
          <p:cNvPicPr/>
          <p:nvPr/>
        </p:nvPicPr>
        <p:blipFill>
          <a:blip r:embed="rId2"/>
          <a:stretch/>
        </p:blipFill>
        <p:spPr>
          <a:xfrm rot="16200000">
            <a:off x="-11072160" y="1646136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37" name="New picture" descr=""/>
          <p:cNvPicPr/>
          <p:nvPr/>
        </p:nvPicPr>
        <p:blipFill>
          <a:blip r:embed="rId3"/>
          <a:stretch/>
        </p:blipFill>
        <p:spPr>
          <a:xfrm rot="5400000">
            <a:off x="40692960" y="1645920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38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5200" cy="1445760"/>
          </a:xfrm>
          <a:prstGeom prst="rect">
            <a:avLst/>
          </a:prstGeom>
          <a:ln w="0">
            <a:noFill/>
          </a:ln>
        </p:spPr>
      </p:pic>
      <p:sp>
        <p:nvSpPr>
          <p:cNvPr id="39" name="New shape"/>
          <p:cNvSpPr/>
          <p:nvPr/>
        </p:nvSpPr>
        <p:spPr>
          <a:xfrm>
            <a:off x="694692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13"/>
          </p:nvPr>
        </p:nvSpPr>
        <p:spPr>
          <a:xfrm>
            <a:off x="14994360" y="29977560"/>
            <a:ext cx="138999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4"/>
          </p:nvPr>
        </p:nvSpPr>
        <p:spPr>
          <a:xfrm>
            <a:off x="314535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F0BA936C-AF7D-403D-98C2-A873201735A6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5"/>
          </p:nvPr>
        </p:nvSpPr>
        <p:spPr>
          <a:xfrm>
            <a:off x="21927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New picture" descr=""/>
          <p:cNvPicPr/>
          <p:nvPr/>
        </p:nvPicPr>
        <p:blipFill>
          <a:blip r:embed="rId2"/>
          <a:stretch/>
        </p:blipFill>
        <p:spPr>
          <a:xfrm rot="16200000">
            <a:off x="-11072160" y="1646136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44" name="New picture" descr=""/>
          <p:cNvPicPr/>
          <p:nvPr/>
        </p:nvPicPr>
        <p:blipFill>
          <a:blip r:embed="rId3"/>
          <a:stretch/>
        </p:blipFill>
        <p:spPr>
          <a:xfrm rot="5400000">
            <a:off x="40692960" y="1645920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45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5200" cy="1445760"/>
          </a:xfrm>
          <a:prstGeom prst="rect">
            <a:avLst/>
          </a:prstGeom>
          <a:ln w="0">
            <a:noFill/>
          </a:ln>
        </p:spPr>
      </p:pic>
      <p:sp>
        <p:nvSpPr>
          <p:cNvPr id="46" name="New shape"/>
          <p:cNvSpPr/>
          <p:nvPr/>
        </p:nvSpPr>
        <p:spPr>
          <a:xfrm>
            <a:off x="694692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6080" cy="70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16"/>
          </p:nvPr>
        </p:nvSpPr>
        <p:spPr>
          <a:xfrm>
            <a:off x="14994360" y="29977560"/>
            <a:ext cx="138999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17"/>
          </p:nvPr>
        </p:nvSpPr>
        <p:spPr>
          <a:xfrm>
            <a:off x="314535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3F272857-FDC7-41E0-A973-DA7E078AEFCA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 idx="18"/>
          </p:nvPr>
        </p:nvSpPr>
        <p:spPr>
          <a:xfrm>
            <a:off x="21927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New picture" descr=""/>
          <p:cNvPicPr/>
          <p:nvPr/>
        </p:nvPicPr>
        <p:blipFill>
          <a:blip r:embed="rId2"/>
          <a:stretch/>
        </p:blipFill>
        <p:spPr>
          <a:xfrm rot="16200000">
            <a:off x="-11072160" y="1646136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57" name="New picture" descr=""/>
          <p:cNvPicPr/>
          <p:nvPr/>
        </p:nvPicPr>
        <p:blipFill>
          <a:blip r:embed="rId3"/>
          <a:stretch/>
        </p:blipFill>
        <p:spPr>
          <a:xfrm rot="5400000">
            <a:off x="40692960" y="1645920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58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5200" cy="1445760"/>
          </a:xfrm>
          <a:prstGeom prst="rect">
            <a:avLst/>
          </a:prstGeom>
          <a:ln w="0">
            <a:noFill/>
          </a:ln>
        </p:spPr>
      </p:pic>
      <p:sp>
        <p:nvSpPr>
          <p:cNvPr id="59" name="New shape"/>
          <p:cNvSpPr/>
          <p:nvPr/>
        </p:nvSpPr>
        <p:spPr>
          <a:xfrm>
            <a:off x="694692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ftr" idx="19"/>
          </p:nvPr>
        </p:nvSpPr>
        <p:spPr>
          <a:xfrm>
            <a:off x="14994360" y="29977560"/>
            <a:ext cx="138999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20"/>
          </p:nvPr>
        </p:nvSpPr>
        <p:spPr>
          <a:xfrm>
            <a:off x="314535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32DB1AA7-8F10-4835-A37C-C5C9FA06B045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21"/>
          </p:nvPr>
        </p:nvSpPr>
        <p:spPr>
          <a:xfrm>
            <a:off x="21927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New picture" descr=""/>
          <p:cNvPicPr/>
          <p:nvPr/>
        </p:nvPicPr>
        <p:blipFill>
          <a:blip r:embed="rId2"/>
          <a:stretch/>
        </p:blipFill>
        <p:spPr>
          <a:xfrm rot="16200000">
            <a:off x="-11072160" y="1646136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64" name="New picture" descr=""/>
          <p:cNvPicPr/>
          <p:nvPr/>
        </p:nvPicPr>
        <p:blipFill>
          <a:blip r:embed="rId3"/>
          <a:stretch/>
        </p:blipFill>
        <p:spPr>
          <a:xfrm rot="5400000">
            <a:off x="40692960" y="1645920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65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5200" cy="1445760"/>
          </a:xfrm>
          <a:prstGeom prst="rect">
            <a:avLst/>
          </a:prstGeom>
          <a:ln w="0">
            <a:noFill/>
          </a:ln>
        </p:spPr>
      </p:pic>
      <p:sp>
        <p:nvSpPr>
          <p:cNvPr id="66" name="New shape"/>
          <p:cNvSpPr/>
          <p:nvPr/>
        </p:nvSpPr>
        <p:spPr>
          <a:xfrm>
            <a:off x="694692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6080" cy="705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22"/>
          </p:nvPr>
        </p:nvSpPr>
        <p:spPr>
          <a:xfrm>
            <a:off x="14994360" y="29977560"/>
            <a:ext cx="138999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23"/>
          </p:nvPr>
        </p:nvSpPr>
        <p:spPr>
          <a:xfrm>
            <a:off x="314535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23310A99-2CC6-40ED-AB68-E7DD64FE880C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24"/>
          </p:nvPr>
        </p:nvSpPr>
        <p:spPr>
          <a:xfrm>
            <a:off x="21927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New picture" descr=""/>
          <p:cNvPicPr/>
          <p:nvPr/>
        </p:nvPicPr>
        <p:blipFill>
          <a:blip r:embed="rId2"/>
          <a:stretch/>
        </p:blipFill>
        <p:spPr>
          <a:xfrm rot="16200000">
            <a:off x="-11072160" y="1646136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73" name="New picture" descr=""/>
          <p:cNvPicPr/>
          <p:nvPr/>
        </p:nvPicPr>
        <p:blipFill>
          <a:blip r:embed="rId3"/>
          <a:stretch/>
        </p:blipFill>
        <p:spPr>
          <a:xfrm rot="5400000">
            <a:off x="40692960" y="16459200"/>
            <a:ext cx="14272560" cy="3934800"/>
          </a:xfrm>
          <a:prstGeom prst="rect">
            <a:avLst/>
          </a:prstGeom>
          <a:ln w="0">
            <a:noFill/>
          </a:ln>
        </p:spPr>
      </p:pic>
      <p:pic>
        <p:nvPicPr>
          <p:cNvPr id="74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5200" cy="1445760"/>
          </a:xfrm>
          <a:prstGeom prst="rect">
            <a:avLst/>
          </a:prstGeom>
          <a:ln w="0">
            <a:noFill/>
          </a:ln>
        </p:spPr>
      </p:pic>
      <p:sp>
        <p:nvSpPr>
          <p:cNvPr id="75" name="New shape"/>
          <p:cNvSpPr/>
          <p:nvPr/>
        </p:nvSpPr>
        <p:spPr>
          <a:xfrm>
            <a:off x="6946920" y="33998040"/>
            <a:ext cx="21943440" cy="1267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ftr" idx="25"/>
          </p:nvPr>
        </p:nvSpPr>
        <p:spPr>
          <a:xfrm>
            <a:off x="14994360" y="29977560"/>
            <a:ext cx="138999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26"/>
          </p:nvPr>
        </p:nvSpPr>
        <p:spPr>
          <a:xfrm>
            <a:off x="314535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390A5670-CB91-4EC2-B3EA-28239B71D4D4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27"/>
          </p:nvPr>
        </p:nvSpPr>
        <p:spPr>
          <a:xfrm>
            <a:off x="2192760" y="29977560"/>
            <a:ext cx="10242360" cy="22838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33147000" y="16651800"/>
            <a:ext cx="10286280" cy="147862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22174200" y="5558400"/>
            <a:ext cx="10514880" cy="259876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33147000" y="6413400"/>
            <a:ext cx="10165680" cy="102016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1201400" y="5558400"/>
            <a:ext cx="10514880" cy="259876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577800" y="5558400"/>
            <a:ext cx="10165680" cy="115858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8" name="Rectangle 6"/>
          <p:cNvSpPr/>
          <p:nvPr/>
        </p:nvSpPr>
        <p:spPr>
          <a:xfrm>
            <a:off x="0" y="3240"/>
            <a:ext cx="43889040" cy="5252760"/>
          </a:xfrm>
          <a:prstGeom prst="rect">
            <a:avLst/>
          </a:prstGeom>
          <a:solidFill>
            <a:srgbClr val="21314d"/>
          </a:solidFill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 defTabSz="4703760">
              <a:lnSpc>
                <a:spcPct val="100000"/>
              </a:lnSpc>
            </a:pPr>
            <a:endParaRPr b="1" lang="en-US" sz="5400" spc="-1" strike="noStrike">
              <a:solidFill>
                <a:schemeClr val="dk2"/>
              </a:solidFill>
              <a:latin typeface="Gill Sans"/>
              <a:ea typeface="Arial"/>
            </a:endParaRPr>
          </a:p>
        </p:txBody>
      </p:sp>
      <p:sp>
        <p:nvSpPr>
          <p:cNvPr id="99" name="TextBox 19"/>
          <p:cNvSpPr/>
          <p:nvPr/>
        </p:nvSpPr>
        <p:spPr>
          <a:xfrm>
            <a:off x="609480" y="6666480"/>
            <a:ext cx="9599040" cy="1001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Trusted Execution Environments (TEEs) provide hardware guarantees that seek to protect the security and isolation of application data.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Many proprietary TEEs exist, each with its own implementation and respective way of providing security.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Open-source TEEs like Keystone grant users the ability to contribute to their standard for security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In order to extend TEEs, developers need to either implement their designs on FPGAs, or turn to architectural simulators.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Lack of effective tools for development and thorough testing on real-world benchmarks make pre-fabrication development difficult.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This work outlines the methods for implementing and evaluating contributions to Keystone within the gem5 architecture</a:t>
            </a:r>
            <a:r>
              <a:rPr b="0" lang="en-US" sz="3600" spc="-1" strike="noStrike">
                <a:solidFill>
                  <a:schemeClr val="dk1"/>
                </a:solidFill>
                <a:latin typeface="Open Sans"/>
                <a:ea typeface="Open Sans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simulator.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Placeholder 5"/>
          <p:cNvSpPr/>
          <p:nvPr/>
        </p:nvSpPr>
        <p:spPr>
          <a:xfrm>
            <a:off x="7543800" y="410400"/>
            <a:ext cx="28801800" cy="29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pc="-1" strike="noStrike">
                <a:solidFill>
                  <a:srgbClr val="ffffff"/>
                </a:solidFill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Placeholder 5"/>
          <p:cNvSpPr/>
          <p:nvPr/>
        </p:nvSpPr>
        <p:spPr>
          <a:xfrm>
            <a:off x="3657600" y="3395880"/>
            <a:ext cx="36573840" cy="26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rgbClr val="ffffff"/>
                </a:solidFill>
                <a:latin typeface="Open Sans"/>
                <a:ea typeface="Open Sans"/>
              </a:rPr>
              <a:t>Will Buziak</a:t>
            </a:r>
            <a:r>
              <a:rPr b="0" lang="en-US" sz="56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0" lang="en-US" sz="56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0" lang="en-US" sz="5600" spc="-1" strike="noStrike">
                <a:solidFill>
                  <a:srgbClr val="ffffff"/>
                </a:solidFill>
                <a:latin typeface="Open Sans"/>
                <a:ea typeface="Open Sans"/>
              </a:rPr>
              <a:t>	</a:t>
            </a:r>
            <a:r>
              <a:rPr b="0" lang="en-US" sz="5600" spc="-1" strike="noStrike">
                <a:solidFill>
                  <a:srgbClr val="ffffff"/>
                </a:solidFill>
                <a:latin typeface="Open Sans"/>
                <a:ea typeface="Open Sans"/>
              </a:rPr>
              <a:t>Iris Bahar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Open Sans"/>
                <a:ea typeface="Open Sans"/>
              </a:rPr>
              <a:t>  </a:t>
            </a:r>
            <a:r>
              <a:rPr b="0" lang="en-US" sz="4000" spc="-1" strike="noStrike">
                <a:solidFill>
                  <a:srgbClr val="ffffff"/>
                </a:solidFill>
                <a:latin typeface="Open Sans"/>
                <a:ea typeface="Open Sans"/>
              </a:rPr>
              <a:t>Department of Computer Science                      Department of Computer Science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19"/>
          <p:cNvSpPr/>
          <p:nvPr/>
        </p:nvSpPr>
        <p:spPr>
          <a:xfrm>
            <a:off x="11633040" y="6666480"/>
            <a:ext cx="9599040" cy="194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Enclaves like Keystone provide hardware guarantees that data is safe from a malicious: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Application thread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Operating System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Remote User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Keystone segments memory &amp; defines rules for different threads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Contributions have been proposed to extend the security of Keystone by providing secure memory protocols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19"/>
          <p:cNvSpPr/>
          <p:nvPr/>
        </p:nvSpPr>
        <p:spPr>
          <a:xfrm>
            <a:off x="22656960" y="6666480"/>
            <a:ext cx="9599040" cy="237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gem5 presents architectural design as typical class structures with attributes based on the behavior of the real world component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For example, to properly connect the PMP to the proposed ePMP, it is either necessary to write a new: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- Packet type, bypassing the cache hierarchy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- Port type directly connecting the core(s) to the Memory Encryption Engine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Developers wishing to extend Keystone components can create their own version of the desired component’s class structure, often requiring close attention to: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- Port connections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- Packet handling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19"/>
          <p:cNvSpPr/>
          <p:nvPr/>
        </p:nvSpPr>
        <p:spPr>
          <a:xfrm>
            <a:off x="33604200" y="21673440"/>
            <a:ext cx="9599040" cy="169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Designs in simulation can be tested on real workloads and state-of-the-art or custom benchmarks.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19"/>
          <p:cNvSpPr/>
          <p:nvPr/>
        </p:nvSpPr>
        <p:spPr>
          <a:xfrm>
            <a:off x="33256440" y="6746760"/>
            <a:ext cx="9599040" cy="15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In order to further protect state-of-the-art TEEs, Keystone is extended to include secure memory protocols in the gem5 simulation environment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19"/>
          <p:cNvSpPr/>
          <p:nvPr/>
        </p:nvSpPr>
        <p:spPr>
          <a:xfrm>
            <a:off x="-4036320" y="9446400"/>
            <a:ext cx="9599040" cy="69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7" name="Rectangle 6"/>
          <p:cNvSpPr/>
          <p:nvPr/>
        </p:nvSpPr>
        <p:spPr>
          <a:xfrm>
            <a:off x="0" y="32004000"/>
            <a:ext cx="43889040" cy="912240"/>
          </a:xfrm>
          <a:prstGeom prst="rect">
            <a:avLst/>
          </a:prstGeom>
          <a:solidFill>
            <a:srgbClr val="c8c8c8"/>
          </a:solidFill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 defTabSz="4703760">
              <a:lnSpc>
                <a:spcPct val="100000"/>
              </a:lnSpc>
            </a:pPr>
            <a:endParaRPr b="1" lang="en-US" sz="5400" spc="-1" strike="noStrike">
              <a:solidFill>
                <a:schemeClr val="dk2"/>
              </a:solidFill>
              <a:latin typeface="Gill Sans"/>
              <a:ea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rcRect l="0" t="2114" r="0" b="4111"/>
          <a:stretch/>
        </p:blipFill>
        <p:spPr>
          <a:xfrm>
            <a:off x="12141000" y="16847640"/>
            <a:ext cx="9143280" cy="706968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36307440" y="8807400"/>
            <a:ext cx="3476880" cy="3086640"/>
          </a:xfrm>
          <a:prstGeom prst="ellipse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Study Keystone class structures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9434040" y="13049280"/>
            <a:ext cx="3530520" cy="3036600"/>
          </a:xfrm>
          <a:prstGeom prst="ellipse">
            <a:avLst/>
          </a:prstGeom>
          <a:noFill/>
          <a:ln w="3816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Implement design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33700680" y="13188240"/>
            <a:ext cx="3238560" cy="2897640"/>
          </a:xfrm>
          <a:prstGeom prst="ellipse">
            <a:avLst/>
          </a:prstGeom>
          <a:noFill/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Benchmark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 rot="3166200">
            <a:off x="38732040" y="12115080"/>
            <a:ext cx="1541880" cy="88092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3" name=""/>
          <p:cNvSpPr/>
          <p:nvPr/>
        </p:nvSpPr>
        <p:spPr>
          <a:xfrm rot="18804600">
            <a:off x="35895240" y="12049200"/>
            <a:ext cx="1542600" cy="8805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4" name=""/>
          <p:cNvSpPr/>
          <p:nvPr/>
        </p:nvSpPr>
        <p:spPr>
          <a:xfrm rot="10800000">
            <a:off x="37350720" y="13580640"/>
            <a:ext cx="1542600" cy="88020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4829280" y="18384120"/>
            <a:ext cx="2603880" cy="277740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Development in Syscall-Emulation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9151080" y="18384120"/>
            <a:ext cx="2603880" cy="277740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Full-system Testing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7785240" y="18685800"/>
            <a:ext cx="1206720" cy="51588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8" name=""/>
          <p:cNvSpPr/>
          <p:nvPr/>
        </p:nvSpPr>
        <p:spPr>
          <a:xfrm rot="10800000">
            <a:off x="37674000" y="20154960"/>
            <a:ext cx="1214280" cy="51984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1765160" y="26814960"/>
            <a:ext cx="1755360" cy="7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Arial"/>
              </a:rPr>
              <a:t>User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Arial"/>
              </a:rPr>
              <a:t>(U-Mode)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3557600" y="26263800"/>
            <a:ext cx="2633400" cy="213408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Untrusted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3649400" y="26832240"/>
            <a:ext cx="877320" cy="644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App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5216840" y="26832240"/>
            <a:ext cx="876960" cy="644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App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1981160" y="27756000"/>
            <a:ext cx="150732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"/>
                <a:ea typeface="Arial"/>
              </a:rPr>
              <a:t>Supervisor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Open Sans"/>
                <a:ea typeface="Arial"/>
              </a:rPr>
              <a:t>(S-Mode)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1729160" y="28591920"/>
            <a:ext cx="1749960" cy="7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Arial"/>
              </a:rPr>
              <a:t>Machine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Arial"/>
              </a:rPr>
              <a:t>(M-Mode)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3741560" y="27700560"/>
            <a:ext cx="2249280" cy="644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Operating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(OS)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6418520" y="26263800"/>
            <a:ext cx="2340360" cy="2134080"/>
          </a:xfrm>
          <a:custGeom>
            <a:avLst/>
            <a:gdLst>
              <a:gd name="textAreaLeft" fmla="*/ 113760 w 2340360"/>
              <a:gd name="textAreaRight" fmla="*/ 2226960 w 2340360"/>
              <a:gd name="textAreaTop" fmla="*/ 97560 h 2134080"/>
              <a:gd name="textAreaBottom" fmla="*/ 2036880 h 213408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Enclave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6641360" y="26832240"/>
            <a:ext cx="1916640" cy="644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Enclave App 1 (Eapp)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6549560" y="27688320"/>
            <a:ext cx="2117160" cy="53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Runtime (RT)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19004400" y="26264160"/>
            <a:ext cx="1789920" cy="2133720"/>
          </a:xfrm>
          <a:custGeom>
            <a:avLst/>
            <a:gdLst>
              <a:gd name="textAreaLeft" fmla="*/ 86760 w 1789920"/>
              <a:gd name="textAreaRight" fmla="*/ 1703520 w 1789920"/>
              <a:gd name="textAreaTop" fmla="*/ 74520 h 2133720"/>
              <a:gd name="textAreaBottom" fmla="*/ 2059560 h 213372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Enclave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9196280" y="26832960"/>
            <a:ext cx="1346400" cy="643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Eapp 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9117440" y="27688680"/>
            <a:ext cx="1425240" cy="537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RT 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 flipV="1">
            <a:off x="11988000" y="275166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3" name=""/>
          <p:cNvSpPr/>
          <p:nvPr/>
        </p:nvSpPr>
        <p:spPr>
          <a:xfrm flipV="1">
            <a:off x="11988360" y="283849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3472280" y="28638360"/>
            <a:ext cx="7478280" cy="1470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3557960" y="28752840"/>
            <a:ext cx="7270560" cy="499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Security Monitor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11981160" y="29352240"/>
            <a:ext cx="1503000" cy="7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Open Sans"/>
                <a:ea typeface="Arial"/>
              </a:rPr>
              <a:t>Trusted Hardware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13552200" y="29386080"/>
            <a:ext cx="7247160" cy="61668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13633200" y="29481120"/>
            <a:ext cx="1933200" cy="442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RISC-V Cores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5697440" y="29481120"/>
            <a:ext cx="2983680" cy="442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Optional H/W Features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8806400" y="29482200"/>
            <a:ext cx="1933920" cy="441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Root of Trust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3809400" y="23801400"/>
            <a:ext cx="5256720" cy="2513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Real Benchmarks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9421080" y="23801400"/>
            <a:ext cx="3656520" cy="251352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Tailored Benchmarks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34302600" y="24859800"/>
            <a:ext cx="2056320" cy="1141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Arial"/>
              </a:rPr>
              <a:t>Simulation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6750600" y="24859800"/>
            <a:ext cx="2056320" cy="1141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Arial"/>
              </a:rPr>
              <a:t>Fabrication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40242600" y="24859800"/>
            <a:ext cx="2056320" cy="1141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Arial"/>
              </a:rPr>
              <a:t>FPGA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 rot="5382000">
            <a:off x="33724080" y="27771480"/>
            <a:ext cx="3307680" cy="177120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Open Sans"/>
                <a:ea typeface="Arial"/>
              </a:rPr>
              <a:t>Development Time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6311400" y="27685080"/>
            <a:ext cx="64000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7132200" y="26928000"/>
            <a:ext cx="4495320" cy="75096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Fabrication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6311400" y="28909080"/>
            <a:ext cx="64000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37132200" y="28152000"/>
            <a:ext cx="4495320" cy="75096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FPGA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6311400" y="30241080"/>
            <a:ext cx="64000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7132200" y="29484000"/>
            <a:ext cx="4495320" cy="7509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Simulation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12115800" y="9637200"/>
            <a:ext cx="8457120" cy="19080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Potentially Malicious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12585600" y="10290960"/>
            <a:ext cx="1878480" cy="9536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Application Thread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15434640" y="10290960"/>
            <a:ext cx="1878480" cy="9536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Operating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8357840" y="10290960"/>
            <a:ext cx="1878480" cy="9536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Remote or Cloud User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4317200" y="13941720"/>
            <a:ext cx="4228560" cy="113616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Main Memory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13760280" y="11546280"/>
            <a:ext cx="153396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5294240" y="12261960"/>
            <a:ext cx="2100240" cy="9536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Keystone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16332120" y="11546280"/>
            <a:ext cx="36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1" name=""/>
          <p:cNvSpPr/>
          <p:nvPr/>
        </p:nvSpPr>
        <p:spPr>
          <a:xfrm flipH="1">
            <a:off x="17395560" y="11546280"/>
            <a:ext cx="176868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16345080" y="13226040"/>
            <a:ext cx="36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615960" y="5558400"/>
            <a:ext cx="10127520" cy="8416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Bree Serif"/>
                <a:ea typeface="Arial"/>
              </a:rPr>
              <a:t>Abstract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11230920" y="5558400"/>
            <a:ext cx="10485360" cy="8416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Bree Serif"/>
                <a:ea typeface="Arial"/>
              </a:rPr>
              <a:t>Keystone</a:t>
            </a:r>
            <a:endParaRPr b="0" lang="en-US" sz="4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3147000" y="5571000"/>
            <a:ext cx="10127520" cy="8416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Bree Serif"/>
                <a:ea typeface="Arial"/>
              </a:rPr>
              <a:t>Workflow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22213440" y="5558400"/>
            <a:ext cx="10475640" cy="8416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Bree Serif"/>
                <a:ea typeface="Arial"/>
              </a:rPr>
              <a:t>gem5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3187320" y="16618320"/>
            <a:ext cx="10183680" cy="8366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Bree Serif"/>
                <a:ea typeface="Arial"/>
              </a:rPr>
              <a:t>Insights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33832800" y="3477600"/>
            <a:ext cx="10239480" cy="176040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23545800" y="12994200"/>
            <a:ext cx="8228880" cy="1398204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/>
          <p:nvPr/>
        </p:nvSpPr>
        <p:spPr>
          <a:xfrm>
            <a:off x="577800" y="17602200"/>
            <a:ext cx="10165680" cy="139438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Arial"/>
              </a:rPr>
              <a:t>Trusted Execution Environments are vulnerable to side-channel &amp; replay attacks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Arial"/>
              </a:rPr>
              <a:t>Keystone is a state-of-the-art RISC-V TEE designed for custom modularity, allowing developers to make their own contributions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Arial"/>
              </a:rPr>
              <a:t>gem5 allows rapid development and real-world benchmarking and contains Keystone components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Arial"/>
              </a:rPr>
              <a:t>Experimentation within gem5 allows a shorter pipeline from design idea to implementation testing, opposed to FPGA or fabrication testing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Arial"/>
              </a:rPr>
              <a:t>Keystone components are included, but require configuration by the designer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Arial"/>
              </a:rPr>
              <a:t>Extending Keystone in simulation requires some re-configuration of gem5 class structures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Arial"/>
              </a:rPr>
              <a:t>For this work, communication between each core and the Memory Encryption Engine requires defining either a new packet type or port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579960" y="17087400"/>
            <a:ext cx="10163520" cy="841680"/>
          </a:xfrm>
          <a:prstGeom prst="rect">
            <a:avLst/>
          </a:prstGeom>
          <a:solidFill>
            <a:srgbClr val="21314d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Bree Serif"/>
                <a:ea typeface="Arial"/>
              </a:rPr>
              <a:t>Motivation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615960" y="25367400"/>
            <a:ext cx="10127520" cy="8416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Bree Serif"/>
                <a:ea typeface="Arial"/>
              </a:rPr>
              <a:t>Challenges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7146800" y="301089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16232400" y="30632400"/>
            <a:ext cx="1828440" cy="6854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Tools for Extension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 flipV="1">
            <a:off x="11988720" y="292932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Application>LibreOffice/24.2.7.2$Linux_X86_64 LibreOffice_project/420$Build-2</Application>
  <AppVersion>15.0000</AppVersion>
  <Paragraphs>16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2025-01-19T12:55:51Z</dcterms:modified>
  <cp:revision>41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