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6C36C29-E4F0-45DA-8D5B-04E3951D5F5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0DC237-F9FC-496D-B9D0-99A962D1CB4D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2064C3-C885-4D14-964B-AC3088BD9C1D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CBF9AE-0324-4B9B-A6B4-F894ED51C4B2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EF7FD3-FC8F-4F08-B900-C397A43C32C5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0EC34D-2E71-4E63-9C8A-830C4FF7C088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35093F-AD81-48A2-B610-18DF234965A7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42E984-59A0-45F6-837D-D2C435646436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520229-0358-4A2D-8EF8-0DFA66BEFE44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E66FCC-7D08-4DAD-A6D2-7DA4077468A2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13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398084-EC1C-4A3B-A4E9-18A712A2E18D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DD7A7A-FF16-4FB1-BA55-F021ECCAABD4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3DA409-6BC1-4711-8E04-D41F1A039A8E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200" cy="307764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760" cy="359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16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7A532D-555D-488D-B429-901F28DD40D2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8D8BB1-9EE5-432F-BDFC-2D769032818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8212986-60DF-4575-B08D-D072958668A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185F839-EFB2-4879-99D5-ACD3F6FC089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4F3727D-4BE6-4CD7-AF9B-E4D4F4DBF788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00B6A17E-3F68-45C7-B790-07C54EDDF81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22F2F6-6800-495B-9357-AF8064730E5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BED7BC-9F5A-4D13-85E0-5FB6E8E5866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A03338F-1D6B-4651-A4DE-7E327AE2C19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20C94D-DFA9-42BD-9E12-2C901B9A536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FB4CDA-BFC4-42FB-A0F9-659B2445522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A2D2FCA-93F7-4BE3-BF00-649455BDD69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596ACB-A07D-46A7-9A89-B692F6014C8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1A9056-3AD7-4D16-8F5F-D085E73080A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376E62-3F30-46EC-B44F-D50E2ED3952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5ECD7D-17E4-45FE-8E5D-83EDCA01B06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E61A87-DC88-4DEE-BCB4-3C15549D7D0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6;p9"/>
          <p:cNvSpPr/>
          <p:nvPr/>
        </p:nvSpPr>
        <p:spPr>
          <a:xfrm>
            <a:off x="4572000" y="0"/>
            <a:ext cx="4569840" cy="5141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E08966-AD69-4CA8-A4D5-3CBA36ABB7F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DFF88B-0B46-4752-BC06-9AD13131FFF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31B32A-2112-4D40-8B20-F6464F622AE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3A710E-338B-4FB9-9223-3D0B3C266BA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EC1497-6322-49A9-9F8A-27722E40272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6DF4ED-17E4-480C-B5D7-785C6E3F11B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073ED5-EC01-42D5-8290-2DEC9B41E79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0A3C29-9A02-4A41-83A7-F56CC9D4BB1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EDFE79-96B3-45A2-89AF-10928561F04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BFEDBE-A59F-4E02-B2DD-0DD023D1117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4480" y="527400"/>
            <a:ext cx="7472520" cy="1762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Phantom: Exploiting Decoder-detectable Mispredictions</a:t>
            </a:r>
            <a:br>
              <a:rPr sz="1600"/>
            </a:b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By: Johannes Wikner, Daniël Trujillo and Kaveh Razavi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4" name="Google Shape;56;p13"/>
          <p:cNvCxnSpPr/>
          <p:nvPr/>
        </p:nvCxnSpPr>
        <p:spPr>
          <a:xfrm>
            <a:off x="204480" y="230472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45" name="Google Shape;57;p13"/>
          <p:cNvCxnSpPr/>
          <p:nvPr/>
        </p:nvCxnSpPr>
        <p:spPr>
          <a:xfrm>
            <a:off x="204480" y="39488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6" name="PlaceHolder 2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962D6A-E405-4E08-BF9B-F9902577F85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Google Shape;59;p13"/>
          <p:cNvSpPr/>
          <p:nvPr/>
        </p:nvSpPr>
        <p:spPr>
          <a:xfrm>
            <a:off x="1946880" y="2244240"/>
            <a:ext cx="524844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Presentation By: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Colorado School of Mines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60;p13"/>
          <p:cNvSpPr/>
          <p:nvPr/>
        </p:nvSpPr>
        <p:spPr>
          <a:xfrm>
            <a:off x="3071880" y="3948480"/>
            <a:ext cx="2997720" cy="10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January 31</a:t>
            </a: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, 2025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Strengths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90520" cy="3492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Digestible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Relevant (affects billions of users)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Methodology is affective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1" name="Google Shape;198;p 1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02" name="PlaceHolder 3"/>
          <p:cNvSpPr>
            <a:spLocks noGrp="1"/>
          </p:cNvSpPr>
          <p:nvPr>
            <p:ph type="sldNum" idx="26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62917F-D304-4992-ABEF-206251FC99E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10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Weaknesses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90520" cy="3492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Very little proposed solution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Could provide more well-rounded information on how some structures work or their impact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Presentation of results is somewhat confusing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5" name="Google Shape;198;p 3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06" name="PlaceHolder 3"/>
          <p:cNvSpPr>
            <a:spLocks noGrp="1"/>
          </p:cNvSpPr>
          <p:nvPr>
            <p:ph type="sldNum" idx="27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DF65EC-F9D4-488D-9383-96B01BC5B84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11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Thoughts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3080" y="530280"/>
            <a:ext cx="8390520" cy="3492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text?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9" name="Google Shape;198;p 2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10" name="PlaceHolder 3"/>
          <p:cNvSpPr>
            <a:spLocks noGrp="1"/>
          </p:cNvSpPr>
          <p:nvPr>
            <p:ph type="sldNum" idx="28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C26917-A1EB-4E7E-AD0B-8D5E4B3B272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3120" cy="4418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Akshaye Senoi, Prasanna Karthik Vairam, Kanav Sabharwal, Jialin Li and Dinil Mon Divakaran (2023) iPET: Privacy Enhancing Traffic Perturbations for Secure IoT Communications.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Proceedings on Privacy Enhancing Technologies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3" name="Google Shape;207;p28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14" name="PlaceHolder 3"/>
          <p:cNvSpPr>
            <a:spLocks noGrp="1"/>
          </p:cNvSpPr>
          <p:nvPr>
            <p:ph type="sldNum" idx="29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737DCA-BDB4-43E2-B5C2-A513C8B9B45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520" cy="2822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The Branch Prediction Unit (BPU) provides a prediction of the upcoming control flow when the pipeline is dependent on the result of currently executing instructions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Branch History Buffers (BHBs) contain recent control-flows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Branch Target Buffers (BTBs) hold predictions and are indexed by BHBs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1" name="Google Shape;68;p14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2" name="PlaceHolder 3"/>
          <p:cNvSpPr>
            <a:spLocks noGrp="1"/>
          </p:cNvSpPr>
          <p:nvPr>
            <p:ph type="sldNum" idx="18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5D288D-5D9A-44E1-BE60-2F50D4F657A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2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2356200" y="358560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BPU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3256560" y="358560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IF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4156920" y="358560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ID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5057280" y="358560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EX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5957640" y="358560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Retire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3164400" y="4548600"/>
            <a:ext cx="2971800" cy="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4042800" y="4620600"/>
            <a:ext cx="11430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Time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Branch Prediction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520" cy="1908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Mispredicted instructions are processed in the pipeline until a resteer signal is provided – known as the speculation window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This is the mechanism exploited by </a:t>
            </a:r>
            <a:r>
              <a:rPr b="0" i="1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Spectre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2" name="Google Shape;68;p 1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3" name="PlaceHolder 3"/>
          <p:cNvSpPr>
            <a:spLocks noGrp="1"/>
          </p:cNvSpPr>
          <p:nvPr>
            <p:ph type="sldNum" idx="19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B909B4-BCDC-44FC-A82A-6A0D13F1E2F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3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2356560" y="264960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BPU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3256920" y="264960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IF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4157280" y="264960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ID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5057640" y="264960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EX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5958000" y="264960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Retire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2707200" y="3393000"/>
            <a:ext cx="457200" cy="457200"/>
          </a:xfrm>
          <a:custGeom>
            <a:avLst/>
            <a:gdLst/>
            <a:ah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3257280" y="3333600"/>
            <a:ext cx="1828800" cy="68580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Mispredicted Target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5058000" y="3333600"/>
            <a:ext cx="914400" cy="685800"/>
          </a:xfrm>
          <a:prstGeom prst="roundRect">
            <a:avLst>
              <a:gd name="adj" fmla="val 16667"/>
            </a:avLst>
          </a:prstGeom>
          <a:solidFill>
            <a:srgbClr val="ffaa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Resteer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 rot="16191000">
            <a:off x="4078440" y="3354480"/>
            <a:ext cx="228600" cy="1744200"/>
          </a:xfrm>
          <a:custGeom>
            <a:avLst/>
            <a:gdLst>
              <a:gd name="textAreaLeft" fmla="*/ 146160 w 228600"/>
              <a:gd name="textAreaRight" fmla="*/ 228960 w 228600"/>
              <a:gd name="textAreaTop" fmla="*/ 45360 h 1744200"/>
              <a:gd name="textAreaBottom" fmla="*/ 1698840 h 174420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3189600" y="4343400"/>
            <a:ext cx="20574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Speculation Window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Spec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520" cy="4422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Takes advantage of speculative execution to perform mispredicted operations and leak victim’s information via side-channels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Circumvents numerous security countermeasures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Phantom</a:t>
            </a: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proposes a new Spectre class that considers shorter speculation windows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Resteer is issued before instruction reaches execute stage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6" name="Google Shape;68;p 2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19046D-FE74-44AE-BA7A-E347135CEFB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4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487160" y="243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Phantom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520" cy="3963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Cases where training and victim branch sources are different </a:t>
            </a: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are commonly considered non-exploitable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Instruction mismatches can be discovered at decode and resteered </a:t>
            </a: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before execution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Previously believed to result in a short speculation window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Recently proven that these asymmetric cases can also lead to long </a:t>
            </a: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speculation windows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0" name="Google Shape;68;p 8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1" name="PlaceHolder 3"/>
          <p:cNvSpPr>
            <a:spLocks noGrp="1"/>
          </p:cNvSpPr>
          <p:nvPr>
            <p:ph type="sldNum" idx="21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C2B0CC-6440-441D-A700-2CEF1E6454E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5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Google Shape;93;p 2"/>
          <p:cNvSpPr/>
          <p:nvPr/>
        </p:nvSpPr>
        <p:spPr>
          <a:xfrm>
            <a:off x="327960" y="4042800"/>
            <a:ext cx="8486280" cy="89388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Times New Roman"/>
              </a:rPr>
              <a:t>Phantom analyzes mispredictions and provides a methodology for exploitation 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Phantom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520" cy="3963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Main Contributions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Analysis of mispredictions and how far instructions get in the pipeline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Provides tools for measuring transient fetch and decode of mispredicted targets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Presents the Phantom class of attacks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Proves ability to break KASLR and leak arbitrary kernel memory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5" name="Google Shape;68;p 3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6" name="PlaceHolder 3"/>
          <p:cNvSpPr>
            <a:spLocks noGrp="1"/>
          </p:cNvSpPr>
          <p:nvPr>
            <p:ph type="sldNum" idx="22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D43DE4-B6C5-4307-BF6B-87757D66CB3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6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KAS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520" cy="3963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9" name="Google Shape;68;p 4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90" name="PlaceHolder 3"/>
          <p:cNvSpPr>
            <a:spLocks noGrp="1"/>
          </p:cNvSpPr>
          <p:nvPr>
            <p:ph type="sldNum" idx="23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92543F-360B-4B56-A042-27631336A53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7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Miti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gatio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520" cy="3963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3" name="Google Shape;68;p 5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94" name="PlaceHolder 3"/>
          <p:cNvSpPr>
            <a:spLocks noGrp="1"/>
          </p:cNvSpPr>
          <p:nvPr>
            <p:ph type="sldNum" idx="24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0DF2AD-3C0E-4E01-B91F-F6F21A8B7AB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5360" cy="920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Conclusions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0520" cy="3492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7" name="Google Shape;189;p26"/>
          <p:cNvCxnSpPr/>
          <p:nvPr/>
        </p:nvCxnSpPr>
        <p:spPr>
          <a:xfrm>
            <a:off x="204480" y="721440"/>
            <a:ext cx="8737200" cy="2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98" name="PlaceHolder 3"/>
          <p:cNvSpPr>
            <a:spLocks noGrp="1"/>
          </p:cNvSpPr>
          <p:nvPr>
            <p:ph type="sldNum" idx="25"/>
          </p:nvPr>
        </p:nvSpPr>
        <p:spPr>
          <a:xfrm>
            <a:off x="8472600" y="4633560"/>
            <a:ext cx="546480" cy="39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350EA4-E82B-4CB7-83F7-F702C5B6CB2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9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2025-01-29T22:52:15Z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