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14.xml" ContentType="application/vnd.openxmlformats-officedocument.theme+xml"/>
  <Override PartName="/ppt/theme/theme7.xml" ContentType="application/vnd.openxmlformats-officedocument.theme+xml"/>
  <Override PartName="/ppt/theme/theme19.xml" ContentType="application/vnd.openxmlformats-officedocument.theme+xml"/>
  <Override PartName="/ppt/theme/theme3.xml" ContentType="application/vnd.openxmlformats-officedocument.theme+xml"/>
  <Override PartName="/ppt/theme/theme10.xml" ContentType="application/vnd.openxmlformats-officedocument.theme+xml"/>
  <Override PartName="/ppt/theme/theme15.xml" ContentType="application/vnd.openxmlformats-officedocument.theme+xml"/>
  <Override PartName="/ppt/theme/theme8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5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30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2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</p:sldMasterIdLst>
  <p:notesMasterIdLst>
    <p:notesMasterId r:id="rId31"/>
  </p:notes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notesMaster" Target="notesMasters/notesMaster1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slide" Target="slides/slide8.xml"/><Relationship Id="rId40" Type="http://schemas.openxmlformats.org/officeDocument/2006/relationships/slide" Target="slides/slide9.xml"/><Relationship Id="rId41" Type="http://schemas.openxmlformats.org/officeDocument/2006/relationships/slide" Target="slides/slide10.xml"/><Relationship Id="rId42" Type="http://schemas.openxmlformats.org/officeDocument/2006/relationships/slide" Target="slides/slide11.xml"/><Relationship Id="rId43" Type="http://schemas.openxmlformats.org/officeDocument/2006/relationships/slide" Target="slides/slide12.xml"/><Relationship Id="rId44" Type="http://schemas.openxmlformats.org/officeDocument/2006/relationships/slide" Target="slides/slide13.xml"/><Relationship Id="rId45" Type="http://schemas.openxmlformats.org/officeDocument/2006/relationships/slide" Target="slides/slide14.xml"/><Relationship Id="rId46" Type="http://schemas.openxmlformats.org/officeDocument/2006/relationships/slide" Target="slides/slide15.xml"/><Relationship Id="rId47" Type="http://schemas.openxmlformats.org/officeDocument/2006/relationships/slide" Target="slides/slide16.xml"/><Relationship Id="rId48" Type="http://schemas.openxmlformats.org/officeDocument/2006/relationships/slide" Target="slides/slide17.xml"/><Relationship Id="rId49" Type="http://schemas.openxmlformats.org/officeDocument/2006/relationships/slide" Target="slides/slide18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3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3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86B8584-639C-49EF-A062-3FD71423484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A8C389-0189-48D9-9647-75412E204F3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5DE44C-D6B4-40F4-B7B2-3E1654C10C5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A8C51D-4A07-4B62-BEB6-2BAAF293FF7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641126-B031-4624-AA01-FDF8792C0F5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0D72E8-B25F-4D9A-8905-3D277CD11EA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9B103B-FB51-4265-A567-FAAB0ADBD14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115D35-E1FA-4AA8-9164-A39071B7D75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7E53E9-E6CB-4FDC-ACA7-009C701E90C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D45417-596B-4B93-BCC4-15FA413C72D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9BFBA6-8D44-4787-A3BA-1B1E7C36A36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2F7DF2-0521-4CA9-BB57-DEBAC30F863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7D595B-5866-4CAD-9797-9C44144855C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9BEB81-6D77-48E5-BD6B-D4D7E83C959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0E064A-04DC-4BD9-92CF-1C6E4745F80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27421A-698A-4B33-BED9-24A48947AD4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51FEFD-7E8E-4B1E-92FC-FB3633F52C0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3D77A2-D12C-4FF8-965D-9C3F65A5DE6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7C7A09-0303-4B01-B82A-19A728B59A2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8E9AFB-9309-4B8C-A6F4-14019726376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38CA06E-8F8F-46FA-AC78-152515323CD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CF73CF-BF5D-4510-95F1-9463F156971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5D5F44-876C-4FE5-94DF-2739BD8A8D4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6B8FF69-508C-4C7C-83E1-1341C61D44C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34482B7-77C2-47C1-A2DF-13CCA037EB2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75942A6-CE83-4A8E-AE2C-E01F7CF3C7D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4538BDD-9D66-4DB0-9B1C-66A5EBE63B7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B779759-D79F-4048-B8CF-B6B609735DF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4B490CA-A994-4073-A26E-8574545265D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56E2C014-97E5-45BD-8CBE-9217A77FA38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E772BF-1EB3-4C73-B91D-FFD63B213E4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41117BE-7084-45C0-BCC6-09E233D5747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A3227B1-4C85-4756-B905-90DCFF812B9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F22609B-F896-45B5-82A8-F825F845765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4438123-D5DF-4945-8D96-331C6CF1BE3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A08DD46-94F8-4555-A1D2-5CEBBC88B68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C3D4371-B984-4EA6-A012-46D4E365B63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7FD2C77-9690-464C-B212-32F0F46DF55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6397F4D-AE78-43C3-89F3-57CF1FF740E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3A8BA4C-B721-4367-B887-1A4B5254D9D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DF0C3A02-1FAB-48B8-8364-57AE81B1AB9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65647D-A114-4828-8EBE-161EC512423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686BC02-AECC-428F-95F8-3289288D1A7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4B90422-5B88-46E6-BB68-AA13309309C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C371C683-0212-4670-BDDA-595BE7A17EA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DF05C2E-C33E-44E6-B82F-E277871156C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31E03C-ABEF-452F-AD89-502BE662658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80A100-BF25-4763-8E58-3EDF8228AA8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5C428C-CB1C-4733-A6DE-505F05F3703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C08982D-BDD5-4B1F-A3A5-7D87B61A030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277758-05EA-40E2-9118-787DCA3A8FE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90F26E-5C01-4C54-BD4E-F59895A0180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6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7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9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E56037-9DC0-44AF-A56D-48238FEBCB7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9D700F-B5AF-457C-8A58-D33514D3226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2FE52B-63A4-4C4C-BE70-45B494CDCD7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4924F1-772E-4ED5-B2BC-1F1DE348BEC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24F650-A369-44E8-8DDA-A829663C52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0E0947-69F5-47C3-AA4A-AEDD9FDF6E5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4EA8D4-E8F8-42BF-970A-9C6FD805FD8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318FEA-4561-42D1-A51E-1D36DEFC406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1AC6E3-BAFB-489D-8978-9665B3EC1C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1FFB51-38D9-4FA1-9844-6B4861E0EBC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36EC89-1436-49DE-92BE-BA622176A73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23BC5F-8A90-46C8-BAFE-488A5824B91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067BA6-5462-4050-86AD-E66877E17A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66E9AF-BAB7-4723-BB97-9B5A8D280EC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  <p:sldLayoutId id="2147483690" r:id="rId3"/>
    <p:sldLayoutId id="2147483691" r:id="rId4"/>
    <p:sldLayoutId id="2147483692" r:id="rId5"/>
    <p:sldLayoutId id="2147483693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3A8579-47A1-451A-B015-FE7D06C72B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EE4451-53AC-4622-9F2B-2D26DCFC37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49DE0F-3A00-4945-BB51-BA26D5849AF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3D8BC3-70C6-4A79-B26D-F6AA1A0F14B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88F71-6D00-4B58-916C-A822C43519A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E5FE03-FF27-4F58-980F-5F7D7A67F5B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36;p9"/>
          <p:cNvSpPr/>
          <p:nvPr/>
        </p:nvSpPr>
        <p:spPr>
          <a:xfrm>
            <a:off x="4572000" y="0"/>
            <a:ext cx="4567680" cy="5139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03E520-9BAA-44E1-B20B-35B3EBCBD9C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761D9B-4F1B-4DE2-91FE-841D001E85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A49CCD-851B-457B-AB06-444B2F2F13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394231-41A4-4627-BA87-1709EC9AE6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36CF94-9F98-493E-8B20-D453C6A42A8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3C2DBE-FFCF-41D6-920E-CD902C379DC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5621A6-76A0-440E-B312-A50A94056B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9BD459-A79D-41AB-8D1B-D6447F1B593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16A47D-B9CC-4EC8-AC3F-697DCEB9720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4480" y="527400"/>
            <a:ext cx="7470360" cy="1760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Phantom: Exploiting Decoder-detectable Mispredictions</a:t>
            </a:r>
            <a:br>
              <a:rPr sz="1600"/>
            </a:b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By: Johannes Wikner, Daniël Trujillo and Kaveh Razavi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8" name="Google Shape;56;p13"/>
          <p:cNvCxnSpPr/>
          <p:nvPr/>
        </p:nvCxnSpPr>
        <p:spPr>
          <a:xfrm>
            <a:off x="204480" y="230472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29" name="Google Shape;57;p13"/>
          <p:cNvCxnSpPr/>
          <p:nvPr/>
        </p:nvCxnSpPr>
        <p:spPr>
          <a:xfrm>
            <a:off x="204480" y="39488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0" name="PlaceHolder 2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CC5045-19F5-44A2-96F9-1011013E2D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Google Shape;59;p13"/>
          <p:cNvSpPr/>
          <p:nvPr/>
        </p:nvSpPr>
        <p:spPr>
          <a:xfrm>
            <a:off x="1946880" y="2244240"/>
            <a:ext cx="524628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60;p13"/>
          <p:cNvSpPr/>
          <p:nvPr/>
        </p:nvSpPr>
        <p:spPr>
          <a:xfrm>
            <a:off x="3071880" y="3948480"/>
            <a:ext cx="2995560" cy="10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January 31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Attack Primitives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43080" y="390600"/>
            <a:ext cx="8388360" cy="3961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Detecting mapped executable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Uses the I-cache to detect if a virtual address is mapped and executable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Non-mapped executable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Failed fetch leaves I-cache unaffected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Adversary can trigger a data load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Requires a disclosure gadget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Leaking register values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Creates an offset into victim’s address space and loads resulting address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6" name="Google Shape;68;p 9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7" name="PlaceHolder 3"/>
          <p:cNvSpPr>
            <a:spLocks noGrp="1"/>
          </p:cNvSpPr>
          <p:nvPr>
            <p:ph type="sldNum" idx="42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D64365-91FC-4779-982A-2177CE7B8CC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10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415080" y="1612800"/>
            <a:ext cx="8128080" cy="29718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6242400" y="1636200"/>
            <a:ext cx="297036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(AMD Zen 1 &amp; 2 only)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Kernel Address Collision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3961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Cross-privilege BTB indexing functions can be manipulated to cause collisions with kernel addresses from user space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Brute forcing a pattern that collides with a user-space address ( &lt; 6 bits 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Random patterns are generated and then collisions are observed using an SMT solver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2" name="Google Shape;68;p 10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3" name="PlaceHolder 3"/>
          <p:cNvSpPr>
            <a:spLocks noGrp="1"/>
          </p:cNvSpPr>
          <p:nvPr>
            <p:ph type="sldNum" idx="43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C18CD5-E6E5-447A-B651-1997BED50EB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Breaking Physmap KASLR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442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Injecting a prediction and observing if the branch target was mapped in memory can indicate the correct location of the kernel image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Can be in 1 of 488 possible locations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Observe cache signal with Prime+Probe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After finding the kernel image location, the direct mapping of the kernel in physical memory can be de-randomized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physmap is non-executable, requiring the P2 attack primitive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6" name="Google Shape;68;p 11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7" name="PlaceHolder 3"/>
          <p:cNvSpPr>
            <a:spLocks noGrp="1"/>
          </p:cNvSpPr>
          <p:nvPr>
            <p:ph type="sldNum" idx="44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03C948-4DE2-42C6-9FCB-794B9689D0A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53800" y="3886200"/>
            <a:ext cx="3060720" cy="91332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4692600" y="3868920"/>
            <a:ext cx="3233520" cy="80352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907560" y="4758120"/>
            <a:ext cx="34272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3, Pg. 9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4651560" y="4758120"/>
            <a:ext cx="34272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4, Pg. 9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Leaking Kernel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3961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Extending the method for breaking KASLR, it is possible to also leak kernel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Find the location of a Flush+Reload buffer in physmap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Create a guess of the physical address of a virtual address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Pass the pair to a system call and verify if the guess was correct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Use a gadget to read and leak data under the guise of kernel privilege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4" name="Google Shape;68;p 5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5" name="PlaceHolder 3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281917-79EE-46C0-9869-58897AB30A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Mitigation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43080" y="426600"/>
            <a:ext cx="8388360" cy="460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SuppressBPOnNonBranch: (Zen 2)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Bit that, when set, prevents branch prediction from advancing in the pipeline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Incurrs an overhead of 0.69% for multi-core and 0.42% for single core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supported in AMD Zen 3+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Does not effectively prevent all cases on any architectures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AutoIBRS: (Zen 4)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Restrict branch predictions based on privilege mode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attack primitive 1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8" name="Google Shape;68;p 12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9" name="PlaceHolder 3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91224B-7FA6-4766-AE88-1B1A844656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Conclusion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3490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provides methods for evaluating misprediction likelihood and vulnerability to exploitation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Defined how to measure instruction fetch, decode and execution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Proved effectiveness of Phantom attacks by breaking KASLR and leaking kernel memory through the use of MDS gadgets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2" name="Google Shape;189;p26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3" name="PlaceHolder 3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CE44F4-E5C9-4AE9-B55B-5174E8B3000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Strengths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8360" cy="3490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Digestible &amp; interesting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Relevant (affects millions of users)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Real-world threat model, victim includes all state-of-the-art Spectre security protocols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Methodology achieves attack goals with high accuracy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6" name="Google Shape;198;p 1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7" name="PlaceHolder 3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AC9241-C95E-4201-AB90-D94540538D8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Weaknesses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8360" cy="3490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Very little proposed solution – mitigations are infeasible or ineffective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Often repeats filler sentences in paragraphs that otherwise could use more explanation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Did not attempt on Intel architectures, even for comparison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Vague explanation of how attack primitives are performed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0" name="Google Shape;198;p 3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1" name="PlaceHolder 3"/>
          <p:cNvSpPr>
            <a:spLocks noGrp="1"/>
          </p:cNvSpPr>
          <p:nvPr>
            <p:ph type="sldNum" idx="49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7188C-6A52-4121-9BAF-260FB1A036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0960" cy="44164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 Johannes Wikner, Daniël Trujillo and Kaveh Razavi, Phantom: Exploiting Decoder-detectable Mispredictions, In: </a:t>
            </a:r>
            <a:r>
              <a:rPr b="0" i="1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56</a:t>
            </a:r>
            <a:r>
              <a:rPr b="0" i="1" lang="en" sz="14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</a:t>
            </a:r>
            <a:r>
              <a:rPr b="0" i="1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Annual IEEE/ACM International Symposium on Microarchitecture (MICRO ‘23), </a:t>
            </a: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October 28-November 1, 2023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Paul Kocher, Jann Horn, Anders Fogh, Daniel Genkin, Daniel Gruss, Werner Haas and et. Al, Spectre Attacks: Exploiting Speculative Execution, in: 2019 IEEE Symposium on Security and Privacy (SP), 19-23 May 2019.</a:t>
            </a:r>
            <a:endParaRPr b="1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4" name="Google Shape;207;p28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5" name="PlaceHolder 3"/>
          <p:cNvSpPr>
            <a:spLocks noGrp="1"/>
          </p:cNvSpPr>
          <p:nvPr>
            <p:ph type="sldNum" idx="50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727184-BD8C-4FAD-9AE5-D8347F5ECA1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2820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Almost all modern processors employ out-of-order execution with deep pipelines and speculative branch prediction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Branch mispredictions can be exploited by executing malicious code snippets (gadgets) in order to leak information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5" name="Google Shape;68;p14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6" name="PlaceHolder 3"/>
          <p:cNvSpPr>
            <a:spLocks noGrp="1"/>
          </p:cNvSpPr>
          <p:nvPr>
            <p:ph type="sldNum" idx="34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994831-8D9F-4B58-8525-1C7F4C8EE24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3502440" y="3218760"/>
            <a:ext cx="236196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4200480" y="2881440"/>
            <a:ext cx="906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Time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220200" y="3334320"/>
            <a:ext cx="725040" cy="557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935880" y="3334320"/>
            <a:ext cx="724680" cy="55728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4651200" y="3334320"/>
            <a:ext cx="725040" cy="55728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5366880" y="3334320"/>
            <a:ext cx="724680" cy="55728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3378600" y="3951360"/>
            <a:ext cx="455040" cy="455040"/>
          </a:xfrm>
          <a:custGeom>
            <a:avLst/>
            <a:gdLst>
              <a:gd name="textAreaLeft" fmla="*/ 0 w 455040"/>
              <a:gd name="textAreaRight" fmla="*/ 457200 w 455040"/>
              <a:gd name="textAreaTop" fmla="*/ 0 h 455040"/>
              <a:gd name="textAreaBottom" fmla="*/ 457200 h 45504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928680" y="3891960"/>
            <a:ext cx="2192760" cy="6836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Branch Prediction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43080" y="498600"/>
            <a:ext cx="8388360" cy="2820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 Branch Prediction Unit 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(BPU)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provides the prediction of the upcoming control flow and can be trained to follow patterns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Mispredicted instructions are processed in the pipeline until a resteer signal is provided – this set of instructions is known as the speculation window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Mechanism exploited by 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Spectre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7" name="Google Shape;68;p 13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8" name="PlaceHolder 3"/>
          <p:cNvSpPr>
            <a:spLocks noGrp="1"/>
          </p:cNvSpPr>
          <p:nvPr>
            <p:ph type="sldNum" idx="35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91E661-7AAB-4861-8D38-9EA72ED45CA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3220200" y="3333960"/>
            <a:ext cx="725040" cy="557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935880" y="3333960"/>
            <a:ext cx="724680" cy="55728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651200" y="3333960"/>
            <a:ext cx="725040" cy="55728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5366880" y="3333960"/>
            <a:ext cx="724680" cy="55728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378600" y="3951000"/>
            <a:ext cx="455040" cy="455040"/>
          </a:xfrm>
          <a:custGeom>
            <a:avLst/>
            <a:gdLst>
              <a:gd name="textAreaLeft" fmla="*/ 0 w 455040"/>
              <a:gd name="textAreaRight" fmla="*/ 457200 w 455040"/>
              <a:gd name="textAreaTop" fmla="*/ 0 h 455040"/>
              <a:gd name="textAreaBottom" fmla="*/ 457200 h 45504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928680" y="3891600"/>
            <a:ext cx="2192760" cy="6836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 rot="16189800">
            <a:off x="4929480" y="3653280"/>
            <a:ext cx="239400" cy="2074680"/>
          </a:xfrm>
          <a:custGeom>
            <a:avLst/>
            <a:gdLst>
              <a:gd name="textAreaLeft" fmla="*/ 154080 w 239400"/>
              <a:gd name="textAreaRight" fmla="*/ 241560 w 239400"/>
              <a:gd name="textAreaTop" fmla="*/ 53640 h 2074680"/>
              <a:gd name="textAreaBottom" fmla="*/ 2022480 h 20746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017600" y="4770360"/>
            <a:ext cx="20552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Speculation Window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Spectre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2822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Abuses speculative execution to perform mispredicted operations and leak victim’s information via side-channels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Circumvents numerous security countermeasures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Spectre attacks rely on execute-dependent branch sources with speculation windows wide enough to trigger multiple memory fetches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9" name="Google Shape;68;p 2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0" name="PlaceHolder 3"/>
          <p:cNvSpPr>
            <a:spLocks noGrp="1"/>
          </p:cNvSpPr>
          <p:nvPr>
            <p:ph type="sldNum" idx="36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6839C9-8DB2-46FA-B70D-DC3542FB1A1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3220200" y="3334320"/>
            <a:ext cx="725040" cy="557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935880" y="3334320"/>
            <a:ext cx="724680" cy="55728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651200" y="3334320"/>
            <a:ext cx="725040" cy="55728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366880" y="3334320"/>
            <a:ext cx="724680" cy="55728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378600" y="3951360"/>
            <a:ext cx="455040" cy="455040"/>
          </a:xfrm>
          <a:custGeom>
            <a:avLst/>
            <a:gdLst>
              <a:gd name="textAreaLeft" fmla="*/ 0 w 455040"/>
              <a:gd name="textAreaRight" fmla="*/ 457200 w 455040"/>
              <a:gd name="textAreaTop" fmla="*/ 0 h 455040"/>
              <a:gd name="textAreaBottom" fmla="*/ 457200 h 45504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928680" y="3891960"/>
            <a:ext cx="2192760" cy="6836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220200" y="3334320"/>
            <a:ext cx="725040" cy="557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935880" y="3334320"/>
            <a:ext cx="724680" cy="55728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651200" y="3334320"/>
            <a:ext cx="725040" cy="55728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5366880" y="3334320"/>
            <a:ext cx="724680" cy="55728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378600" y="3951360"/>
            <a:ext cx="455040" cy="455040"/>
          </a:xfrm>
          <a:custGeom>
            <a:avLst/>
            <a:gdLst>
              <a:gd name="textAreaLeft" fmla="*/ 0 w 455040"/>
              <a:gd name="textAreaRight" fmla="*/ 457200 w 455040"/>
              <a:gd name="textAreaTop" fmla="*/ 0 h 455040"/>
              <a:gd name="textAreaBottom" fmla="*/ 457200 h 45504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928680" y="3891960"/>
            <a:ext cx="2192760" cy="6836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 rot="16189800">
            <a:off x="4929480" y="3648240"/>
            <a:ext cx="239400" cy="2074680"/>
          </a:xfrm>
          <a:custGeom>
            <a:avLst/>
            <a:gdLst>
              <a:gd name="textAreaLeft" fmla="*/ 154080 w 239400"/>
              <a:gd name="textAreaRight" fmla="*/ 241560 w 239400"/>
              <a:gd name="textAreaTop" fmla="*/ 53640 h 2074680"/>
              <a:gd name="textAreaBottom" fmla="*/ 2022480 h 20746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4017600" y="4765320"/>
            <a:ext cx="20552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Speculation Window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87160" y="243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43080" y="426600"/>
            <a:ext cx="8388360" cy="3961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Cases where training and victim branch sources are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different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are commonly considered </a:t>
            </a:r>
            <a:r>
              <a:rPr b="0" lang="en" sz="24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non-exploitable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mismatches can be discovered at decode and resteered before execution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Previously believed to result in too short of a speculation window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Asymmetric cases have been proven to also lead to long speculation windows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7" name="Google Shape;68;p 8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8" name="PlaceHolder 3"/>
          <p:cNvSpPr>
            <a:spLocks noGrp="1"/>
          </p:cNvSpPr>
          <p:nvPr>
            <p:ph type="sldNum" idx="37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86D1B4-E43E-4F1B-B0F6-000A5F93351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Google Shape;93;p 2"/>
          <p:cNvSpPr/>
          <p:nvPr/>
        </p:nvSpPr>
        <p:spPr>
          <a:xfrm>
            <a:off x="327960" y="4042800"/>
            <a:ext cx="8484120" cy="8917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Phantom provides a methodology for user-to-kernel exploitation on </a:t>
            </a:r>
            <a:r>
              <a:rPr b="0" i="1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shorter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 speculation windows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Contributions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3961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Provides tools for measuring transient fetch and decode of mispredicted targets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Analysis of mispredictions and how far instructions get in the pipeline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Presents the Phantom class of attacks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Proves ability to break kernel address space layout randomization (KASLR) and leak arbitrary kernel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2" name="Google Shape;68;p 3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3" name="PlaceHolder 3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7CE3CC-A97C-4473-AB19-879E6700025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Observing Mispredictions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43080" y="534600"/>
            <a:ext cx="8388360" cy="334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Fetch (IF): Measure the I-cache state using a timing side-channel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effective for distinguishing IF from BPU-assisted I-cache prefetching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Decode (ID): Samples performance counters indicating µop-cache use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Less reliable on Intel architectures than on AMD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Execute (EX): Detects execution by using a single memory fetch on a data side channel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Due to shorter speculation, resteer is issued before memory operations can be performed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6" name="Google Shape;68;p 6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7" name="PlaceHolder 3"/>
          <p:cNvSpPr>
            <a:spLocks noGrp="1"/>
          </p:cNvSpPr>
          <p:nvPr>
            <p:ph type="sldNum" idx="39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7D752D-3346-468F-8D91-093B8C50C17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999800" y="3072240"/>
            <a:ext cx="4570200" cy="196164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2748960" y="4907160"/>
            <a:ext cx="34272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2, Pg. 6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Branch Mispredictions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99080" y="642600"/>
            <a:ext cx="3687120" cy="3961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Study of misprediction causing instruction combinations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How far in the pipeline mispredictions get before a resteer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Almost* no variation in different instruction combinations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Architecture is more important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 explanation for a, b &amp; c variables in the paper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2" name="Google Shape;68;p 7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3" name="PlaceHolder 3"/>
          <p:cNvSpPr>
            <a:spLocks noGrp="1"/>
          </p:cNvSpPr>
          <p:nvPr>
            <p:ph type="sldNum" idx="40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A46584-5453-40A2-8D59-39FE49D3842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4006800" y="1051200"/>
            <a:ext cx="4997520" cy="295380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>
            <a:off x="4800600" y="4114800"/>
            <a:ext cx="34272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1, Pg. 6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43080" y="462600"/>
            <a:ext cx="8388360" cy="3961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Phantom speculation attacks are broken down into three steps: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Train the BTB to a target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Execute the victim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Infer whether the target was loaded from memory (can use Prime+Probe)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Intel architectures do not re-use user-inject predictions in kernal mode (eIBRS 9</a:t>
            </a:r>
            <a:r>
              <a:rPr b="0" lang="en" sz="16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</a:t>
            </a: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gen+)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Exploitations are only performed on AMD architectures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8" name="Google Shape;68;p 4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9" name="PlaceHolder 3"/>
          <p:cNvSpPr>
            <a:spLocks noGrp="1"/>
          </p:cNvSpPr>
          <p:nvPr>
            <p:ph type="sldNum" idx="41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D344A9-90D8-4E3F-A45B-19AB68A1224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882600" y="2884320"/>
            <a:ext cx="4936320" cy="187164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/>
          <p:nvPr/>
        </p:nvSpPr>
        <p:spPr>
          <a:xfrm>
            <a:off x="4579200" y="4757760"/>
            <a:ext cx="342720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Figure 5, Pg. 5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568440" y="3020400"/>
            <a:ext cx="3362760" cy="134928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/>
          <p:nvPr/>
        </p:nvSpPr>
        <p:spPr>
          <a:xfrm>
            <a:off x="475560" y="4758120"/>
            <a:ext cx="34272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Figure 4, Pg. 5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2025-01-30T21:31:05Z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