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0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6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54.xml" ContentType="application/vnd.openxmlformats-officedocument.theme+xml"/>
  <Override PartName="/ppt/theme/theme53.xml" ContentType="application/vnd.openxmlformats-officedocument.theme+xml"/>
  <Override PartName="/ppt/theme/theme52.xml" ContentType="application/vnd.openxmlformats-officedocument.theme+xml"/>
  <Override PartName="/ppt/theme/theme51.xml" ContentType="application/vnd.openxmlformats-officedocument.theme+xml"/>
  <Override PartName="/ppt/theme/theme50.xml" ContentType="application/vnd.openxmlformats-officedocument.theme+xml"/>
  <Override PartName="/ppt/theme/theme46.xml" ContentType="application/vnd.openxmlformats-officedocument.theme+xml"/>
  <Override PartName="/ppt/theme/theme45.xml" ContentType="application/vnd.openxmlformats-officedocument.theme+xml"/>
  <Override PartName="/ppt/theme/theme44.xml" ContentType="application/vnd.openxmlformats-officedocument.theme+xml"/>
  <Override PartName="/ppt/theme/theme43.xml" ContentType="application/vnd.openxmlformats-officedocument.theme+xml"/>
  <Override PartName="/ppt/theme/theme42.xml" ContentType="application/vnd.openxmlformats-officedocument.theme+xml"/>
  <Override PartName="/ppt/theme/theme41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38.xml" ContentType="application/vnd.openxmlformats-officedocument.theme+xml"/>
  <Override PartName="/ppt/theme/theme37.xml" ContentType="application/vnd.openxmlformats-officedocument.theme+xml"/>
  <Override PartName="/ppt/theme/theme47.xml" ContentType="application/vnd.openxmlformats-officedocument.theme+xml"/>
  <Override PartName="/ppt/theme/theme18.xml" ContentType="application/vnd.openxmlformats-officedocument.theme+xml"/>
  <Override PartName="/ppt/theme/theme60.xml" ContentType="application/vnd.openxmlformats-officedocument.theme+xml"/>
  <Override PartName="/ppt/theme/theme20.xml" ContentType="application/vnd.openxmlformats-officedocument.theme+xml"/>
  <Override PartName="/ppt/theme/theme57.xml" ContentType="application/vnd.openxmlformats-officedocument.theme+xml"/>
  <Override PartName="/ppt/theme/theme19.xml" ContentType="application/vnd.openxmlformats-officedocument.theme+xml"/>
  <Override PartName="/ppt/theme/theme61.xml" ContentType="application/vnd.openxmlformats-officedocument.theme+xml"/>
  <Override PartName="/ppt/theme/theme21.xml" ContentType="application/vnd.openxmlformats-officedocument.theme+xml"/>
  <Override PartName="/ppt/theme/theme58.xml" ContentType="application/vnd.openxmlformats-officedocument.theme+xml"/>
  <Override PartName="/ppt/theme/theme22.xml" ContentType="application/vnd.openxmlformats-officedocument.theme+xml"/>
  <Override PartName="/ppt/theme/theme59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85.xml" ContentType="application/vnd.openxmlformats-officedocument.theme+xml"/>
  <Override PartName="/ppt/theme/theme73.xml" ContentType="application/vnd.openxmlformats-officedocument.theme+xml"/>
  <Override PartName="/ppt/theme/theme76.xml" ContentType="application/vnd.openxmlformats-officedocument.theme+xml"/>
  <Override PartName="/ppt/theme/theme75.xml" ContentType="application/vnd.openxmlformats-officedocument.theme+xml"/>
  <Override PartName="/ppt/theme/theme74.xml" ContentType="application/vnd.openxmlformats-officedocument.theme+xml"/>
  <Override PartName="/ppt/theme/theme72.xml" ContentType="application/vnd.openxmlformats-officedocument.theme+xml"/>
  <Override PartName="/ppt/theme/theme71.xml" ContentType="application/vnd.openxmlformats-officedocument.theme+xml"/>
  <Override PartName="/ppt/theme/theme69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70.xml" ContentType="application/vnd.openxmlformats-officedocument.theme+xml"/>
  <Override PartName="/ppt/theme/theme68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67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66.xml" ContentType="application/vnd.openxmlformats-officedocument.theme+xml"/>
  <Override PartName="/ppt/theme/theme65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10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96" r:id="rId70"/>
    <p:sldMasterId id="2147483798" r:id="rId71"/>
    <p:sldMasterId id="2147483800" r:id="rId72"/>
    <p:sldMasterId id="2147483802" r:id="rId73"/>
    <p:sldMasterId id="2147483804" r:id="rId74"/>
    <p:sldMasterId id="2147483806" r:id="rId75"/>
    <p:sldMasterId id="2147483808" r:id="rId76"/>
    <p:sldMasterId id="2147483810" r:id="rId77"/>
  </p:sldMasterIdLst>
  <p:notesMasterIdLst>
    <p:notesMasterId r:id="rId78"/>
  </p:notesMasterIdLst>
  <p:sldIdLst>
    <p:sldId id="256" r:id="rId79"/>
    <p:sldId id="257" r:id="rId80"/>
    <p:sldId id="258" r:id="rId81"/>
    <p:sldId id="259" r:id="rId82"/>
    <p:sldId id="260" r:id="rId83"/>
    <p:sldId id="261" r:id="rId84"/>
    <p:sldId id="262" r:id="rId8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77.xml"/><Relationship Id="rId71" Type="http://schemas.openxmlformats.org/officeDocument/2006/relationships/slideMaster" Target="slideMasters/slideMaster78.xml"/><Relationship Id="rId72" Type="http://schemas.openxmlformats.org/officeDocument/2006/relationships/slideMaster" Target="slideMasters/slideMaster79.xml"/><Relationship Id="rId73" Type="http://schemas.openxmlformats.org/officeDocument/2006/relationships/slideMaster" Target="slideMasters/slideMaster80.xml"/><Relationship Id="rId74" Type="http://schemas.openxmlformats.org/officeDocument/2006/relationships/slideMaster" Target="slideMasters/slideMaster81.xml"/><Relationship Id="rId75" Type="http://schemas.openxmlformats.org/officeDocument/2006/relationships/slideMaster" Target="slideMasters/slideMaster82.xml"/><Relationship Id="rId76" Type="http://schemas.openxmlformats.org/officeDocument/2006/relationships/slideMaster" Target="slideMasters/slideMaster83.xml"/><Relationship Id="rId77" Type="http://schemas.openxmlformats.org/officeDocument/2006/relationships/slideMaster" Target="slideMasters/slideMaster84.xml"/><Relationship Id="rId78" Type="http://schemas.openxmlformats.org/officeDocument/2006/relationships/notesMaster" Target="notesMasters/notesMaster1.xml"/><Relationship Id="rId79" Type="http://schemas.openxmlformats.org/officeDocument/2006/relationships/slide" Target="slides/slide1.xml"/><Relationship Id="rId80" Type="http://schemas.openxmlformats.org/officeDocument/2006/relationships/slide" Target="slides/slide2.xml"/><Relationship Id="rId81" Type="http://schemas.openxmlformats.org/officeDocument/2006/relationships/slide" Target="slides/slide3.xml"/><Relationship Id="rId82" Type="http://schemas.openxmlformats.org/officeDocument/2006/relationships/slide" Target="slides/slide4.xml"/><Relationship Id="rId83" Type="http://schemas.openxmlformats.org/officeDocument/2006/relationships/slide" Target="slides/slide5.xml"/><Relationship Id="rId84" Type="http://schemas.openxmlformats.org/officeDocument/2006/relationships/slide" Target="slides/slide6.xml"/><Relationship Id="rId85" Type="http://schemas.openxmlformats.org/officeDocument/2006/relationships/slide" Target="slides/slide7.xml"/><Relationship Id="rId8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dt" idx="8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ftr" idx="9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 type="sldNum" idx="9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D5DD4C5-A5DE-4DBB-851E-469497867210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0560" cy="306900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120" cy="358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54520" cy="4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55E1BA-C123-41A1-9D71-E65324E1EA07}" type="slidenum">
              <a:rPr b="0" lang="e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0560" cy="306900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120" cy="358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54520" cy="4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A1EB1C-F3DE-4D66-9B62-6402B73BD0AC}" type="slidenum">
              <a:rPr b="0" lang="e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0560" cy="306900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120" cy="358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54520" cy="4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F8DCDA-794D-47A8-8A50-D8515AE0B898}" type="slidenum">
              <a:rPr b="0" lang="e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0560" cy="306900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120" cy="358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54520" cy="4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032EA5-3124-4BD6-8D21-77FD254A9991}" type="slidenum">
              <a:rPr b="0" lang="e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0560" cy="306900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120" cy="358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54520" cy="4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199CD3-0E2C-4727-A8BA-E7F8C1BE9DE9}" type="slidenum">
              <a:rPr b="0" lang="e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0560" cy="30690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120" cy="358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104"/>
          </p:nvPr>
        </p:nvSpPr>
        <p:spPr>
          <a:xfrm>
            <a:off x="3884760" y="8685360"/>
            <a:ext cx="2954520" cy="4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E27414-C0DD-4267-BB74-4D0BFEFA0361}" type="slidenum">
              <a:rPr b="0" lang="e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0560" cy="30690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120" cy="358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105"/>
          </p:nvPr>
        </p:nvSpPr>
        <p:spPr>
          <a:xfrm>
            <a:off x="3884760" y="8685360"/>
            <a:ext cx="2954520" cy="4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662FBD-94CF-4F39-B90C-0F56C3ABB745}" type="slidenum">
              <a:rPr b="0" lang="e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122B214-25C4-44C2-9959-076FF5D0FC1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C45A8E8-303B-4A4D-B7BF-6FD3A495BFE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662445F-8922-47BF-943D-68A5EFCD6DB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A545A87-D7AA-4CE7-838F-33DF2E0FA1B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446F1DA-FAD7-4268-A7A9-C71AEFA4876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E52A9E6-2754-4945-B22F-6AE0FA78492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300BC66-B100-4903-BD49-950DBBE834A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0635ABC-1007-4EFE-8B94-A83ABEDA775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C0A6E56-CF40-4E34-9A11-B2B97CC7AE2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CD3061B-3BE6-4E91-B66E-DD7D6253C4A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A84B5355-DD9A-4FE9-88DD-23618584372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C2A0AE-A00E-4F3E-A7FC-AAAC949B755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B6D698D-8197-4F8A-A393-924E07A5E5E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1522144-D6D9-4693-BA44-7D0AAC3B5E7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38C5A0C9-EA81-4F27-B34C-218311AC40C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61A0303-0C77-45E8-871D-B28F4C7244B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E8F01CB-FB34-4201-9399-243C303BF5E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92ADDF93-B96C-4959-883D-B2F527486B2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2CACF7D-77B2-4500-82F0-712E0C571182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63CD5F9-09EA-4029-919F-287D2D5F3E2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77FB9A06-7E39-48F8-9D72-9A04C1B7C214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0B0BDD7-5A09-4777-A70E-C71EB0C9CA0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4A058D-B41E-40F6-9085-5C802C7F6CE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8A66082-01C8-4396-BA93-FE1BD85D924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F41A240D-A36B-4104-9026-C8DCD6E280F1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07E5D41-6D34-467C-A59E-BC57E7C4A11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3B9A2EC-C223-49C5-BD0C-F6E292DF370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FE1B6914-F956-447D-9849-33AF30FA78B3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19670BE-2405-4517-B2C0-7368E8D848E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D1D28672-8D21-431D-B91F-0429B88E3A93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FE5F7FCA-A1AB-4443-B6A4-5123CAA31AF0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A079DA1D-547E-4D24-8EDA-ED5E6D3A9D11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758902F-5757-4790-9428-1D3D56AF264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0C2FC45-40DE-46E7-8418-E0AC9582FAF4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1D87C9F0-8E4C-436C-8DA1-03D4677D2B65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5808BB2F-AC74-4E10-B1C0-CF18473E96BB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512D9F13-CCA5-4D1A-A93B-9F5CF97DB138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4CFE7F09-937C-4EFE-ACC4-99FA15A59B78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D213396A-F0E3-4193-B46C-FBD5E836D6B9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F5775B1D-4D45-471C-93C1-C74C7D34752D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8251CD72-4D78-4A47-83CF-88A8E60C3D0E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6CB27D57-5FB8-4E15-91E4-A21B1CC59FE5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B2BE3E17-90A0-4536-9CAD-10FAA52003E6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9"/>
          </p:nvPr>
        </p:nvSpPr>
        <p:spPr/>
        <p:txBody>
          <a:bodyPr/>
          <a:p>
            <a:fld id="{7FBCE3D3-563D-4BA5-A227-C1E15B46CCE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E2CF08-8493-46C0-B52B-BAD930306970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DCED2C06-E256-43DC-899E-4107E8BA9B20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1F1B3BA6-C143-41EE-A201-C5C7AA4709E9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2"/>
          </p:nvPr>
        </p:nvSpPr>
        <p:spPr/>
        <p:txBody>
          <a:bodyPr/>
          <a:p>
            <a:fld id="{8A28E39E-A150-4981-A224-3CA8943A83B1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7235C875-CF1B-42C8-9F42-7DB3641ADB64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B773879E-A2F7-4BB5-8ADB-96FA8050C820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5"/>
          </p:nvPr>
        </p:nvSpPr>
        <p:spPr/>
        <p:txBody>
          <a:bodyPr/>
          <a:p>
            <a:fld id="{F6B89889-135F-4870-BC2D-55BE2005802A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8A6F0E67-7B35-4618-9D6A-25308CF47F9A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2D6E96A7-D0A6-4E04-83D9-0F03EA5CF938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8"/>
          </p:nvPr>
        </p:nvSpPr>
        <p:spPr/>
        <p:txBody>
          <a:bodyPr/>
          <a:p>
            <a:fld id="{55B82B05-4B4E-41C4-8AC7-F650F14F08A5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4D7475AF-FE3F-4644-9D94-34F7445693B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EB5270-E491-44A7-B0D9-0618771F36CE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415043DA-E2B3-4111-A3FF-B1A0C635C182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1"/>
          </p:nvPr>
        </p:nvSpPr>
        <p:spPr/>
        <p:txBody>
          <a:bodyPr/>
          <a:p>
            <a:fld id="{4B4D7714-C3E8-4007-8D8E-6F7ED71C4D59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579E8ED0-FD08-42A9-8D88-2E2313AEFD53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75DB5767-FED0-4835-9300-EB288F96E4A0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4"/>
          </p:nvPr>
        </p:nvSpPr>
        <p:spPr/>
        <p:txBody>
          <a:bodyPr/>
          <a:p>
            <a:fld id="{3FC1E57C-F682-46DA-BF3D-44E4E8D59B7A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87BB776A-19B3-48A0-9AF1-4DFDFE14D6C2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A767398D-A95D-4FC5-AEE7-E8622D7D5655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7"/>
          </p:nvPr>
        </p:nvSpPr>
        <p:spPr/>
        <p:txBody>
          <a:bodyPr/>
          <a:p>
            <a:fld id="{0450ABD8-1A98-46E6-BCD2-826CD40E8782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8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Num" idx="68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23AD47-26A0-4EEB-9A20-B6F0390B61C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8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Num" idx="69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AF72AD-92D0-4D9C-973A-A25E78192CA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62BA7EF-EA09-481D-B960-F90DFEBBC517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8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Num" idx="70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C15778-B678-433C-89A7-608AD2F1813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8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Num" idx="71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83851A-3F31-4416-B3A8-746D96A070AB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8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Num" idx="72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5A1755-3A12-46C8-96F1-F066D8102750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4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73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860C1A-F76E-4096-A2FC-3E186D3DDBFE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5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sldNum" idx="74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5E2970-1C2B-4F9A-9368-B55009D05BE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6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 idx="75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3D902C-54B2-4764-BC09-7235CDB47D5F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7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 idx="76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04D48B-2960-44D6-848B-D2EDA00B6D9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9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Num" idx="77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426546-0EEF-4A35-8513-53A92F0CDFD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0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Num" idx="78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9ED34F-3997-4428-97EA-ECC84082903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Num" idx="79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E0725F-5F5C-42FF-B0B3-D5D7900B48A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F3DD48-F12F-4D73-A66A-0BA86B6DE873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Num" idx="80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04AF4F-F44B-43CB-B973-D3CCF7B293E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1"/>
          </p:nvPr>
        </p:nvSpPr>
        <p:spPr/>
        <p:txBody>
          <a:bodyPr/>
          <a:p>
            <a:fld id="{A61C5514-A43D-4A1C-9DFC-58E7CD06516B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2"/>
          </p:nvPr>
        </p:nvSpPr>
        <p:spPr/>
        <p:txBody>
          <a:bodyPr/>
          <a:p>
            <a:fld id="{CB4FC229-3FB8-4F46-858D-9A812C354E2F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4720AFD4-2A65-4B31-B870-A67CDD2404E7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4"/>
          </p:nvPr>
        </p:nvSpPr>
        <p:spPr/>
        <p:txBody>
          <a:bodyPr/>
          <a:p>
            <a:fld id="{D82FB097-6B41-4132-9E80-2EBFAFB54C1C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5"/>
          </p:nvPr>
        </p:nvSpPr>
        <p:spPr/>
        <p:txBody>
          <a:bodyPr/>
          <a:p>
            <a:fld id="{1A212E6C-85C1-421B-8278-93EEE74276EB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B795A50D-9832-4B0C-AC02-F5FBCB065D04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7"/>
          </p:nvPr>
        </p:nvSpPr>
        <p:spPr/>
        <p:txBody>
          <a:bodyPr/>
          <a:p>
            <a:fld id="{B2850364-090A-451E-B4D0-20421601063B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8"/>
          </p:nvPr>
        </p:nvSpPr>
        <p:spPr/>
        <p:txBody>
          <a:bodyPr/>
          <a:p>
            <a:fld id="{2A2B7A33-747A-4D67-9F3B-0D14C5D32A1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474DA20-13D0-4B5A-9DDA-48E18916CBF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slideLayout" Target="../slideLayouts/slideLayout81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slideLayout" Target="../slideLayouts/slideLayout82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slideLayout" Target="../slideLayouts/slideLayout83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slideLayout" Target="../slideLayouts/slideLayout84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slideLayout" Target="../slideLayouts/slideLayout85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slideLayout" Target="../slideLayouts/slideLayout86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slideLayout" Target="../slideLayouts/slideLayout87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slideLayout" Target="../slideLayouts/slideLayout8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title text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5EEFDE-3A5A-4B8E-AB38-2AD0CB38E80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0145EA-C310-4FF4-B2C8-4C95EAD751C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18E106-7C08-4DC7-9D39-14F162861BCB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04DD0A-6BAE-4631-8294-4F43C9FA75E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688986-3C86-4091-B990-FAB73D806C4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497551-FF5A-4956-9FBD-391825A0E4F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6767B9-3903-473F-BFA5-FB8B7A7BDB9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ED4A94-C0FF-40E0-9655-C1B05FC33B3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215757-0134-4153-93A2-97FC55F43A5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5B4B10-C0DE-450B-A954-C5567E2A537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A93A42-9AA1-4A7E-AD0B-09EB0A8080A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A17C39-145E-4A4C-8A78-93CCABD9FDA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32CCB1-6705-43E2-A8E0-05CE2054E135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387BD7-B6F1-495F-9B41-F3BC8EE922D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C03315-08C9-42EA-A986-69ACA86EF25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EE7BCD-65A5-477B-B501-764DC0AC9DE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F2DA62-F48D-4603-876C-A7F765659A45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FC881E-4763-42E3-9262-D82D216B0B9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1D7D21-E23F-427E-9BC2-F015F396D3BE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31E935-7FA3-4914-A787-9C46D43296B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9B640D-37BE-477A-9D73-01B9980EDAD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384597-C4ED-4335-BD59-0CE53D8E40B8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BC48B0-37DC-46F7-AB52-E823D36FB2D0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7CDF5A-E824-445B-A5A7-2C9AB354143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73F2D9-5EDD-4893-A5C5-2EB9C94166D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F47D75-9A27-45A1-859B-A2CFD197492F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675178-908C-4C81-92BB-F6E5845819D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EEAD23-F17D-4E1C-A520-94230F1CC84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C8BFBD-3A18-406A-A81D-4B0267D7D8A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DEA8B7-289F-4097-8E90-BEE23E12950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301F7A-5B88-4088-AEBD-425990052DA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7F612E-765E-451B-AF6F-0E702FB4752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A1A908-0CE9-49C1-8EAD-C69437C8963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09CCE4-8744-46D0-974F-1C2C35EED04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D3AE02-71C1-4459-AE00-6536AE0A51B8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sldNum" idx="41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FB69EA-6FCC-4B3A-808A-D195DA4E8B5B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42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020BA0-B131-45AE-B744-B8CF182E067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43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FB730A-0FA1-4ADE-B125-13B83BCDD7FF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7C158A-E19A-45C7-9196-AFBF0B16B84E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Num" idx="45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9E0080-0CE6-45D6-B6A3-3CCB8E6D7F4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sldNum" idx="46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ED1AE7-ABD8-4D3E-89D4-752A59A887F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47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828DEE-DE48-4215-BDC6-75D91668776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48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97CAD3-76AE-41B3-BD65-15C15911604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sldNum" idx="49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6A1326-8B15-439A-8983-C70E9E51F17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95E20A-B23A-43C0-A9B4-6D9A37161C18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50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CCE01D-6E58-46A5-906D-B9F4DFA31D6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Num" idx="51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50DF43-6C58-4DEF-9D2D-283505F4159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52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916C32-E414-4C32-8063-49F4BCAB189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sldNum" idx="53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082C39-13A3-4999-B822-1E60C7B4184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54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1EBC8B-C7D1-4CD0-B129-B19476B5469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55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450CE5-1698-4FB9-8516-EC06DEB5026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56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9A210F-8147-4BAB-8016-4E126D23728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57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4BAF63-B932-4471-A11B-0800F562E6A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 idx="58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E1579A-ED29-42D5-8017-7078C75D489E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59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2AD177-6267-4BAD-BF14-2C8B98BD309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3D7CCF-F614-406F-A2D8-A5971E55288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Num" idx="60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EC0A5C-1C54-4B0C-A61F-1C06AFE68CE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sldNum" idx="61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16349F-E23D-47D8-8EE8-6725DCC036F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62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699CD3-BCE5-4D22-B0C1-4BD47C4F401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Num" idx="63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B3CB95-EEB9-40BF-AE53-D183C8EB4FC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64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39F318-A701-445F-9838-022E9D570F7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sldNum" idx="65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56351F-8E5E-4898-B4F3-6C61203C64E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66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5E863C-E588-4C13-A831-4F46964C5DF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2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Num" idx="67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D8ADEE-4FF4-4E96-B4D2-3E2736191B6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2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45CAA3-41AD-4C1E-99DB-175AC0AAB39B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Num" idx="81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E691B7-98C7-4ADF-AC2F-EEF5743EC1E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2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82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D0006A-8A72-43C6-8D77-28A34F9892BF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2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sldNum" idx="83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A7A29D-EAF1-4B13-ADC5-6C2B9F9F29B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5B7CAF-358C-4083-A7BA-A8BE66748D9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ldNum" idx="84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D70F88-9070-4EBD-A5BB-89CC78263D95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2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Num" idx="85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A1C7BF-F26A-4587-8163-3C809C88AB3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2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Num" idx="86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63C978-0F02-44C3-B38F-6003C4598E5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2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;p9"/>
          <p:cNvSpPr/>
          <p:nvPr/>
        </p:nvSpPr>
        <p:spPr>
          <a:xfrm>
            <a:off x="4572000" y="0"/>
            <a:ext cx="4561200" cy="5132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0" name="PlaceHolder 1"/>
          <p:cNvSpPr>
            <a:spLocks noGrp="1"/>
          </p:cNvSpPr>
          <p:nvPr>
            <p:ph type="sldNum" idx="87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B447DA-79D0-472A-9E79-A88E59ED816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2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Num" idx="88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15ADA4-00A5-40D9-A52E-73F17C6C3B0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93C288-82EE-477B-8993-FCFDBC288F8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63880" cy="1754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Secure Extensions for RISC-V Trusted Execution Environments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79" name="Google Shape;56;p13"/>
          <p:cNvCxnSpPr/>
          <p:nvPr/>
        </p:nvCxnSpPr>
        <p:spPr>
          <a:xfrm>
            <a:off x="204480" y="2304720"/>
            <a:ext cx="8745840" cy="11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380" name="Google Shape;57;p13"/>
          <p:cNvCxnSpPr/>
          <p:nvPr/>
        </p:nvCxnSpPr>
        <p:spPr>
          <a:xfrm>
            <a:off x="204480" y="3948840"/>
            <a:ext cx="8745840" cy="11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381" name="PlaceHolder 2"/>
          <p:cNvSpPr>
            <a:spLocks noGrp="1"/>
          </p:cNvSpPr>
          <p:nvPr>
            <p:ph type="sldNum" idx="92"/>
          </p:nvPr>
        </p:nvSpPr>
        <p:spPr>
          <a:xfrm>
            <a:off x="8472600" y="466308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301EFA-1E2C-4E4A-A0F8-5B9B9D71AC8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Google Shape;59;p13"/>
          <p:cNvSpPr/>
          <p:nvPr/>
        </p:nvSpPr>
        <p:spPr>
          <a:xfrm>
            <a:off x="1946880" y="2244240"/>
            <a:ext cx="523980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3" name="Google Shape;60;p13"/>
          <p:cNvSpPr/>
          <p:nvPr/>
        </p:nvSpPr>
        <p:spPr>
          <a:xfrm>
            <a:off x="3071880" y="3948480"/>
            <a:ext cx="298908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March 30</a:t>
            </a: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, 2025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93;p17"/>
          <p:cNvSpPr/>
          <p:nvPr/>
        </p:nvSpPr>
        <p:spPr>
          <a:xfrm>
            <a:off x="327960" y="3970800"/>
            <a:ext cx="8477640" cy="80064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5" name="PlaceHolder 1"/>
          <p:cNvSpPr>
            <a:spLocks noGrp="1"/>
          </p:cNvSpPr>
          <p:nvPr>
            <p:ph type="sldNum" idx="93"/>
          </p:nvPr>
        </p:nvSpPr>
        <p:spPr>
          <a:xfrm>
            <a:off x="8472600" y="463356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056172-D5CB-4F85-9A03-060B0041EA0B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941400" y="3423600"/>
            <a:ext cx="7250760" cy="1895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Goal</a:t>
            </a:r>
            <a:r>
              <a:rPr b="0" lang="en" sz="23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: Provide Secure Memory Extensions for TEEs and a methodology for developing TEEs in simulation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720" cy="912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88" name="Google Shape;97;p17"/>
          <p:cNvCxnSpPr/>
          <p:nvPr/>
        </p:nvCxnSpPr>
        <p:spPr>
          <a:xfrm>
            <a:off x="204480" y="721440"/>
            <a:ext cx="8745840" cy="11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1880" cy="2770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Researching Trusted Execution Environments requires baseline expertise in the development medium, typically: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FPGA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       or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Simulation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Comprehensive understanding of TEE structures within that context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720" cy="912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Keystone Limitations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91" name="Google Shape;114;p19"/>
          <p:cNvCxnSpPr/>
          <p:nvPr/>
        </p:nvCxnSpPr>
        <p:spPr>
          <a:xfrm>
            <a:off x="204480" y="721440"/>
            <a:ext cx="8745840" cy="11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392" name="PlaceHolder 2"/>
          <p:cNvSpPr>
            <a:spLocks noGrp="1"/>
          </p:cNvSpPr>
          <p:nvPr>
            <p:ph type="sldNum" idx="94"/>
          </p:nvPr>
        </p:nvSpPr>
        <p:spPr>
          <a:xfrm>
            <a:off x="8472600" y="463356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B3CA48-48E8-46B3-961E-69B54976669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1880" cy="4322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Keystone</a:t>
            </a:r>
            <a:r>
              <a:rPr b="0" lang="en" sz="2100" strike="noStrike" u="none" baseline="33000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[1]</a:t>
            </a:r>
            <a:r>
              <a:rPr b="0" lang="en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 is still vulnerable to side-channel and replay attacks. Our work focuses on addressing these concerns by: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Fortification of Keystone hardware with secure memory methods to protect against off-chip corruption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Implementing an FPGA / simulation co-design utilizing the gem5</a:t>
            </a:r>
            <a:r>
              <a:rPr b="0" lang="en" sz="2100" strike="noStrike" u="none" baseline="33000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[2]</a:t>
            </a:r>
            <a:r>
              <a:rPr b="0" lang="en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 architectural simulator, providing: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Modified / Extended Keystone hardware components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New communication protocols and port connections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Num" idx="95"/>
          </p:nvPr>
        </p:nvSpPr>
        <p:spPr>
          <a:xfrm>
            <a:off x="8472600" y="463356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582B8F-0CEF-4030-B63C-BFB41B96E830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720" cy="912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96" name="Google Shape;106;p 2"/>
          <p:cNvCxnSpPr/>
          <p:nvPr/>
        </p:nvCxnSpPr>
        <p:spPr>
          <a:xfrm>
            <a:off x="204480" y="721440"/>
            <a:ext cx="8745840" cy="11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1840" cy="4189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Further extending Keystone in gem5, emphasizing: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User Configurability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Performance-Security tradeoff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Noto Sans CJK SC"/>
              </a:rPr>
              <a:t>Simulation Tools: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Noto Sans CJK SC"/>
              </a:rPr>
              <a:t>How can we improve the learning curve to enable new researchers to contribute to TEEs?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 flipH="1">
            <a:off x="6400800" y="1356120"/>
            <a:ext cx="685800" cy="701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7086600" y="1356120"/>
            <a:ext cx="685800" cy="701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0" name=""/>
          <p:cNvSpPr/>
          <p:nvPr/>
        </p:nvSpPr>
        <p:spPr>
          <a:xfrm>
            <a:off x="6694560" y="960840"/>
            <a:ext cx="753840" cy="39276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Design Idea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6937200" y="2309040"/>
            <a:ext cx="22428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&amp;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6450840" y="3315960"/>
            <a:ext cx="1283400" cy="67896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Implement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3" name=""/>
          <p:cNvSpPr/>
          <p:nvPr/>
        </p:nvSpPr>
        <p:spPr>
          <a:xfrm>
            <a:off x="6666840" y="4347720"/>
            <a:ext cx="861840" cy="38916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Test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 flipH="1">
            <a:off x="7315200" y="2815560"/>
            <a:ext cx="64116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6240600" y="2815560"/>
            <a:ext cx="61740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6" name=""/>
          <p:cNvSpPr/>
          <p:nvPr/>
        </p:nvSpPr>
        <p:spPr>
          <a:xfrm>
            <a:off x="7100640" y="3968280"/>
            <a:ext cx="360" cy="3297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7" name=""/>
          <p:cNvSpPr/>
          <p:nvPr/>
        </p:nvSpPr>
        <p:spPr>
          <a:xfrm>
            <a:off x="5486400" y="2094480"/>
            <a:ext cx="1434600" cy="7221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Learn gem5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8" name=""/>
          <p:cNvSpPr/>
          <p:nvPr/>
        </p:nvSpPr>
        <p:spPr>
          <a:xfrm>
            <a:off x="7249680" y="2094480"/>
            <a:ext cx="1434600" cy="7221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Learn Keystone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Num" idx="96"/>
          </p:nvPr>
        </p:nvSpPr>
        <p:spPr>
          <a:xfrm>
            <a:off x="8472600" y="463356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4BAC7B-FF72-417C-8A96-35FB30A4C8BB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720" cy="912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411" name="Google Shape;106;p 3"/>
          <p:cNvCxnSpPr/>
          <p:nvPr/>
        </p:nvCxnSpPr>
        <p:spPr>
          <a:xfrm>
            <a:off x="204480" y="721440"/>
            <a:ext cx="8745840" cy="11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1840" cy="4189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Further extending Keystone in gem5, emphasizing: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User Configurability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Performance-Security tradeoff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Noto Sans CJK SC"/>
              </a:rPr>
              <a:t>Simulation Tools: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Noto Sans CJK SC"/>
              </a:rPr>
              <a:t>How can we improve the learning curve to enable new researchers to contribute to TEEs?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3" name=""/>
          <p:cNvSpPr/>
          <p:nvPr/>
        </p:nvSpPr>
        <p:spPr>
          <a:xfrm>
            <a:off x="7086600" y="1356120"/>
            <a:ext cx="360" cy="4338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4" name=""/>
          <p:cNvSpPr/>
          <p:nvPr/>
        </p:nvSpPr>
        <p:spPr>
          <a:xfrm>
            <a:off x="6694560" y="960840"/>
            <a:ext cx="753840" cy="39276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Design Idea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6450840" y="3315960"/>
            <a:ext cx="1283400" cy="67896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Implement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6666840" y="4347720"/>
            <a:ext cx="861840" cy="38916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Test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7" name=""/>
          <p:cNvSpPr/>
          <p:nvPr/>
        </p:nvSpPr>
        <p:spPr>
          <a:xfrm>
            <a:off x="7086600" y="2931120"/>
            <a:ext cx="36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8" name=""/>
          <p:cNvSpPr/>
          <p:nvPr/>
        </p:nvSpPr>
        <p:spPr>
          <a:xfrm>
            <a:off x="7100640" y="3968280"/>
            <a:ext cx="360" cy="3297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9" name=""/>
          <p:cNvSpPr/>
          <p:nvPr/>
        </p:nvSpPr>
        <p:spPr>
          <a:xfrm>
            <a:off x="5878080" y="1789920"/>
            <a:ext cx="2577600" cy="1179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6925680" y="2166480"/>
            <a:ext cx="1434600" cy="7221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Learn Keystone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1" name=""/>
          <p:cNvSpPr/>
          <p:nvPr/>
        </p:nvSpPr>
        <p:spPr>
          <a:xfrm>
            <a:off x="5943600" y="1828800"/>
            <a:ext cx="159768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Learn gem5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720" cy="912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04480" cy="4410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Open Sans"/>
              </a:rPr>
              <a:t>Dayeol Lee, David Kohlbrenner, Shweta Shinde, Krste Asanovic, and Dawn Song, Keystone: An Open Framework for Architecting Trusted Execution Environments, In </a:t>
            </a:r>
            <a:r>
              <a:rPr b="0" i="1" lang="en-US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Open Sans"/>
              </a:rPr>
              <a:t>Fifteenth European Conference on Computer Systems (EuroSys ’20)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Open Sans"/>
              </a:rPr>
              <a:t> 2020</a:t>
            </a: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.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[2] Jason Lowe-Power, Abdul Mutaal Ahmad, Ayaz Akram, Mohammad Alian, et al. (2007), The gem5 Simulator: Version 20.0+ (arXiv)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[3] Chenyu Yan, Brian Rogers, Daniel Englender, et al. (2006) Improving Cost, Performance, and Security of Memory Encryption and Authentication. In: </a:t>
            </a:r>
            <a:r>
              <a:rPr b="0" i="1" lang="en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[4] Brian Rogers &amp; Milos Prvulovic (2007) Using address independent seed encryption and bonsai merkle trees to make secure processors OS-and performance-friendly. In: </a:t>
            </a:r>
            <a:r>
              <a:rPr b="0" i="1" lang="en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[5] Zach Moolman &amp; Tamara Silbergleit Lehman (2024) Extending RISC-V Keystone to Include Efficient Secure Memory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424" name="Google Shape;207;p28"/>
          <p:cNvCxnSpPr/>
          <p:nvPr/>
        </p:nvCxnSpPr>
        <p:spPr>
          <a:xfrm>
            <a:off x="204480" y="721440"/>
            <a:ext cx="8745840" cy="11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25" name="PlaceHolder 3"/>
          <p:cNvSpPr>
            <a:spLocks noGrp="1"/>
          </p:cNvSpPr>
          <p:nvPr>
            <p:ph type="sldNum" idx="97"/>
          </p:nvPr>
        </p:nvSpPr>
        <p:spPr>
          <a:xfrm>
            <a:off x="8472600" y="463356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C4BE98-C71E-4154-974B-5CA28998F86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Num" idx="98"/>
          </p:nvPr>
        </p:nvSpPr>
        <p:spPr>
          <a:xfrm>
            <a:off x="8472600" y="4633560"/>
            <a:ext cx="537840" cy="38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FAA4EA-CF3C-415E-A9DB-595DBE64406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title"/>
          </p:nvPr>
        </p:nvSpPr>
        <p:spPr>
          <a:xfrm>
            <a:off x="1492920" y="171360"/>
            <a:ext cx="6156720" cy="912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Collaborators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428" name="Google Shape;106;p 1"/>
          <p:cNvCxnSpPr/>
          <p:nvPr/>
        </p:nvCxnSpPr>
        <p:spPr>
          <a:xfrm>
            <a:off x="204480" y="721440"/>
            <a:ext cx="8745840" cy="11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415080" y="793800"/>
            <a:ext cx="3997080" cy="3510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Dr. Iris Bahar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Department of Computer Science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ts val="1225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Colorado School of Mines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Dr. Samuel Thomas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ts val="115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Department of Computer Science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ts val="115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Brown University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0" name=""/>
          <p:cNvSpPr/>
          <p:nvPr/>
        </p:nvSpPr>
        <p:spPr>
          <a:xfrm>
            <a:off x="4415400" y="770400"/>
            <a:ext cx="4340160" cy="30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Dr. Tamara Silbergleit Lehman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Department of Electrical, Computer &amp; Energy Engineering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University of Colorado, Boulder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ts val="1295"/>
              </a:lnSpc>
              <a:spcBef>
                <a:spcPts val="1417"/>
              </a:spcBef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ts val="1440"/>
              </a:lnSpc>
              <a:spcBef>
                <a:spcPts val="1417"/>
              </a:spcBef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Zach Moolman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ts val="144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Department of Electrical, Computer &amp; Energy Engineering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University of Colorado, Boulder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Application>LibreOffice/25.2.1.2$Linux_X86_64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2025-03-25T12:03:48Z</dcterms:modified>
  <cp:revision>57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