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480" y="13437720"/>
            <a:ext cx="373028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BA4BAC-B270-49A5-82CB-CA5787FE2F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68920" y="16464600"/>
            <a:ext cx="14269320" cy="3931560"/>
          </a:xfrm>
          <a:prstGeom prst="rect">
            <a:avLst/>
          </a:prstGeom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6200" y="16459200"/>
            <a:ext cx="14269320" cy="3931560"/>
          </a:xfrm>
          <a:prstGeom prst="rect">
            <a:avLst/>
          </a:prstGeom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1960" cy="1442520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0200" cy="1264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3613040"/>
            <a:ext cx="373028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6720" cy="228060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39120" cy="228060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A33836AA-FF48-4F3E-B56E-70F0E5039BE5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39120" cy="228060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33147000" y="24688800"/>
            <a:ext cx="10120680" cy="68454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[1] Dayeol Lee, David Kohlbrenner, Shweta Shinde, Krste Asanovic, and Dawn Song, Keystone: An Open Framework for Architecting Trusted Execution Environments, In </a:t>
            </a:r>
            <a:r>
              <a:rPr b="0" i="1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Fifteenth European Conference on Computer Systems (EuroSys ’20)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2020.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[2] Jason Lowe-Power, Abdul Mutaal Ahmad, Ayaz Akram, Mohammad Alian, and et. Al, The gem5 Simulator: Version 20.0+, 2007.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[3] Zach Moolman and Tamara Silbergleit Lehman, Extending RISC-V Keystone to Include Efficient Secure Memory, In: </a:t>
            </a:r>
            <a:r>
              <a:rPr b="0" i="1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Eighth Workshop on Computer Architecture Research with RISC-V (CARRV 2024)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2174200" y="5558400"/>
            <a:ext cx="10511640" cy="259844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3147000" y="6413400"/>
            <a:ext cx="10119960" cy="174452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In order to further protect state-of-the-art TEEs, Keystone is extended to include secure memory protocols in the gem5 simulation environment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1201400" y="5558400"/>
            <a:ext cx="10511640" cy="259844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577800" y="5558400"/>
            <a:ext cx="10162440" cy="115261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4680" y="0"/>
            <a:ext cx="43885800" cy="524952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uFillTx/>
              <a:latin typeface="Gill Sans"/>
              <a:ea typeface="Arial"/>
            </a:endParaRPr>
          </a:p>
        </p:txBody>
      </p:sp>
      <p:sp>
        <p:nvSpPr>
          <p:cNvPr id="17" name="TextBox 19"/>
          <p:cNvSpPr/>
          <p:nvPr/>
        </p:nvSpPr>
        <p:spPr>
          <a:xfrm>
            <a:off x="585360" y="6522480"/>
            <a:ext cx="10202040" cy="10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off-chip data.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7543800" y="50400"/>
            <a:ext cx="28798560" cy="29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Text Placeholder 5"/>
          <p:cNvSpPr/>
          <p:nvPr/>
        </p:nvSpPr>
        <p:spPr>
          <a:xfrm>
            <a:off x="3365280" y="2665440"/>
            <a:ext cx="39176280" cy="25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Will Buziak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           Iris Bahar                          Tamara Silbergleit Lehman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 Zach Moolman       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11633040" y="6450480"/>
            <a:ext cx="9595800" cy="215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Many TEE implementations exist, but Keystone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[1]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is a popular, open-source version with many pre-existing simulator components.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Keystone provides security through memory isolation, utilizing customized RISC-V hardware primitives.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For Researchers to continue developing secure hardware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[3]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using Keystone components, contributions must then implement hardware designs and corrresponding ISA extensions.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TextBox 19"/>
          <p:cNvSpPr/>
          <p:nvPr/>
        </p:nvSpPr>
        <p:spPr>
          <a:xfrm>
            <a:off x="22656960" y="6414480"/>
            <a:ext cx="9595800" cy="177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Gem5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[2]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presents architectural design from the bottom-up with ISA protocols, hardware descriptions and user-space benchmarking, enabling full-stack development.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In order to build Keystone in gem5, the developer must also make use of full-system resources.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This work proposes ready-built simulations, reducing set-up time for future developers to implement their contributions.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0" y="32004000"/>
            <a:ext cx="43885800" cy="90900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uFillTx/>
              <a:latin typeface="Gill Sans"/>
              <a:ea typeface="Arial"/>
            </a:endParaRPr>
          </a:p>
        </p:txBody>
      </p:sp>
      <p:sp>
        <p:nvSpPr>
          <p:cNvPr id="23" name=""/>
          <p:cNvSpPr/>
          <p:nvPr/>
        </p:nvSpPr>
        <p:spPr>
          <a:xfrm rot="3166800">
            <a:off x="28585440" y="26832600"/>
            <a:ext cx="1462320" cy="83412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4" name=""/>
          <p:cNvSpPr/>
          <p:nvPr/>
        </p:nvSpPr>
        <p:spPr>
          <a:xfrm rot="18804600">
            <a:off x="25058880" y="26664480"/>
            <a:ext cx="1462680" cy="83340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5" name=""/>
          <p:cNvSpPr/>
          <p:nvPr/>
        </p:nvSpPr>
        <p:spPr>
          <a:xfrm rot="10800000">
            <a:off x="26735760" y="28374840"/>
            <a:ext cx="1463040" cy="83340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1252800" y="8686800"/>
            <a:ext cx="8995680" cy="197604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752840" y="9365040"/>
            <a:ext cx="1995480" cy="9860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4784400" y="9365040"/>
            <a:ext cx="1995480" cy="9860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7894800" y="9365040"/>
            <a:ext cx="1995480" cy="9860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595320" y="13151880"/>
            <a:ext cx="4496040" cy="117540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002760" y="1066716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4635000" y="11409480"/>
            <a:ext cx="2231280" cy="9860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5739120" y="106671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70960" y="1066716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5753160" y="124095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11230920" y="5558400"/>
            <a:ext cx="10482120" cy="8384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408600" y="31883400"/>
            <a:ext cx="6655680" cy="1142280"/>
          </a:xfrm>
          <a:prstGeom prst="rect">
            <a:avLst/>
          </a:prstGeom>
          <a:ln w="0">
            <a:noFill/>
          </a:ln>
        </p:spPr>
      </p:pic>
      <p:sp>
        <p:nvSpPr>
          <p:cNvPr id="38" name=""/>
          <p:cNvSpPr/>
          <p:nvPr/>
        </p:nvSpPr>
        <p:spPr>
          <a:xfrm>
            <a:off x="574920" y="5558400"/>
            <a:ext cx="10165320" cy="8384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76000" y="17927280"/>
            <a:ext cx="10162440" cy="73008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Achieving a baseline model is non-trivial, requiring  extensive knowledge of the simulator itself.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67000" y="25956360"/>
            <a:ext cx="10165680" cy="55645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 rot="16241400">
            <a:off x="504000" y="20546640"/>
            <a:ext cx="3304440" cy="176796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198600" y="20604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019400" y="19847880"/>
            <a:ext cx="4492080" cy="74772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Fabrication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3198600" y="21828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019400" y="21071880"/>
            <a:ext cx="4492080" cy="74772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198600" y="23160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019400" y="22403880"/>
            <a:ext cx="4492080" cy="7477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Simulation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2786760" y="26253000"/>
            <a:ext cx="2630160" cy="213084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878560" y="26821440"/>
            <a:ext cx="874080" cy="64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446000" y="26821440"/>
            <a:ext cx="873720" cy="64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2970720" y="27689760"/>
            <a:ext cx="2246040" cy="64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(OS)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647680" y="26253000"/>
            <a:ext cx="2337120" cy="2130840"/>
          </a:xfrm>
          <a:custGeom>
            <a:avLst/>
            <a:gdLst>
              <a:gd name="textAreaLeft" fmla="*/ 113760 w 2337120"/>
              <a:gd name="textAreaRight" fmla="*/ 2226960 w 2337120"/>
              <a:gd name="textAreaTop" fmla="*/ 97560 h 2130840"/>
              <a:gd name="textAreaBottom" fmla="*/ 2036880 h 213084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870520" y="26821440"/>
            <a:ext cx="1913400" cy="64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5778720" y="27677520"/>
            <a:ext cx="2113920" cy="534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8233560" y="26253360"/>
            <a:ext cx="1786680" cy="2130480"/>
          </a:xfrm>
          <a:custGeom>
            <a:avLst/>
            <a:gdLst>
              <a:gd name="textAreaLeft" fmla="*/ 86760 w 1786680"/>
              <a:gd name="textAreaRight" fmla="*/ 1703520 w 1786680"/>
              <a:gd name="textAreaTop" fmla="*/ 74520 h 2130480"/>
              <a:gd name="textAreaBottom" fmla="*/ 2059560 h 213048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8425440" y="26822160"/>
            <a:ext cx="1343160" cy="640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8346600" y="27677880"/>
            <a:ext cx="1422000" cy="534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V="1">
            <a:off x="1217160" y="275058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9" name=""/>
          <p:cNvSpPr/>
          <p:nvPr/>
        </p:nvSpPr>
        <p:spPr>
          <a:xfrm flipV="1">
            <a:off x="1217520" y="283741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2701440" y="28627560"/>
            <a:ext cx="7475040" cy="146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2787120" y="28742040"/>
            <a:ext cx="7267320" cy="496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1210320" y="29341440"/>
            <a:ext cx="149976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781360" y="29375280"/>
            <a:ext cx="7243920" cy="61344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862360" y="29470320"/>
            <a:ext cx="1929960" cy="438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4926600" y="29470320"/>
            <a:ext cx="2980440" cy="438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035560" y="29471400"/>
            <a:ext cx="1930680" cy="438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375960" y="300981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5461560" y="30621600"/>
            <a:ext cx="1825200" cy="6822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Tools for Extension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 flipV="1">
            <a:off x="1217880" y="292824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988560" y="26794440"/>
            <a:ext cx="1752120" cy="7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82000" y="27735480"/>
            <a:ext cx="1826640" cy="7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52560" y="28571400"/>
            <a:ext cx="1746720" cy="7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6774560" y="9969120"/>
            <a:ext cx="2996280" cy="12927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13228560" y="9791280"/>
            <a:ext cx="3201480" cy="4321800"/>
          </a:xfrm>
          <a:custGeom>
            <a:avLst/>
            <a:gdLst>
              <a:gd name="textAreaLeft" fmla="*/ 155880 w 3201480"/>
              <a:gd name="textAreaRight" fmla="*/ 3048120 w 3201480"/>
              <a:gd name="textAreaTop" fmla="*/ 154800 h 4321800"/>
              <a:gd name="textAreaBottom" fmla="*/ 4169520 h 432180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13325040" y="9969120"/>
            <a:ext cx="2996280" cy="12927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13325040" y="11315880"/>
            <a:ext cx="2996280" cy="1293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3325040" y="12663000"/>
            <a:ext cx="2996280" cy="1293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6774560" y="11315880"/>
            <a:ext cx="2996280" cy="1293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6774560" y="12663000"/>
            <a:ext cx="2996280" cy="1293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6678080" y="9791280"/>
            <a:ext cx="3201480" cy="4321800"/>
          </a:xfrm>
          <a:custGeom>
            <a:avLst/>
            <a:gdLst>
              <a:gd name="textAreaLeft" fmla="*/ 155880 w 3201480"/>
              <a:gd name="textAreaRight" fmla="*/ 3048120 w 3201480"/>
              <a:gd name="textAreaTop" fmla="*/ 154800 h 4321800"/>
              <a:gd name="textAreaBottom" fmla="*/ 4169520 h 432180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13064400" y="9061920"/>
            <a:ext cx="6975360" cy="53103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13523400" y="9164880"/>
            <a:ext cx="264600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6767720" y="9165240"/>
            <a:ext cx="303660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3303800" y="8389800"/>
            <a:ext cx="1561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6159040" y="24134400"/>
            <a:ext cx="2703240" cy="2333880"/>
          </a:xfrm>
          <a:prstGeom prst="ellipse">
            <a:avLst/>
          </a:prstGeom>
          <a:noFill/>
          <a:ln w="38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Ready-Made Simulation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67000" y="25115400"/>
            <a:ext cx="10184040" cy="8384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Goals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2264840" y="19127520"/>
            <a:ext cx="36561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Memory Isolation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4729040" y="20630520"/>
            <a:ext cx="1941840" cy="1027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PMP Table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2083040" y="19072800"/>
            <a:ext cx="4799160" cy="3108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Open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14483160" y="18729720"/>
            <a:ext cx="360" cy="3430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12997440" y="17190720"/>
            <a:ext cx="2855880" cy="15987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Root of Trust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4483160" y="22194720"/>
            <a:ext cx="360" cy="5356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11687400" y="22781160"/>
            <a:ext cx="5598720" cy="2233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Open Sans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11868840" y="22763880"/>
            <a:ext cx="36561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Runtime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1957400" y="23474880"/>
            <a:ext cx="2441520" cy="12646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Remote Attestation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4549760" y="23474880"/>
            <a:ext cx="2441520" cy="12646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Encryption/ Integrity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4171040" y="30170160"/>
            <a:ext cx="4799160" cy="11466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ISA Primitives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4486400" y="28540080"/>
            <a:ext cx="4113360" cy="15987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Microarchitecture Designs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3138000" y="5571000"/>
            <a:ext cx="10130040" cy="8384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22213440" y="5558400"/>
            <a:ext cx="10472400" cy="8384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67000" y="17087400"/>
            <a:ext cx="10184040" cy="8384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3138000" y="23859000"/>
            <a:ext cx="10139400" cy="8384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Bibliography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5266960" y="13204080"/>
            <a:ext cx="4587480" cy="185688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25446600" y="13847400"/>
            <a:ext cx="4227840" cy="11415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cpp Implementation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6016480" y="13138200"/>
            <a:ext cx="34275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Python Wrapper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5080840" y="12490560"/>
            <a:ext cx="45385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Hardware Description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4977160" y="9242280"/>
            <a:ext cx="5142240" cy="24195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25355880" y="9834480"/>
            <a:ext cx="4318920" cy="162648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Open Sans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25548840" y="9862560"/>
            <a:ext cx="34275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Config Files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5117200" y="9214920"/>
            <a:ext cx="34275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User Space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25916400" y="10634400"/>
            <a:ext cx="3290400" cy="57456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Program Binary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7527400" y="11663280"/>
            <a:ext cx="360" cy="8596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>
            <a:off x="24976800" y="12518280"/>
            <a:ext cx="5142240" cy="2639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4" name=""/>
          <p:cNvSpPr/>
          <p:nvPr/>
        </p:nvSpPr>
        <p:spPr>
          <a:xfrm>
            <a:off x="27539280" y="19509480"/>
            <a:ext cx="360" cy="68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22897800" y="20273760"/>
            <a:ext cx="2680560" cy="121356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Boot-loader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 flipH="1">
            <a:off x="25481880" y="19500120"/>
            <a:ext cx="941400" cy="6951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28593000" y="19490760"/>
            <a:ext cx="889200" cy="7045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25414200" y="17602200"/>
            <a:ext cx="4233960" cy="19418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gem5 Pre-compiled Resources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6209800" y="20273760"/>
            <a:ext cx="2680560" cy="12135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Linux Kernel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29449800" y="20273760"/>
            <a:ext cx="2680560" cy="121356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Disk Image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2281040" y="20630520"/>
            <a:ext cx="1941840" cy="1027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Security Monitor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Text Placeholder 1"/>
          <p:cNvSpPr/>
          <p:nvPr/>
        </p:nvSpPr>
        <p:spPr>
          <a:xfrm>
            <a:off x="1529280" y="3421440"/>
            <a:ext cx="42386400" cy="39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Department of Computer Science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      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Department of Computer Science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Department of Electrical, Computer, &amp; Energy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Department of Electrical, Computer, &amp; Energy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Engineering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   Engineering  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23171040" y="27878760"/>
            <a:ext cx="2703240" cy="2333880"/>
          </a:xfrm>
          <a:prstGeom prst="ellipse">
            <a:avLst/>
          </a:prstGeom>
          <a:noFill/>
          <a:ln w="38160">
            <a:solidFill>
              <a:srgbClr val="ff97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Bench-marking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9327040" y="27879120"/>
            <a:ext cx="2703240" cy="2333880"/>
          </a:xfrm>
          <a:prstGeom prst="ellipse">
            <a:avLst/>
          </a:prstGeom>
          <a:noFill/>
          <a:ln w="38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Implement Designs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1417040" y="17013600"/>
            <a:ext cx="6233400" cy="8337240"/>
          </a:xfrm>
          <a:custGeom>
            <a:avLst/>
            <a:gdLst>
              <a:gd name="textAreaLeft" fmla="*/ 304200 w 6233400"/>
              <a:gd name="textAreaRight" fmla="*/ 5929560 w 6233400"/>
              <a:gd name="textAreaTop" fmla="*/ 304200 h 8337240"/>
              <a:gd name="textAreaBottom" fmla="*/ 8033400 h 8337240"/>
            </a:gdLst>
            <a:ahLst/>
            <a:rect l="textAreaLeft" t="textAreaTop" r="textAreaRight" b="textAreaBottom"/>
            <a:pathLst>
              <a:path w="21600" h="28889">
                <a:moveTo>
                  <a:pt x="3600" y="0"/>
                </a:moveTo>
                <a:arcTo wR="3600" hR="3600" stAng="16200000" swAng="-5400000"/>
                <a:lnTo>
                  <a:pt x="0" y="25289"/>
                </a:lnTo>
                <a:arcTo wR="3600" hR="3600" stAng="10800000" swAng="-5400000"/>
                <a:lnTo>
                  <a:pt x="18000" y="28889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>
            <a:off x="11995200" y="16399800"/>
            <a:ext cx="54860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</a:rPr>
              <a:t>Existing Implementations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7650440" y="20790720"/>
            <a:ext cx="63792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3720" bIns="-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18500400" y="18740880"/>
            <a:ext cx="2843640" cy="15429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Memory Encryption Engine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18500400" y="21332880"/>
            <a:ext cx="2843640" cy="154296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Port Connections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8288000" y="18516600"/>
            <a:ext cx="3250800" cy="4571640"/>
          </a:xfrm>
          <a:custGeom>
            <a:avLst/>
            <a:gdLst>
              <a:gd name="textAreaLeft" fmla="*/ 158400 w 3250800"/>
              <a:gd name="textAreaRight" fmla="*/ 3092760 w 3250800"/>
              <a:gd name="textAreaTop" fmla="*/ 158400 h 4571640"/>
              <a:gd name="textAreaBottom" fmla="*/ 4413600 h 4571640"/>
            </a:gdLst>
            <a:ahLst/>
            <a:rect l="textAreaLeft" t="textAreaTop" r="textAreaRight" b="textAreaBottom"/>
            <a:pathLst>
              <a:path w="21600" h="30374">
                <a:moveTo>
                  <a:pt x="3600" y="0"/>
                </a:moveTo>
                <a:arcTo wR="3600" hR="3600" stAng="16200000" swAng="-5400000"/>
                <a:lnTo>
                  <a:pt x="0" y="26774"/>
                </a:lnTo>
                <a:arcTo wR="3600" hR="3600" stAng="10800000" swAng="-5400000"/>
                <a:lnTo>
                  <a:pt x="18000" y="303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8316440" y="17333280"/>
            <a:ext cx="31716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</a:rPr>
              <a:t>New Components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Application>LibreOffice/24.8.2.1$MacOSX_AARCH64 LibreOffice_project/0f794b6e29741098670a3b95d60478a65d05ef13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2025-03-20T11:47:29Z</dcterms:modified>
  <cp:revision>80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