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55.xml" ContentType="application/vnd.openxmlformats-officedocument.theme+xml"/>
  <Override PartName="/ppt/theme/theme28.xml" ContentType="application/vnd.openxmlformats-officedocument.theme+xml"/>
  <Override PartName="/ppt/theme/theme2.xml" ContentType="application/vnd.openxmlformats-officedocument.theme+xml"/>
  <Override PartName="/ppt/theme/theme56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6.xml" ContentType="application/vnd.openxmlformats-officedocument.theme+xml"/>
  <Override PartName="/ppt/theme/theme13.xml" ContentType="application/vnd.openxmlformats-officedocument.theme+xml"/>
  <Override PartName="/ppt/theme/theme18.xml" ContentType="application/vnd.openxmlformats-officedocument.theme+xml"/>
  <Override PartName="/ppt/theme/theme7.xml" ContentType="application/vnd.openxmlformats-officedocument.theme+xml"/>
  <Override PartName="/ppt/theme/theme14.xml" ContentType="application/vnd.openxmlformats-officedocument.theme+xml"/>
  <Override PartName="/ppt/theme/theme10.xml" ContentType="application/vnd.openxmlformats-officedocument.theme+xml"/>
  <Override PartName="/ppt/theme/theme3.xml" ContentType="application/vnd.openxmlformats-officedocument.theme+xml"/>
  <Override PartName="/ppt/theme/theme57.xml" ContentType="application/vnd.openxmlformats-officedocument.theme+xml"/>
  <Override PartName="/ppt/theme/theme8.xml" ContentType="application/vnd.openxmlformats-officedocument.theme+xml"/>
  <Override PartName="/ppt/theme/theme15.xml" ContentType="application/vnd.openxmlformats-officedocument.theme+xml"/>
  <Override PartName="/ppt/theme/theme11.xml" ContentType="application/vnd.openxmlformats-officedocument.theme+xml"/>
  <Override PartName="/ppt/theme/theme4.xml" ContentType="application/vnd.openxmlformats-officedocument.theme+xml"/>
  <Override PartName="/ppt/theme/theme9.xml" ContentType="application/vnd.openxmlformats-officedocument.theme+xml"/>
  <Override PartName="/ppt/theme/theme16.xml" ContentType="application/vnd.openxmlformats-officedocument.theme+xml"/>
  <Override PartName="/ppt/theme/theme12.xml" ContentType="application/vnd.openxmlformats-officedocument.theme+xml"/>
  <Override PartName="/ppt/theme/theme5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9.xml" ContentType="application/vnd.openxmlformats-officedocument.theme+xml"/>
  <Override PartName="/ppt/theme/theme44.xml" ContentType="application/vnd.openxmlformats-officedocument.theme+xml"/>
  <Override PartName="/ppt/theme/theme35.xml" ContentType="application/vnd.openxmlformats-officedocument.theme+xml"/>
  <Override PartName="/ppt/theme/theme50.xml" ContentType="application/vnd.openxmlformats-officedocument.theme+xml"/>
  <Override PartName="/ppt/theme/theme45.xml" ContentType="application/vnd.openxmlformats-officedocument.theme+xml"/>
  <Override PartName="/ppt/theme/theme36.xml" ContentType="application/vnd.openxmlformats-officedocument.theme+xml"/>
  <Override PartName="/ppt/theme/theme51.xml" ContentType="application/vnd.openxmlformats-officedocument.theme+xml"/>
  <Override PartName="/ppt/theme/theme46.xml" ContentType="application/vnd.openxmlformats-officedocument.theme+xml"/>
  <Override PartName="/ppt/theme/theme37.xml" ContentType="application/vnd.openxmlformats-officedocument.theme+xml"/>
  <Override PartName="/ppt/theme/theme19.xml" ContentType="application/vnd.openxmlformats-officedocument.theme+xml"/>
  <Override PartName="/ppt/theme/theme52.xml" ContentType="application/vnd.openxmlformats-officedocument.theme+xml"/>
  <Override PartName="/ppt/theme/theme47.xml" ContentType="application/vnd.openxmlformats-officedocument.theme+xml"/>
  <Override PartName="/ppt/theme/theme38.xml" ContentType="application/vnd.openxmlformats-officedocument.theme+xml"/>
  <Override PartName="/ppt/theme/theme53.xml" ContentType="application/vnd.openxmlformats-officedocument.theme+xml"/>
  <Override PartName="/ppt/theme/theme48.xml" ContentType="application/vnd.openxmlformats-officedocument.theme+xml"/>
  <Override PartName="/ppt/theme/theme39.xml" ContentType="application/vnd.openxmlformats-officedocument.theme+xml"/>
  <Override PartName="/ppt/theme/theme54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56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7.xml.rels" ContentType="application/vnd.openxmlformats-package.relationships+xml"/>
  <Override PartName="/ppt/slideMasters/slideMaster37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_rels/presentation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4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8" r:id="rId50"/>
    <p:sldMasterId id="2147483750" r:id="rId51"/>
    <p:sldMasterId id="2147483752" r:id="rId52"/>
    <p:sldMasterId id="2147483754" r:id="rId53"/>
    <p:sldMasterId id="2147483756" r:id="rId54"/>
    <p:sldMasterId id="2147483758" r:id="rId55"/>
    <p:sldMasterId id="2147483760" r:id="rId56"/>
    <p:sldMasterId id="2147483762" r:id="rId57"/>
  </p:sldMasterIdLst>
  <p:notesMasterIdLst>
    <p:notesMasterId r:id="rId58"/>
  </p:notesMasterIdLst>
  <p:sldIdLst>
    <p:sldId id="256" r:id="rId59"/>
    <p:sldId id="257" r:id="rId60"/>
    <p:sldId id="258" r:id="rId61"/>
    <p:sldId id="259" r:id="rId62"/>
    <p:sldId id="260" r:id="rId63"/>
    <p:sldId id="261" r:id="rId64"/>
    <p:sldId id="262" r:id="rId65"/>
    <p:sldId id="263" r:id="rId6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notesMaster" Target="notesMasters/notesMaster1.xml"/><Relationship Id="rId59" Type="http://schemas.openxmlformats.org/officeDocument/2006/relationships/slide" Target="slides/slide1.xml"/><Relationship Id="rId60" Type="http://schemas.openxmlformats.org/officeDocument/2006/relationships/slide" Target="slides/slide2.xml"/><Relationship Id="rId61" Type="http://schemas.openxmlformats.org/officeDocument/2006/relationships/slide" Target="slides/slide3.xml"/><Relationship Id="rId62" Type="http://schemas.openxmlformats.org/officeDocument/2006/relationships/slide" Target="slides/slide4.xml"/><Relationship Id="rId63" Type="http://schemas.openxmlformats.org/officeDocument/2006/relationships/slide" Target="slides/slide5.xml"/><Relationship Id="rId64" Type="http://schemas.openxmlformats.org/officeDocument/2006/relationships/slide" Target="slides/slide6.xml"/><Relationship Id="rId65" Type="http://schemas.openxmlformats.org/officeDocument/2006/relationships/slide" Target="slides/slide7.xml"/><Relationship Id="rId66" Type="http://schemas.openxmlformats.org/officeDocument/2006/relationships/slide" Target="slides/slide8.xml"/><Relationship Id="rId6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dt" idx="5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4" name="PlaceHolder 5"/>
          <p:cNvSpPr>
            <a:spLocks noGrp="1"/>
          </p:cNvSpPr>
          <p:nvPr>
            <p:ph type="ftr" idx="5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5" name="PlaceHolder 6"/>
          <p:cNvSpPr>
            <a:spLocks noGrp="1"/>
          </p:cNvSpPr>
          <p:nvPr>
            <p:ph type="sldNum" idx="5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31ADBD3B-049C-4328-86BD-BC39F131E6BD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3080" cy="307152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1640" cy="358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5704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44F4E4-BE17-4930-9953-8736B37AC20A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3080" cy="307152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1640" cy="358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5704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49F32A-0F2D-4544-9D4D-A52FB1651899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3080" cy="307152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1640" cy="358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5704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018C3C-57C4-493D-8682-63D7C886F400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3080" cy="307152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1640" cy="358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5704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E56F15-7C56-4D8B-AB41-729F6DF37CDE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3080" cy="307152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1640" cy="358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5704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8FB13D-4ADD-47BC-B64E-04951C4634A4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3080" cy="307152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1640" cy="358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5704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DC1830-700E-471C-ADD2-62A5BB3B9FC8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3080" cy="307152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1640" cy="358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5704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04C4C1-4A32-4514-A46B-10363C321AA3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3080" cy="307152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1640" cy="358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57040" cy="44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03784B-2A3B-4A07-8700-EA43E0E6FADD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B0DE476-3A7D-4A80-8243-21AA184182C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45ACE66-87B5-49F4-B601-42E620C9888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F198549-B0F9-418E-A148-20C862E14863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22D11A5-0AC0-4D77-8B1A-5DB6693153D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E9141FE8-5704-4461-B875-9DB479F38ABC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80FFE8C-DBBE-496A-8674-D7B4DF6114F5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ADD186F-B9C5-4C17-B4E6-2066749898AD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67D9404C-BD7C-4E9C-BBCB-1FC63562ADD8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98E6FB9-FBA1-43AA-8BDD-63B6B6172972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7845B53-FA27-4979-B1C2-8925FEAF227E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1AFAA91B-22DC-4CC2-A105-4828EDC02FF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70C762-847F-4A3C-8756-C58CA92D9D59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5245F74-D243-4DC8-8B79-FE53917D3151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07F90DE-1AB4-4A53-BCBA-5A2BC4477E70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AC270146-470E-4444-89D4-1E5D581F98BA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3F32740-9B11-4875-ABAA-545BAB62F736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A8A3B75-7F9E-4820-8D28-1482C90BDCF9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E50559FC-4129-45E4-8694-B54773B2DF24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4B85B8E-D79D-4E2A-A14E-7BFEDAE44A40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0357345-FD6C-4D2E-81A9-A71AF165D83A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DC285F9E-F202-4868-A88E-E38790BB1772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7A28679-D110-4B8E-B7E5-3932FB44400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2ED733-CDF1-41B3-9F3E-43DAF2051FBB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BA129CA-AA5E-4E56-9CBA-9AC2B273C3C0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DFC8788C-1595-4E64-B8EC-0F043C99B551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681F28B-0049-49AA-BCCA-F77C28C12518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20DD816B-481A-4F3E-A347-BFAB75601E8D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80C959EF-1EA3-4257-8F8D-A2E931909A33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9EE7D217-34E2-4817-952B-04613CEC7760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5181422A-D125-43D1-BBAF-DA75216660B5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36A71F10-D701-4875-9611-27C7426F6D25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ADD4E803-33B2-490A-84E5-ED564213FB3E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1042065E-E063-4F24-A631-06ABC547DDE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E8AC41B-8F41-43D4-BB7C-20CD5478E429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F0E3EA39-B5BC-495C-ACA6-24AFBD1A4D0D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FB0C18A3-8282-40FD-9292-2496004BB6E6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6FF822AA-2127-45F6-94CB-F0F1B2EF2106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3"/>
          </p:nvPr>
        </p:nvSpPr>
        <p:spPr/>
        <p:txBody>
          <a:bodyPr/>
          <a:p>
            <a:fld id="{9A416568-1527-4F4E-9AA1-FAC4EA4CAB0B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EB9F293A-BC0D-4D88-948C-7D1E9FC73DD3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91F21E21-A272-4E28-954E-F0CF8452403E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6"/>
          </p:nvPr>
        </p:nvSpPr>
        <p:spPr/>
        <p:txBody>
          <a:bodyPr/>
          <a:p>
            <a:fld id="{E2F5275E-545E-4923-8C01-BC886E65C81A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20573E97-EF5D-44E7-869D-91CBE5187C4C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2FE7A1E3-176E-47B3-ACBF-9110C9048219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FD39EF66-92E6-4025-A834-75D3603ADF9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EC5639-5465-4483-B9E8-8163CEAA2781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73A2BA3A-E013-47EA-BA5D-CFA5A5ADB9BA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5A64CA5C-FE16-4F92-AB33-ADAD5F4361C6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A3B09FEB-313F-40D3-B008-05402F35BC68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9"/>
          </p:nvPr>
        </p:nvSpPr>
        <p:spPr/>
        <p:txBody>
          <a:bodyPr/>
          <a:p>
            <a:fld id="{8806A024-E30B-43F9-8FE9-88A8B5FF3AF6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7AC06489-22EF-4ABF-8EB0-80CEA2A3E8B8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3D6C5766-D706-4CB9-B64E-F3F5C70EDDB3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2"/>
          </p:nvPr>
        </p:nvSpPr>
        <p:spPr/>
        <p:txBody>
          <a:bodyPr/>
          <a:p>
            <a:fld id="{CEDB7FDB-A6D5-43CF-A45D-74372931AE71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A6C0DF7D-B701-49DA-9702-77403520C2E4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81A6AACA-247B-44A5-AF21-535555173D79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5"/>
          </p:nvPr>
        </p:nvSpPr>
        <p:spPr/>
        <p:txBody>
          <a:bodyPr/>
          <a:p>
            <a:fld id="{771878F5-4E8A-40C0-92B4-7BFDDF4BC08E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215F8B-AB88-48CA-BCDF-6F76DD9F22F8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05203204-4B72-4D22-9E87-8DD3C3AEECC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F90E6D2-F198-4BF9-885E-8F2AAE28490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EC68CDE-D421-4AAA-AC07-38E9825A09C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4DECBE-2409-4877-8679-38C6D143554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53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4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5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6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7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8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9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C1D8D5-C97C-40E1-8BE5-53FCAA6D4E7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90E6CB-C246-4057-B153-7EE3265F7B9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861BCE-D679-46CE-8A51-B5453AE68CD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93B124-0886-400E-B4A0-78FAA1B9CB4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3B7930-5C65-4CD7-8635-5055B4E32EB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0FA57E-3D55-4ED8-ACE1-80274AEB9C4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926F7B-9BF8-499C-8C13-BD2C981CB67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A9F16B-2525-4FD1-8F0D-3637D2A8BF0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F5F7EF-F817-467B-BC49-749E7FCC197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113FC6-EB65-4922-AC96-FD7DADDB573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F8BFB3-8871-4624-B855-72DAA93BE69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C38FB1-4ED8-41FC-9407-5AFE30B7680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39BB47-B870-4807-A139-3DA1CFE01A5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EAF09B-1F38-48FB-BD58-638D45BECFE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86F201-4951-4C6C-B9E1-C142DA12A7A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77C03A-8FED-4A20-B9B9-3055C2129E1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9DE291-AE3E-42D2-80AA-62F2856D877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F45220-F3A3-4BBF-8AD4-3B559BE86A6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04E445-5A72-43DA-A3FF-9CED5A4E7FD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46FCDE-BC6D-4931-A4F5-36B50F0418F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66110D-81EB-41C3-A012-B495272BFCF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sldNum" idx="29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EDDADF-41E2-40F2-B33F-BF4CC8A5E71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0D7A3F-C3FA-4F90-85D9-0362768F3B5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30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8C3471-39C3-43AA-A1D6-74B0371EFED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31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851C3E-588B-487C-B380-98C0B1560CE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32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21EAEB-BA4D-4BA8-852B-03A4173B589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sldNum" idx="33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02C9D5-9C1D-4C64-AFBF-3B870E83EF7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34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D879FB-AFE3-422F-9B69-4CCADDA2E72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Num" idx="35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B3E37A-D4E3-4DCB-A027-A4E39E4D6D8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36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327859-ED01-4BFD-ABEE-D38BA901716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sldNum" idx="37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44EAAA-8C77-4129-B027-407E1D49CBE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38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D3D8E6-FDAD-4807-9075-D8A9FC26CEF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ldNum" idx="39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445731-63D6-4933-A281-E6826982114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709F91-5CBD-42BC-9F9D-0651B12EC1C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40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3A2818-AB69-48BB-B530-AC6ED175921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sldNum" idx="41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4512E5-D0E8-4318-88F2-CD2C7BA8C3A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Num" idx="42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0D1D1E-024B-4420-BA58-405601256C2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Num" idx="43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95EE83-60B1-409A-985B-1444DDCFC36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44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0471BE-776E-4BFD-A9AC-72638814F19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ldNum" idx="45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C1CDA1-1AB0-4976-A5D1-941F9BD06AF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sldNum" idx="46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3898E0-9F45-4D54-979B-D0FC6317E62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47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BD76EA-F97F-4904-9341-DA6E378DD6B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Num" idx="48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20F358-023D-41E1-8BE1-D076B33E192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2"/>
    <p:sldLayoutId id="2147483744" r:id="rId3"/>
    <p:sldLayoutId id="2147483745" r:id="rId4"/>
    <p:sldLayoutId id="2147483746" r:id="rId5"/>
    <p:sldLayoutId id="2147483747" r:id="rId6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Num" idx="49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2D5173-84DF-459A-9C0A-70B62D562C0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228A7E-C81F-461B-942F-1967ADA5578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50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32BDC3-CC8A-4E43-9F8B-F9A4EE6FDC5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sldNum" idx="51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7BE7E9-534F-43F4-9E1A-D7300195752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ldNum" idx="52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BE7CEB-A676-487B-84BB-AF83F765F36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Num" idx="53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BA73C8-3405-4C16-B5AA-18B2A027DA5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Num" idx="54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CA2283-9651-4DCE-9C4C-A30C1CC3888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36;p9"/>
          <p:cNvSpPr/>
          <p:nvPr/>
        </p:nvSpPr>
        <p:spPr>
          <a:xfrm>
            <a:off x="4572000" y="0"/>
            <a:ext cx="4563720" cy="51354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PlaceHolder 1"/>
          <p:cNvSpPr>
            <a:spLocks noGrp="1"/>
          </p:cNvSpPr>
          <p:nvPr>
            <p:ph type="sldNum" idx="55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85B6F7-07E9-4B67-858A-2F19A90E030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Num" idx="56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65FB3F-FC6E-4333-B203-D95828BFE28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31C9B3-1A14-49CC-8E0D-17F85F633F4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9D0355-2029-4716-A746-5E7F717C511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B45EEE-2443-47D2-AC09-10E3EEAF9D4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8F6247-C39B-4045-8E41-15A62D56111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834480" y="347400"/>
            <a:ext cx="7466400" cy="1756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3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Secure Extensions for RISC-V Trusted Execution Environments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57" name="Google Shape;56;p13"/>
          <p:cNvCxnSpPr/>
          <p:nvPr/>
        </p:nvCxnSpPr>
        <p:spPr>
          <a:xfrm>
            <a:off x="204480" y="2304720"/>
            <a:ext cx="8743320" cy="86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258" name="Google Shape;57;p13"/>
          <p:cNvCxnSpPr/>
          <p:nvPr/>
        </p:nvCxnSpPr>
        <p:spPr>
          <a:xfrm>
            <a:off x="204480" y="3948840"/>
            <a:ext cx="8743320" cy="86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59" name="PlaceHolder 2"/>
          <p:cNvSpPr>
            <a:spLocks noGrp="1"/>
          </p:cNvSpPr>
          <p:nvPr>
            <p:ph type="sldNum" idx="60"/>
          </p:nvPr>
        </p:nvSpPr>
        <p:spPr>
          <a:xfrm>
            <a:off x="8472600" y="466308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93E591-A03D-41D7-8205-B5A9518F47E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0" name="Google Shape;59;p13"/>
          <p:cNvSpPr/>
          <p:nvPr/>
        </p:nvSpPr>
        <p:spPr>
          <a:xfrm>
            <a:off x="1946880" y="2244240"/>
            <a:ext cx="524232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Presentation By: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Colorado School of Mines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1" name="Google Shape;60;p13"/>
          <p:cNvSpPr/>
          <p:nvPr/>
        </p:nvSpPr>
        <p:spPr>
          <a:xfrm>
            <a:off x="3071880" y="3948480"/>
            <a:ext cx="299160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March 30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, 2025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9240" cy="9147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Background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4400" cy="4187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Motivated attackers can employ many tactics to corrupt or steal data, this work focuses on preventing: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 malicious OS, application or thread from accessing protected memory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Replay or side-channel attacks targeting off-chip peripherals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Trusted Execution Environments (TEEs) provide hardware guarantees that secure the integrity of the processor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Secure Memory methods</a:t>
            </a:r>
            <a:r>
              <a:rPr b="0" lang="en" sz="2200" strike="noStrike" u="none" baseline="33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[3, 4]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protect against off-chip tampering by encrypting and verifying the integrity of memory accesses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64" name="Google Shape;68;p14"/>
          <p:cNvCxnSpPr/>
          <p:nvPr/>
        </p:nvCxnSpPr>
        <p:spPr>
          <a:xfrm>
            <a:off x="204480" y="721440"/>
            <a:ext cx="8743320" cy="86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65" name="PlaceHolder 3"/>
          <p:cNvSpPr>
            <a:spLocks noGrp="1"/>
          </p:cNvSpPr>
          <p:nvPr>
            <p:ph type="sldNum" idx="61"/>
          </p:nvPr>
        </p:nvSpPr>
        <p:spPr>
          <a:xfrm>
            <a:off x="8472600" y="463356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8169C4-B1AE-4541-8F73-BB2DB07AD2C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93;p17"/>
          <p:cNvSpPr/>
          <p:nvPr/>
        </p:nvSpPr>
        <p:spPr>
          <a:xfrm>
            <a:off x="327960" y="3718800"/>
            <a:ext cx="8480160" cy="80316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PlaceHolder 1"/>
          <p:cNvSpPr>
            <a:spLocks noGrp="1"/>
          </p:cNvSpPr>
          <p:nvPr>
            <p:ph type="sldNum" idx="62"/>
          </p:nvPr>
        </p:nvSpPr>
        <p:spPr>
          <a:xfrm>
            <a:off x="8472600" y="463356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6DA789-AC16-413A-99F4-21D599D5B0B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941400" y="3171600"/>
            <a:ext cx="7253280" cy="18979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Goal</a:t>
            </a:r>
            <a:r>
              <a:rPr b="0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Provide Secure Memory Extensions for TEEs and a methodology for developing TEEs in simulation</a:t>
            </a:r>
            <a:r>
              <a:rPr b="0" lang="en" sz="23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[2]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9240" cy="9147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Motivation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70" name="Google Shape;97;p17"/>
          <p:cNvCxnSpPr/>
          <p:nvPr/>
        </p:nvCxnSpPr>
        <p:spPr>
          <a:xfrm>
            <a:off x="204480" y="721440"/>
            <a:ext cx="8743320" cy="86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343080" y="829800"/>
            <a:ext cx="8384400" cy="27730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RISC-V TEEs (e. g. Keystone</a:t>
            </a:r>
            <a:r>
              <a:rPr b="0" lang="en" sz="2100" strike="noStrike" u="none" baseline="33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 provide an open-source, configurable platform for developing TEEs to specific applications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Researching TEEs is non-trivial, in part, due to a required baseline expertise in the development medium, typically: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FPGA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Simulation</a:t>
            </a: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9240" cy="9147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Current Work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73" name="Google Shape;114;p19"/>
          <p:cNvCxnSpPr/>
          <p:nvPr/>
        </p:nvCxnSpPr>
        <p:spPr>
          <a:xfrm>
            <a:off x="204480" y="721440"/>
            <a:ext cx="8743320" cy="86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74" name="PlaceHolder 2"/>
          <p:cNvSpPr>
            <a:spLocks noGrp="1"/>
          </p:cNvSpPr>
          <p:nvPr>
            <p:ph type="sldNum" idx="63"/>
          </p:nvPr>
        </p:nvSpPr>
        <p:spPr>
          <a:xfrm>
            <a:off x="8472600" y="463356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5A7A87-19C1-41C6-9B0E-E2A95695605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343080" y="606600"/>
            <a:ext cx="8384400" cy="43254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Provide secure memory extensions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[5]</a:t>
            </a: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to RISC-V Keystone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FPGA – Simulation co-design using the gem5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[2]</a:t>
            </a: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architectural simulator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Fortification of Keystone hardware guarantees to protect against off-chip corruption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Implementations utilizing full-system emulation in gem5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Modified / Extended Keystone hardware components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New communication protocols and port connections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Num" idx="64"/>
          </p:nvPr>
        </p:nvSpPr>
        <p:spPr>
          <a:xfrm>
            <a:off x="8472600" y="463356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DC79AB-1D77-448E-8088-4EA00361405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9240" cy="9147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Direction / Future Work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78" name="Google Shape;106;p 2"/>
          <p:cNvCxnSpPr/>
          <p:nvPr/>
        </p:nvCxnSpPr>
        <p:spPr>
          <a:xfrm>
            <a:off x="204480" y="721440"/>
            <a:ext cx="8743320" cy="86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64360" cy="41922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Further extending Keystone in gem5, emphasizing: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User Configurability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Performance-Security tradeoff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Simulation Tools: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How can we improve the learning curve to enable new researchers to contribute to TEEs?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"/>
          <p:cNvSpPr/>
          <p:nvPr/>
        </p:nvSpPr>
        <p:spPr>
          <a:xfrm flipH="1">
            <a:off x="6400800" y="1356120"/>
            <a:ext cx="685800" cy="7012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7086600" y="1356120"/>
            <a:ext cx="685800" cy="7012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6694560" y="960840"/>
            <a:ext cx="756360" cy="3952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Design Idea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6937200" y="2309040"/>
            <a:ext cx="226800" cy="34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&amp;</a:t>
            </a:r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6450840" y="3315960"/>
            <a:ext cx="1285920" cy="6814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Implement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6666840" y="4347720"/>
            <a:ext cx="864360" cy="3916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Test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 flipH="1">
            <a:off x="7315200" y="2815560"/>
            <a:ext cx="641160" cy="3848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7" name=""/>
          <p:cNvSpPr/>
          <p:nvPr/>
        </p:nvSpPr>
        <p:spPr>
          <a:xfrm>
            <a:off x="6240600" y="2815560"/>
            <a:ext cx="617400" cy="3848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>
            <a:off x="7100640" y="3968280"/>
            <a:ext cx="0" cy="3297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"/>
          <p:cNvSpPr/>
          <p:nvPr/>
        </p:nvSpPr>
        <p:spPr>
          <a:xfrm>
            <a:off x="5486400" y="2094480"/>
            <a:ext cx="1437120" cy="724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Learn gem5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0" name=""/>
          <p:cNvSpPr/>
          <p:nvPr/>
        </p:nvSpPr>
        <p:spPr>
          <a:xfrm>
            <a:off x="7249680" y="2094480"/>
            <a:ext cx="1437120" cy="72468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Learn Keystone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Num" idx="65"/>
          </p:nvPr>
        </p:nvSpPr>
        <p:spPr>
          <a:xfrm>
            <a:off x="8472600" y="463356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65D285-2E8C-45AF-A9E7-FB890893BD4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9240" cy="9147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Direction / Future Work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93" name="Google Shape;106;p 3"/>
          <p:cNvCxnSpPr/>
          <p:nvPr/>
        </p:nvCxnSpPr>
        <p:spPr>
          <a:xfrm>
            <a:off x="204480" y="721440"/>
            <a:ext cx="8743320" cy="86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64360" cy="41922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Further extending Keystone in gem5, with an emphasis in: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User Configurability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Performance-Security tradeoff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Simulation Tools: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How can we improve the learning curve to enable new researchers to contribute to TEEs?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5" name=""/>
          <p:cNvSpPr/>
          <p:nvPr/>
        </p:nvSpPr>
        <p:spPr>
          <a:xfrm>
            <a:off x="7086600" y="1356120"/>
            <a:ext cx="0" cy="4338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>
            <a:off x="6694560" y="960840"/>
            <a:ext cx="756360" cy="3952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Design Idea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7" name=""/>
          <p:cNvSpPr/>
          <p:nvPr/>
        </p:nvSpPr>
        <p:spPr>
          <a:xfrm>
            <a:off x="6450840" y="3315960"/>
            <a:ext cx="1285920" cy="6814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Implement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8" name=""/>
          <p:cNvSpPr/>
          <p:nvPr/>
        </p:nvSpPr>
        <p:spPr>
          <a:xfrm>
            <a:off x="6666840" y="4347720"/>
            <a:ext cx="864360" cy="3916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Test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9" name=""/>
          <p:cNvSpPr/>
          <p:nvPr/>
        </p:nvSpPr>
        <p:spPr>
          <a:xfrm>
            <a:off x="7086600" y="2931120"/>
            <a:ext cx="0" cy="3848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0" name=""/>
          <p:cNvSpPr/>
          <p:nvPr/>
        </p:nvSpPr>
        <p:spPr>
          <a:xfrm>
            <a:off x="7100640" y="3968280"/>
            <a:ext cx="0" cy="3297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1" name=""/>
          <p:cNvSpPr/>
          <p:nvPr/>
        </p:nvSpPr>
        <p:spPr>
          <a:xfrm>
            <a:off x="5878080" y="1789920"/>
            <a:ext cx="2580120" cy="11818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6925680" y="2166480"/>
            <a:ext cx="1437120" cy="72468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Learn Keystone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5943600" y="1828800"/>
            <a:ext cx="1600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Learn gem5</a:t>
            </a:r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Num" idx="66"/>
          </p:nvPr>
        </p:nvSpPr>
        <p:spPr>
          <a:xfrm>
            <a:off x="8472600" y="463356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200602-7FF5-4A1B-85BF-90AC8965437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9240" cy="9147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Special Thanks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06" name="Google Shape;106;p 1"/>
          <p:cNvCxnSpPr/>
          <p:nvPr/>
        </p:nvCxnSpPr>
        <p:spPr>
          <a:xfrm>
            <a:off x="204480" y="721440"/>
            <a:ext cx="8743320" cy="86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415080" y="793800"/>
            <a:ext cx="3999600" cy="3512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Dr. Iris Bahar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Department of Computer Science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225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Colorado School of Mines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295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295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295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Dr. Samuel Thomas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151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Department of Computer Science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151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Brown University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4415400" y="806400"/>
            <a:ext cx="4342680" cy="307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Dr. Tamara Silbergleit Lehman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ts val="1729"/>
              </a:lnSpc>
              <a:spcBef>
                <a:spcPts val="1417"/>
              </a:spcBef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Department of Electrical, Computer &amp; Energy Engineering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ts val="1729"/>
              </a:lnSpc>
              <a:spcBef>
                <a:spcPts val="1417"/>
              </a:spcBef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University of Colorado, Boulder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ts val="1295"/>
              </a:lnSpc>
              <a:spcBef>
                <a:spcPts val="1417"/>
              </a:spcBef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ts val="1440"/>
              </a:lnSpc>
              <a:spcBef>
                <a:spcPts val="1417"/>
              </a:spcBef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Zach Moolman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ts val="1440"/>
              </a:lnSpc>
              <a:spcBef>
                <a:spcPts val="1417"/>
              </a:spcBef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Department of Electrical, Computer &amp; Energy Engineering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University of Colorado, Boulder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9240" cy="9147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Sources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07000" cy="4412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Dayeol Lee (2022) Building Trusted Execution Environments.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 dissertation submitted in partial satisfaction of the requirements for the degree of Doctor of Philosophy in Computer Science in the Graduate Division of the University of California, Berkeley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.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[2] Jason Lowe-Power, Abdul Mutaal Ahmad, Ayaz Akram, Mohammad Alian, et al. (2007), The gem5 Simulator: Version 20.0+ (arXiv)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[3] Chenyu Yan, Brian Rogers, Daniel Englender, et al. (2006) Improving Cost, Performance, and Security of Memory Encryption and Authentication.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Proceedings of the 33rd International Symposium on Computer Architecture (ISCA’06)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[4] Brian Rogers &amp; Milos Prvulovic (2007) Using address independent seed encryption and bonsai merkle trees to make secure processors OS-and performance-friendly.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40th IEEE/ACM International Symposium on Microarchitecture (MICRO’07)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[5] Zach Moolman &amp; Tamara Silbergleit Lehman (2024) Extending RISC-V Keystone to Include Efficient Secure Memory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11" name="Google Shape;207;p28"/>
          <p:cNvCxnSpPr/>
          <p:nvPr/>
        </p:nvCxnSpPr>
        <p:spPr>
          <a:xfrm>
            <a:off x="204480" y="721440"/>
            <a:ext cx="8743320" cy="86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312" name="PlaceHolder 3"/>
          <p:cNvSpPr>
            <a:spLocks noGrp="1"/>
          </p:cNvSpPr>
          <p:nvPr>
            <p:ph type="sldNum" idx="67"/>
          </p:nvPr>
        </p:nvSpPr>
        <p:spPr>
          <a:xfrm>
            <a:off x="8472600" y="4633560"/>
            <a:ext cx="540360" cy="38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4BC65C-0D3E-4194-B6D0-871B181B694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Application>LibreOffice/24.8.2.1$MacOSX_AARCH64 LibreOffice_project/0f794b6e29741098670a3b95d60478a65d05ef13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2025-03-20T14:34:41Z</dcterms:modified>
  <cp:revision>47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