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15.xml" ContentType="application/vnd.openxmlformats-officedocument.theme+xml"/>
  <Override PartName="/ppt/theme/theme8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16.xml" ContentType="application/vnd.openxmlformats-officedocument.theme+xml"/>
  <Override PartName="/ppt/theme/theme9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0.xml" ContentType="application/vnd.openxmlformats-officedocument.theme+xml"/>
  <Override PartName="/ppt/theme/theme25.xml" ContentType="application/vnd.openxmlformats-officedocument.theme+xml"/>
  <Override PartName="/ppt/theme/theme31.xml" ContentType="application/vnd.openxmlformats-officedocument.theme+xml"/>
  <Override PartName="/ppt/theme/theme26.xml" ContentType="application/vnd.openxmlformats-officedocument.theme+xml"/>
  <Override PartName="/ppt/theme/theme32.xml" ContentType="application/vnd.openxmlformats-officedocument.theme+xml"/>
  <Override PartName="/ppt/theme/theme27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27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slide" Target="slides/slide17.xml"/><Relationship Id="rId53" Type="http://schemas.openxmlformats.org/officeDocument/2006/relationships/slide" Target="slides/slide18.xml"/><Relationship Id="rId5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92C1CC4-9012-43F9-9218-850CE3197A8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E68AD9-41E6-4651-977A-5A4E7747180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D06352-3BF2-4A9C-ABED-394E860C974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0CE472-7519-49C5-833D-8E2F420B488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D3AEA9-3FAF-4514-865A-B57F319AA70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9B67D2-C79D-4CAD-B200-C473908DEAA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6C83B-3FAA-451D-A5C5-26467601869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544D2B-1DE7-483B-B802-32EA623E3B5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15DDE-845F-4745-A899-9B5A5673AE7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B058AE-ECB1-4C0A-B6FC-1C437BB7EAE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BACA70-25E7-4A67-AA9B-8EFF3316D3F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570170-77EB-49CF-80C9-56CCC1C245F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F5845D-920D-457A-9AB9-863B995F34F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E24488-4D26-42B5-99F7-075F7794001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EDF973-3B24-4CCC-B822-0816BDD26AF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9B39FF-7809-4D08-B1D7-98F3F813641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A2E8A1-99D5-49EC-AB77-23C92D98CAB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555B3D-A36B-4197-B9EE-34B4CEB6F99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230C24-BC89-4FE2-A5B7-767CDC5DF37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0E5674-5BD9-4E59-8A0F-B2EBA04BC97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4F51C6-947E-4149-BFE2-6D19769055E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AF5401-78FD-4898-94D3-8747EF8DA6A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C262A0-D2CE-4E69-9696-FAC4A96A44B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CB8FD80-9BDD-42D4-ADC3-B5667FEEEF6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8C1CA49-853F-47D5-8BB7-6EEFC892276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6D25343-DD9D-4AF2-8426-A53F746A77E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5923844-4E4D-43D0-89F9-5A1862D1B4C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0E98A3-27FA-4F4B-A8A5-F777F11A489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D9C0F8A-3094-412D-B378-AABDD2BE014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DEE413D-815A-4B9E-BFC2-36B5226B96E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11E174-EC14-4345-B9F5-89326E0FA72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6217727-28D0-448A-8E0A-E85E5179D47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BB4B961-D029-4F18-8ECD-47608F43F69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E9099D5-2FF0-41DF-B5BA-26EAFF2C230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38EA73E-8DF1-4036-B2B9-DD276E2E58B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E76F50-D88F-449C-A065-BAEE3EB3438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6E6858C1-9D4C-467B-AA40-110EB3FAD3C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68F44E1-BB8C-4D95-A5AE-705D71D2791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FF362D8-1339-44AC-81AF-3AE49F362AA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85810ED8-24A5-4B78-A618-359B25E99A3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6AA54B6-0E18-452A-AC00-7A892BD59CF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86E16D-9167-4EFD-A6FB-B770B1F8F87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8637FDA-5EDE-4527-B780-64F9C3BEA13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B2B68EF-39EA-4FF2-B8A0-FFFD1D631EE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B35AA1E-C6BF-4EC6-AD3A-1E1AC0A8EC3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B9E2205-B7FF-458D-B98A-D1F3E5E3A9D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FF943A7-0372-4348-BF89-0DEF28A05D8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9DBF4F2-2471-4E4F-ABCB-FB501657AF3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F323527-6676-4436-8EB8-49D6DD670BC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42AE01-FA3D-4738-B932-C892AFFB237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C62F5A-5666-4C3F-9A88-928AB896A29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9C54AB-DA7B-4B98-983A-991FF109F9A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78CEF-11AB-4016-9663-E6BC5C8398A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F4C19E5-AC72-406F-821C-7348137A2F0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A97289-4FA7-4BF9-B03C-A01D58A1740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79C034-A10A-4FBF-8184-53295922B77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F32EF-2BAB-46DC-8BA2-A7354DB054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C448E3-3AE3-4F9A-8852-72206ABCEED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A46183-6DB2-4450-9337-BE2D94F7BA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43AA7D-750B-47CA-A241-959AE4DD310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06DF03-FE51-4EDA-81F6-395AF86D72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7E244B-7E9E-4071-A5A2-4804173D939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47AC62-0646-4756-AE69-FD47C89ADB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3E00B7-D413-4B39-A296-095DCF536FE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3BE4BC-4457-4048-8F1C-A52A5FE131D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44C2A1-9A6C-480D-AA43-323BBD335A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CC23BE-1E8F-481C-B664-8332B340D9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961F9-8540-44F5-ABAB-895409C353D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1A877E-4A06-46AA-B028-F6DF26C8DE9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88A9A8-F06A-4BBC-BA6D-7857A2AA13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F241F7-0D63-4AAE-90C4-CB7EBAA9F8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545A36-8E5B-4C83-A44F-6CC19A759C4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39C517-2095-4735-B312-498DCA6263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23C866-F47D-4F08-BF42-3F71E124516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446342-A90A-4B7D-A6BA-06E81A98A4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BBA954-6526-4280-98B1-96A43E3399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9A61B8-5D7D-41FA-8A2B-BCB820FD6A2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F09E06-630C-456E-AC4D-6BA29041BF2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26FF06-6CF0-40F3-9B25-AB02489AD8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5FA97-62B7-4A3D-A928-E196EBC61A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93AE0-EB40-476A-BA0D-CABEEA088F8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36;p9"/>
          <p:cNvSpPr/>
          <p:nvPr/>
        </p:nvSpPr>
        <p:spPr>
          <a:xfrm>
            <a:off x="4572000" y="0"/>
            <a:ext cx="4567320" cy="5139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76475E-F482-4F7F-B0E3-17A975305A6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49DF1A-CBD2-4FD8-80C8-D4BC040301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FDB04B-57C3-46C4-8B61-2C6C655E032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E57965-B864-4EA8-A858-4A3E136A55B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447341-DA1E-48D0-B870-46B45EF720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F3AC4E-3491-4907-BC77-D80ED78754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7D1551-49D4-4DF6-B229-5F322AA4CD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1D5D1E-B293-4C7F-9A0D-826C0C77B8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0000" cy="1760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7" name="Google Shape;56;p13"/>
          <p:cNvCxnSpPr/>
          <p:nvPr/>
        </p:nvCxnSpPr>
        <p:spPr>
          <a:xfrm>
            <a:off x="204480" y="230472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48" name="Google Shape;57;p13"/>
          <p:cNvCxnSpPr/>
          <p:nvPr/>
        </p:nvCxnSpPr>
        <p:spPr>
          <a:xfrm>
            <a:off x="204480" y="39488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9" name="PlaceHolder 2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2EEC2-706A-4746-BC1A-EB7AC2F69F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Google Shape;59;p13"/>
          <p:cNvSpPr/>
          <p:nvPr/>
        </p:nvSpPr>
        <p:spPr>
          <a:xfrm>
            <a:off x="1946880" y="2244240"/>
            <a:ext cx="52459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Google Shape;60;p13"/>
          <p:cNvSpPr/>
          <p:nvPr/>
        </p:nvSpPr>
        <p:spPr>
          <a:xfrm>
            <a:off x="3071880" y="3948480"/>
            <a:ext cx="2995200" cy="10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January 31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Attack Primitives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43080" y="390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Detecting mapped 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Uses the I-cache to detect if a virtual address is mapped and executable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Mapped non-executable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Adversary can trigger a data load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Requires a disclosure gadget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Failed fetch leaves I-cache unaffected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Leaking register values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Creates an offset into victim’s address space and loads resulting address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5" name="Google Shape;68;p 9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6" name="PlaceHolder 3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9AF96-AEAF-4119-B6FE-31ECFA5D209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415080" y="1612800"/>
            <a:ext cx="8127720" cy="29714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6242400" y="1636200"/>
            <a:ext cx="297000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(AMD Zen 1 &amp; 2 only)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Kernel Address Collision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Cross-privilege BTB indexing functions can be manipulated to cause collisions with kernel addresses from user space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Brute forcing a pattern that collides with a user-space address ( &lt; 6 bits 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Random patterns are generated and then collisions are observed using an SMT solver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1" name="Google Shape;68;p 10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2" name="PlaceHolder 3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69B408-209D-4E73-A5D9-8FB65EECC9D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Breaking Physmap KASLR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4421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Injecting a prediction and observing if the branch target was mapped in memory can indicate the correct location of the kernel image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be randomly placed in 1 of 488 possible locations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Observe cache signal with Prime+Probe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After finding the kernel image location, the direct mapping of the kernel in physical memory can be de-randomized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physmap is non-executable, requiring the P2 attack primitive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5" name="Google Shape;68;p 1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6" name="PlaceHolder 3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00C6C4-B74E-41D5-A813-6422EB69BF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153800" y="3886200"/>
            <a:ext cx="3060360" cy="9129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4692600" y="3868920"/>
            <a:ext cx="3233160" cy="80316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>
            <a:off x="907560" y="4758120"/>
            <a:ext cx="34268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3,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651560" y="4758120"/>
            <a:ext cx="34268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4,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Leaking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Extending the method for breaking KASLR, it is possible to also leak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Find the location of a Flush+Reload buffer in physmap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 a guess of the physical address of a virtual address in the user program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Pass the pair to a system call and verify if the guess was correct using Flush+Reload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 a gadget to read and leak data under the guise of kernel privilege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3" name="Google Shape;68;p 5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4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12BECA-0C08-4FAE-8605-0D0399FD8F4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Mitigation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8000" cy="460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SuppressBPOnNonBranch: (Zen 2)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Bit that, when set, prevents branch prediction from advancing in the pipeline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Incurrs an overhead of 0.69% for multi-core and 0.42% for single core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supported in AMD Zen 3+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effectively prevent all cases on any architectures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AutoIBRS: (Zen 4)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Restrict branch predictions based on privilege mode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attack primitive 1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7" name="Google Shape;68;p 12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8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CF4861-15A9-47E9-895B-33ABC798A8A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Conclusion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49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provides methods for evaluating misprediction likelihood and vulnerability to exploitation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Defined how to measure instruction fetch, decode and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Proved effectiveness of Phantom attacks by breaking KASLR and leaking kernel memory through the use of MDS gadgets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1" name="Google Shape;189;p26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2" name="PlaceHolder 3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453B86-FA0E-4348-B895-F7ABBD32BD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8000" cy="349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Digestible &amp; interesting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Relevant (affects millions of users)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Real-world threat model, victim includes all state-of-the-art Spectre security protocols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Methodology achieves attack goals with high accuracy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5" name="Google Shape;198;p 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6" name="PlaceHolder 3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DC22B5-C7CC-4CD1-AB11-E433DB64454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8000" cy="349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Very little proposed solution – mitigations are infeasible or ineffective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Often repeats filler sentences in paragraphs that otherwise could use more explanation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Did not attempt on Intel architectures, even for comparison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Vague explanation of how attack primitives are performed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9" name="Google Shape;198;p 3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60" name="PlaceHolder 3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C3A083-CE4E-4818-B8A9-E24A0908B77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0600" cy="4416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 Johannes Wikner, Daniël Trujillo and Kaveh Razavi, Phantom: Exploiting Decoder-detectable Mispredictions, In: 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56</a:t>
            </a:r>
            <a:r>
              <a:rPr b="0" i="1" lang="en" sz="14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Annual IEEE/ACM International Symposium on Microarchitecture (MICRO ‘23), </a:t>
            </a: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October 28-November 1, 2023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Paul Kocher, Jann Horn, Anders Fogh, Daniel Genkin, Daniel Gruss, Werner Haas and et. Al, Spectre Attacks: Exploiting Speculative Execution, in: 2019 IEEE Symposium on Security and Privacy (SP), 19-23 May 2019.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3" name="Google Shape;207;p28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64" name="PlaceHolder 3"/>
          <p:cNvSpPr>
            <a:spLocks noGrp="1"/>
          </p:cNvSpPr>
          <p:nvPr>
            <p:ph type="sldNum" idx="54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CF83A9-45CA-4241-A974-C4CB2E6E5D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2819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Almost all modern processors employ out-of-order execution with deep pipelines and speculative 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Branch mispredictions can be exploited by executing malicious code snippets (gadgets) in order to leak information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4" name="Google Shape;68;p14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5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831F23-E7CE-4FBD-AD21-9716FD13C1F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3502440" y="3218760"/>
            <a:ext cx="236196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200480" y="2881440"/>
            <a:ext cx="906480" cy="3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220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935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651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366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378600" y="3951360"/>
            <a:ext cx="454680" cy="454680"/>
          </a:xfrm>
          <a:custGeom>
            <a:avLst/>
            <a:gdLst>
              <a:gd name="textAreaLeft" fmla="*/ 0 w 454680"/>
              <a:gd name="textAreaRight" fmla="*/ 457200 w 454680"/>
              <a:gd name="textAreaTop" fmla="*/ 0 h 454680"/>
              <a:gd name="textAreaBottom" fmla="*/ 457200 h 4546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928680" y="3891960"/>
            <a:ext cx="2192400" cy="683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43080" y="498600"/>
            <a:ext cx="8388000" cy="2819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Branch Prediction Unit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(BPU)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provides the prediction of the upcoming control flow and can be trained to follow patterns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Mispredicted instructions are processed in the pipeline until a resteer signal is provided – this set of instructions is known as the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Mechanism exploited by 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6" name="Google Shape;68;p 13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7" name="PlaceHolder 3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20A54-7228-4FE4-95AC-0981B505CC2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3220200" y="333396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935880" y="333396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4651200" y="333396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366880" y="333396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378600" y="3951000"/>
            <a:ext cx="454680" cy="454680"/>
          </a:xfrm>
          <a:custGeom>
            <a:avLst/>
            <a:gdLst>
              <a:gd name="textAreaLeft" fmla="*/ 0 w 454680"/>
              <a:gd name="textAreaRight" fmla="*/ 457200 w 454680"/>
              <a:gd name="textAreaTop" fmla="*/ 0 h 454680"/>
              <a:gd name="textAreaBottom" fmla="*/ 457200 h 4546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928680" y="3891600"/>
            <a:ext cx="2192400" cy="683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rot="16189800">
            <a:off x="4929480" y="3653640"/>
            <a:ext cx="239040" cy="2074320"/>
          </a:xfrm>
          <a:custGeom>
            <a:avLst/>
            <a:gdLst>
              <a:gd name="textAreaLeft" fmla="*/ 154080 w 239040"/>
              <a:gd name="textAreaRight" fmla="*/ 241560 w 239040"/>
              <a:gd name="textAreaTop" fmla="*/ 53640 h 2074320"/>
              <a:gd name="textAreaBottom" fmla="*/ 2022480 h 20743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4017600" y="4770360"/>
            <a:ext cx="20548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2821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Abuses speculative execution to perform mispredicted operations and leak victim’s information via side-channels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Circumvents numerous security countermeasures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 attacks rely on execute-dependent branch sources with speculation windows wide enough to trigger multiple memory fetches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8" name="Google Shape;68;p 2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9" name="PlaceHolder 3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E7965-4988-4301-8281-4DB63AEFBA8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3220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935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4651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366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378600" y="3951360"/>
            <a:ext cx="454680" cy="454680"/>
          </a:xfrm>
          <a:custGeom>
            <a:avLst/>
            <a:gdLst>
              <a:gd name="textAreaLeft" fmla="*/ 0 w 454680"/>
              <a:gd name="textAreaRight" fmla="*/ 457200 w 454680"/>
              <a:gd name="textAreaTop" fmla="*/ 0 h 454680"/>
              <a:gd name="textAreaBottom" fmla="*/ 457200 h 4546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3928680" y="3891960"/>
            <a:ext cx="2192400" cy="683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220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935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651200" y="3334320"/>
            <a:ext cx="724680" cy="5569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366880" y="3334320"/>
            <a:ext cx="724320" cy="5569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378600" y="3951360"/>
            <a:ext cx="454680" cy="454680"/>
          </a:xfrm>
          <a:custGeom>
            <a:avLst/>
            <a:gdLst>
              <a:gd name="textAreaLeft" fmla="*/ 0 w 454680"/>
              <a:gd name="textAreaRight" fmla="*/ 457200 w 454680"/>
              <a:gd name="textAreaTop" fmla="*/ 0 h 454680"/>
              <a:gd name="textAreaBottom" fmla="*/ 457200 h 4546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928680" y="3891960"/>
            <a:ext cx="2192400" cy="683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rot="16189800">
            <a:off x="4929480" y="3648600"/>
            <a:ext cx="239040" cy="2074320"/>
          </a:xfrm>
          <a:custGeom>
            <a:avLst/>
            <a:gdLst>
              <a:gd name="textAreaLeft" fmla="*/ 154080 w 239040"/>
              <a:gd name="textAreaRight" fmla="*/ 241560 w 239040"/>
              <a:gd name="textAreaTop" fmla="*/ 53640 h 2074320"/>
              <a:gd name="textAreaBottom" fmla="*/ 2022480 h 20743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017600" y="4765320"/>
            <a:ext cx="20548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Cases where training and victim branch sources are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different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are commonly considered </a:t>
            </a:r>
            <a:r>
              <a:rPr b="0" lang="en" sz="24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non-exploitable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mismatches can be discovered at decode and resteered before execution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Previously believed to result in too short of a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Asymmetric cases have been proven to also lead to long speculation windows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6" name="Google Shape;68;p 8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7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86E67F-42A0-4641-BEDA-CC79D4F7D5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Google Shape;93;p 2"/>
          <p:cNvSpPr/>
          <p:nvPr/>
        </p:nvSpPr>
        <p:spPr>
          <a:xfrm>
            <a:off x="327960" y="4042800"/>
            <a:ext cx="8483760" cy="8913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Phantom provides a methodology for user-to-kernel exploitation on </a:t>
            </a:r>
            <a:r>
              <a:rPr b="0" i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shorter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 speculation windows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Contributions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the Phantom class of attacks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Proves ability to break kernel address space layout randomization (KASLR) and leak arbitrary kernel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Randomly assigns address positions of important data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1" name="Google Shape;68;p 3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2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09FC53-1CE5-4FAE-9D40-64B7F1BD0BC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Observing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43080" y="534600"/>
            <a:ext cx="8388000" cy="334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Fetch (IF): Measure the I-cache state using a timing side-channel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effective for distinguishing instruction fetch from I-cache prefetching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Decode (ID): Samples performance counters indicating µop-cache use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Less reliable on Intel architectures than on AMD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(EX): Detects execution by using a single memory fetch on a data side 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Due to shorter speculation windows, resteer is issued before memory operations can be executed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5" name="Google Shape;68;p 6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6" name="PlaceHolder 3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E36CAC-9262-4311-9667-A22BB86C28B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999800" y="3072240"/>
            <a:ext cx="4569840" cy="196128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2748960" y="4907160"/>
            <a:ext cx="3426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2,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99080" y="642600"/>
            <a:ext cx="368676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Study of misprediction causing instruction combinations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How far in the pipeline mispredictions get before a resteer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Almost* no variation in different instruction combinations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Architecture is more important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explanation for a, b &amp; c variables in the paper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1" name="Google Shape;68;p 7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2" name="PlaceHolder 3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FA47C5-F771-4C66-974A-61F1CD178AC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006800" y="1051200"/>
            <a:ext cx="4997160" cy="295344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4800600" y="4114800"/>
            <a:ext cx="3426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1,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43080" y="462600"/>
            <a:ext cx="8388000" cy="396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speculation attacks are broken down into three steps: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 the Branch Table Buffer (BTB) to a target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the victim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Infer whether the target was loaded from memory (can use Prime+Probe)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Intel architectures do not re-use user-inject predictions in kernal mode (eIBRS 9</a:t>
            </a:r>
            <a:r>
              <a:rPr b="0" lang="en" sz="16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gen+)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 </a:t>
            </a: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Exploitations are only performed on AMD architectures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7" name="Google Shape;68;p 4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8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0768D9-331C-4187-99A4-8FF8BF1AF6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3882600" y="2884320"/>
            <a:ext cx="4935960" cy="187128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4579200" y="4757760"/>
            <a:ext cx="342684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5,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568440" y="3020400"/>
            <a:ext cx="3362400" cy="134892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475560" y="4758120"/>
            <a:ext cx="34268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4,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2025-01-31T11:01:56Z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