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3891200" cy="3291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91120" y="13435920"/>
            <a:ext cx="37301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EDB7A6-A674-4CD9-A164-9CA43D2E37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1066400" y="16466400"/>
            <a:ext cx="14267160" cy="392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698360" y="16459200"/>
            <a:ext cx="14267160" cy="392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6946560" y="33426000"/>
            <a:ext cx="29990160" cy="1440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6946200" y="33997680"/>
            <a:ext cx="21938040" cy="126252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91120" y="13611240"/>
            <a:ext cx="373010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4994000" y="29977560"/>
            <a:ext cx="13894560" cy="22784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31453200" y="29977560"/>
            <a:ext cx="10236960" cy="22784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A593A125-4B1C-4AD3-A04F-FD40DE186C9D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192400" y="29977560"/>
            <a:ext cx="10236960" cy="227844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www.mines.edu/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3146640" y="24688800"/>
            <a:ext cx="10118520" cy="68428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 algn="just" defTabSz="914400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[1] Dayeol Lee, David Kohlbrenner, Shweta Shinde, Krste Asanovic, and Dawn Song, Keystone: An Open Framework for Architecting Trusted Execution Environments, In </a:t>
            </a:r>
            <a:r>
              <a:rPr b="0" i="1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Fifteenth European Conference on Computer Systems (EuroSys ’20)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2020.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[2] Jason Lowe-Power, Abdul Mutaal Ahmad, Ayaz Akram, Mohammad Alian, and et. Al, The gem5 Simulator: Version 20.0+, (arXiv) 2007.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[3] Zach Moolman and Tamara Silbergleit Lehman, Extending RISC-V Keystone to Include Efficient Secure Memory, In: </a:t>
            </a:r>
            <a:r>
              <a:rPr b="0" i="1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Eighth Workshop on Computer Architecture Research with RISC-V (CARRV 2024)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173840" y="5558400"/>
            <a:ext cx="10509120" cy="259822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Keystone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146640" y="6413400"/>
            <a:ext cx="10117440" cy="174427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t">
            <a:noAutofit/>
          </a:bodyPr>
          <a:p>
            <a:pPr algn="just" defTabSz="914400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proposes a framework that aims to assist future developers to implement their contributions.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Our goal is to provide researchers with tools that expedite the development cycle when working with TEEs, primarily targeting: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 defTabSz="914400">
              <a:lnSpc>
                <a:spcPts val="3889"/>
              </a:lnSpc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New researcher learning curve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 defTabSz="914400">
              <a:lnSpc>
                <a:spcPts val="3889"/>
              </a:lnSpc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Novel contribution development time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 defTabSz="914400">
              <a:lnSpc>
                <a:spcPts val="3889"/>
              </a:lnSpc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Testing methods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201040" y="5558400"/>
            <a:ext cx="10509120" cy="259822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7800" y="5558400"/>
            <a:ext cx="10160280" cy="115236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5" name="Rectangle 6"/>
          <p:cNvSpPr/>
          <p:nvPr/>
        </p:nvSpPr>
        <p:spPr>
          <a:xfrm>
            <a:off x="1800" y="81000"/>
            <a:ext cx="43883640" cy="524736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defTabSz="914400"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16" name="TextBox 19"/>
          <p:cNvSpPr/>
          <p:nvPr/>
        </p:nvSpPr>
        <p:spPr>
          <a:xfrm>
            <a:off x="585000" y="6522120"/>
            <a:ext cx="10200240" cy="105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Trusted Execution Environments (TEEs) provide hardware guarantees that seek to protect the security and isolation of off-chip data.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outlines methods for implementing and evaluating contributions to open-source TEEs within architectural simulation.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Text Placeholder 5"/>
          <p:cNvSpPr/>
          <p:nvPr/>
        </p:nvSpPr>
        <p:spPr>
          <a:xfrm>
            <a:off x="7866360" y="138240"/>
            <a:ext cx="28157040" cy="29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Text Placeholder 5"/>
          <p:cNvSpPr/>
          <p:nvPr/>
        </p:nvSpPr>
        <p:spPr>
          <a:xfrm>
            <a:off x="2658960" y="2773440"/>
            <a:ext cx="39174480" cy="25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Will Buziak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Iris Bahar                 Tamara Silbergleit Lehman 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Zach Moolman 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Sam Thomas      </a:t>
            </a: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TextBox 19"/>
          <p:cNvSpPr/>
          <p:nvPr/>
        </p:nvSpPr>
        <p:spPr>
          <a:xfrm>
            <a:off x="11632680" y="6450120"/>
            <a:ext cx="9594000" cy="2154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Many TEE implementations exist, but Keystone</a:t>
            </a:r>
            <a:r>
              <a:rPr b="0" lang="en-US" sz="3200" strike="noStrike" u="none" baseline="33000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[1]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is a popular, open-source version with many pre-existing simulator components.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Keystone provides security through memory isolation, utilizing customized RISC-V hardware primitives.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For researchers wishing to continue developing secure hardware</a:t>
            </a:r>
            <a:r>
              <a:rPr b="0" lang="en-US" sz="3200" strike="noStrike" u="none" baseline="33000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[3]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using Keystone components, contributions must also implement hardware designs, built on corrresponding ISA extensions.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TextBox 19"/>
          <p:cNvSpPr/>
          <p:nvPr/>
        </p:nvSpPr>
        <p:spPr>
          <a:xfrm>
            <a:off x="22656960" y="6414480"/>
            <a:ext cx="9594000" cy="1776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Gem5</a:t>
            </a:r>
            <a:r>
              <a:rPr b="0" lang="en-US" sz="3200" strike="noStrike" u="none" baseline="33000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[2]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presents architectural design from the bottom-up with ISA protocols, hardware descriptions and user-space benchmarking, enabling full-stack development.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In order to build Keystone in gem5, the developer must also make use of full-system resources.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To further protect state-of-the-art TEEs, we extend Keystone to include secure memory protocols in the gem5 simulation environment.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Rectangle 6"/>
          <p:cNvSpPr/>
          <p:nvPr/>
        </p:nvSpPr>
        <p:spPr>
          <a:xfrm>
            <a:off x="0" y="32003640"/>
            <a:ext cx="43883640" cy="90684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defTabSz="914400"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22" name="Right Arrow 21"/>
          <p:cNvSpPr/>
          <p:nvPr/>
        </p:nvSpPr>
        <p:spPr>
          <a:xfrm rot="3165600">
            <a:off x="39212280" y="20830320"/>
            <a:ext cx="1207800" cy="68796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3" name="Right Arrow 22"/>
          <p:cNvSpPr/>
          <p:nvPr/>
        </p:nvSpPr>
        <p:spPr>
          <a:xfrm rot="18804000">
            <a:off x="36292680" y="20692800"/>
            <a:ext cx="1208520" cy="68760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37684080" y="22110120"/>
            <a:ext cx="1208160" cy="68760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252800" y="8686800"/>
            <a:ext cx="8993520" cy="197388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2840" y="9365040"/>
            <a:ext cx="1992960" cy="9838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84040" y="9365040"/>
            <a:ext cx="1992960" cy="9838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894440" y="9365040"/>
            <a:ext cx="1992960" cy="9838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594960" y="13151880"/>
            <a:ext cx="4493880" cy="1172880"/>
          </a:xfrm>
          <a:prstGeom prst="roundRect">
            <a:avLst>
              <a:gd name="adj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Main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Straight Connector 29"/>
          <p:cNvSpPr/>
          <p:nvPr/>
        </p:nvSpPr>
        <p:spPr>
          <a:xfrm>
            <a:off x="3002760" y="10666800"/>
            <a:ext cx="163224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634640" y="11409480"/>
            <a:ext cx="2228760" cy="9838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TEE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Straight Connector 31"/>
          <p:cNvSpPr/>
          <p:nvPr/>
        </p:nvSpPr>
        <p:spPr>
          <a:xfrm>
            <a:off x="5738760" y="1066680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3" name="Straight Connector 32"/>
          <p:cNvSpPr/>
          <p:nvPr/>
        </p:nvSpPr>
        <p:spPr>
          <a:xfrm flipH="1">
            <a:off x="6870600" y="10666800"/>
            <a:ext cx="188172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4" name="Straight Connector 33"/>
          <p:cNvSpPr/>
          <p:nvPr/>
        </p:nvSpPr>
        <p:spPr>
          <a:xfrm>
            <a:off x="5752800" y="1240920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201400" y="5558400"/>
            <a:ext cx="10509120" cy="8362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Keystone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6" name="Picture 35" descr=""/>
          <p:cNvPicPr/>
          <p:nvPr/>
        </p:nvPicPr>
        <p:blipFill>
          <a:blip r:embed="rId1"/>
          <a:stretch/>
        </p:blipFill>
        <p:spPr>
          <a:xfrm>
            <a:off x="408240" y="31883040"/>
            <a:ext cx="6653520" cy="114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Rectangle 36"/>
          <p:cNvSpPr/>
          <p:nvPr/>
        </p:nvSpPr>
        <p:spPr>
          <a:xfrm>
            <a:off x="574920" y="5558400"/>
            <a:ext cx="10163160" cy="8362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Background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76000" y="17927280"/>
            <a:ext cx="10160280" cy="136180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Simulation allows a shorter pipeline from design idea to implementation testing.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Achieving a baseline model is non-trivial, requiring  extensive knowledge of the simulator itself, often allocating much of the development time to de-coupled, self-guided learning.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Right Arrow 38"/>
          <p:cNvSpPr/>
          <p:nvPr/>
        </p:nvSpPr>
        <p:spPr>
          <a:xfrm rot="16200000">
            <a:off x="359280" y="20548080"/>
            <a:ext cx="3302280" cy="1765440"/>
          </a:xfrm>
          <a:prstGeom prst="rightArrow">
            <a:avLst>
              <a:gd name="adj1" fmla="val 50000"/>
              <a:gd name="adj2" fmla="val 466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Development Time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Straight Connector 39"/>
          <p:cNvSpPr/>
          <p:nvPr/>
        </p:nvSpPr>
        <p:spPr>
          <a:xfrm>
            <a:off x="3450600" y="2060460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271400" y="19847880"/>
            <a:ext cx="4489560" cy="74556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ASIC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Straight Connector 41"/>
          <p:cNvSpPr/>
          <p:nvPr/>
        </p:nvSpPr>
        <p:spPr>
          <a:xfrm>
            <a:off x="3450600" y="2182860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71400" y="21071520"/>
            <a:ext cx="4489560" cy="74556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FPGA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Straight Connector 43"/>
          <p:cNvSpPr/>
          <p:nvPr/>
        </p:nvSpPr>
        <p:spPr>
          <a:xfrm>
            <a:off x="3450600" y="2316060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71400" y="22403880"/>
            <a:ext cx="4489560" cy="7455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CPU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5446680" y="8290440"/>
            <a:ext cx="2627640" cy="212868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Untrusted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538120" y="8859240"/>
            <a:ext cx="871560" cy="638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7105200" y="8859240"/>
            <a:ext cx="871560" cy="638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630280" y="9727560"/>
            <a:ext cx="2243520" cy="638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(OS)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Freeform 49"/>
          <p:cNvSpPr/>
          <p:nvPr/>
        </p:nvSpPr>
        <p:spPr>
          <a:xfrm>
            <a:off x="38307240" y="8290800"/>
            <a:ext cx="2334600" cy="2128320"/>
          </a:xfrm>
          <a:custGeom>
            <a:avLst/>
            <a:gdLst>
              <a:gd name="textAreaLeft" fmla="*/ 113400 w 2334600"/>
              <a:gd name="textAreaRight" fmla="*/ 2226600 w 2334600"/>
              <a:gd name="textAreaTop" fmla="*/ 97200 h 2128320"/>
              <a:gd name="textAreaBottom" fmla="*/ 2036520 h 212832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529720" y="8859240"/>
            <a:ext cx="1911240" cy="638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App 1 (Eapp)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8438280" y="9714960"/>
            <a:ext cx="2111760" cy="532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Runtime (RT) 1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40893120" y="8291160"/>
            <a:ext cx="1784160" cy="2128320"/>
          </a:xfrm>
          <a:custGeom>
            <a:avLst/>
            <a:gdLst>
              <a:gd name="textAreaLeft" fmla="*/ 86400 w 1784160"/>
              <a:gd name="textAreaRight" fmla="*/ 1703160 w 1784160"/>
              <a:gd name="textAreaTop" fmla="*/ 74520 h 2128320"/>
              <a:gd name="textAreaBottom" fmla="*/ 2059560 h 212832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1085000" y="8859600"/>
            <a:ext cx="1341000" cy="638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Eapp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1006160" y="9715320"/>
            <a:ext cx="1419480" cy="532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RT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Straight Connector 55"/>
          <p:cNvSpPr/>
          <p:nvPr/>
        </p:nvSpPr>
        <p:spPr>
          <a:xfrm flipV="1">
            <a:off x="33876000" y="9543600"/>
            <a:ext cx="888768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3040" bIns="2304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7" name="Straight Connector 56"/>
          <p:cNvSpPr/>
          <p:nvPr/>
        </p:nvSpPr>
        <p:spPr>
          <a:xfrm flipV="1">
            <a:off x="33876720" y="10411920"/>
            <a:ext cx="888804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680" bIns="22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35360640" y="10665000"/>
            <a:ext cx="7473240" cy="1465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446320" y="10779840"/>
            <a:ext cx="7265160" cy="494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Security Monitor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3869520" y="11378880"/>
            <a:ext cx="1497960" cy="7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Trusted Hardware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5440920" y="11413080"/>
            <a:ext cx="7241400" cy="61092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5521920" y="11508120"/>
            <a:ext cx="1927800" cy="436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Cores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7585800" y="11508120"/>
            <a:ext cx="2977920" cy="436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Optional H/W Features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0694760" y="11509200"/>
            <a:ext cx="1928520" cy="435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Root of Trust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Straight Connector 64"/>
          <p:cNvSpPr/>
          <p:nvPr/>
        </p:nvSpPr>
        <p:spPr>
          <a:xfrm>
            <a:off x="39035520" y="12135600"/>
            <a:ext cx="360" cy="5234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38120400" y="12659400"/>
            <a:ext cx="1823400" cy="6800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Extension Framework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Straight Connector 66"/>
          <p:cNvSpPr/>
          <p:nvPr/>
        </p:nvSpPr>
        <p:spPr>
          <a:xfrm flipV="1">
            <a:off x="33877080" y="11320200"/>
            <a:ext cx="8887680" cy="53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320" bIns="22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3647760" y="8832240"/>
            <a:ext cx="1750320" cy="7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User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(U-Mode)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3604200" y="9665280"/>
            <a:ext cx="1824480" cy="74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Supervisor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(S-Mode)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3611760" y="10609200"/>
            <a:ext cx="1744560" cy="7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Machine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(M-Mode)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16774200" y="9969120"/>
            <a:ext cx="2994120" cy="1290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Keystone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13228560" y="9791280"/>
            <a:ext cx="3199320" cy="4319640"/>
          </a:xfrm>
          <a:custGeom>
            <a:avLst/>
            <a:gdLst>
              <a:gd name="textAreaLeft" fmla="*/ 155880 w 3199320"/>
              <a:gd name="textAreaRight" fmla="*/ 3048120 w 3199320"/>
              <a:gd name="textAreaTop" fmla="*/ 154800 h 4319640"/>
              <a:gd name="textAreaBottom" fmla="*/ 4169520 h 431964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3325040" y="9969120"/>
            <a:ext cx="2994120" cy="12902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SGX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13324680" y="11315880"/>
            <a:ext cx="2994120" cy="12906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TrustZone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3324680" y="12663000"/>
            <a:ext cx="2994120" cy="12906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6774200" y="11315880"/>
            <a:ext cx="2994120" cy="12906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Phantom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16774200" y="12663000"/>
            <a:ext cx="2994120" cy="12906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16678080" y="9791280"/>
            <a:ext cx="3199320" cy="4319640"/>
          </a:xfrm>
          <a:custGeom>
            <a:avLst/>
            <a:gdLst>
              <a:gd name="textAreaLeft" fmla="*/ 155880 w 3199320"/>
              <a:gd name="textAreaRight" fmla="*/ 3048120 w 3199320"/>
              <a:gd name="textAreaTop" fmla="*/ 154800 h 4319640"/>
              <a:gd name="textAreaBottom" fmla="*/ 4169520 h 431964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13064040" y="9061560"/>
            <a:ext cx="6973560" cy="53082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3523400" y="9164520"/>
            <a:ext cx="264420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Proprietary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767000" y="9165240"/>
            <a:ext cx="303480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Open-Source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3303440" y="8389440"/>
            <a:ext cx="15595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TEEs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37204560" y="18743400"/>
            <a:ext cx="2234880" cy="1929240"/>
          </a:xfrm>
          <a:prstGeom prst="ellipse">
            <a:avLst/>
          </a:prstGeom>
          <a:noFill/>
          <a:ln w="381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2264840" y="19127160"/>
            <a:ext cx="36540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Memory Isolation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14729400" y="20630520"/>
            <a:ext cx="1939320" cy="1024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PMP Table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12083040" y="19072440"/>
            <a:ext cx="4796640" cy="31060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87" name="Straight Connector 86"/>
          <p:cNvSpPr/>
          <p:nvPr/>
        </p:nvSpPr>
        <p:spPr>
          <a:xfrm>
            <a:off x="14482800" y="18729360"/>
            <a:ext cx="360" cy="34308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12997440" y="17190720"/>
            <a:ext cx="2853720" cy="159624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Root of Trust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Straight Connector 88"/>
          <p:cNvSpPr/>
          <p:nvPr/>
        </p:nvSpPr>
        <p:spPr>
          <a:xfrm>
            <a:off x="14482800" y="22194360"/>
            <a:ext cx="360" cy="5356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11686680" y="22780800"/>
            <a:ext cx="5596920" cy="22320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1868840" y="22763520"/>
            <a:ext cx="36540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Runtime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11957040" y="23474520"/>
            <a:ext cx="2439360" cy="12625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Remote Attestation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14549040" y="23474880"/>
            <a:ext cx="2439360" cy="12621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Encryption/ Integrity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4171040" y="30170160"/>
            <a:ext cx="4796640" cy="114444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ISA Primitives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Rounded Rectangle 94"/>
          <p:cNvSpPr/>
          <p:nvPr/>
        </p:nvSpPr>
        <p:spPr>
          <a:xfrm>
            <a:off x="14486040" y="28540080"/>
            <a:ext cx="4111200" cy="15962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Microarchitecture Designs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3137640" y="5571000"/>
            <a:ext cx="10127880" cy="8362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Future Work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22174200" y="5558400"/>
            <a:ext cx="10509120" cy="8362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gem5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67000" y="17087400"/>
            <a:ext cx="10181880" cy="8362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Motivation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3137640" y="23859000"/>
            <a:ext cx="10137240" cy="8362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Bibliography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5266960" y="13203720"/>
            <a:ext cx="4585320" cy="185508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5446240" y="13847400"/>
            <a:ext cx="4226040" cy="11394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cpp Implementation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6016120" y="13138200"/>
            <a:ext cx="34254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Python Wrapper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25080480" y="12490560"/>
            <a:ext cx="453672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Hardware Description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24976800" y="9241920"/>
            <a:ext cx="5140440" cy="24177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25355880" y="9834480"/>
            <a:ext cx="4316760" cy="162396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5548120" y="9862560"/>
            <a:ext cx="34254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Config Files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5116840" y="9214560"/>
            <a:ext cx="34254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User Space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25916400" y="10634400"/>
            <a:ext cx="3288240" cy="57240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Program Binary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Straight Connector 108"/>
          <p:cNvSpPr/>
          <p:nvPr/>
        </p:nvSpPr>
        <p:spPr>
          <a:xfrm>
            <a:off x="27527400" y="11662920"/>
            <a:ext cx="360" cy="85968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4976080" y="12517920"/>
            <a:ext cx="5140440" cy="26380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1" name="Straight Connector 110"/>
          <p:cNvSpPr/>
          <p:nvPr/>
        </p:nvSpPr>
        <p:spPr>
          <a:xfrm>
            <a:off x="27538920" y="19725120"/>
            <a:ext cx="360" cy="68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22897800" y="20489400"/>
            <a:ext cx="2678040" cy="121140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Boot-loader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Straight Connector 112"/>
          <p:cNvSpPr/>
          <p:nvPr/>
        </p:nvSpPr>
        <p:spPr>
          <a:xfrm flipH="1">
            <a:off x="25481520" y="19715760"/>
            <a:ext cx="941400" cy="6951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4" name="Straight Connector 113"/>
          <p:cNvSpPr/>
          <p:nvPr/>
        </p:nvSpPr>
        <p:spPr>
          <a:xfrm>
            <a:off x="28593000" y="19706400"/>
            <a:ext cx="889200" cy="7045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5" name="Rounded Rectangle 114"/>
          <p:cNvSpPr/>
          <p:nvPr/>
        </p:nvSpPr>
        <p:spPr>
          <a:xfrm>
            <a:off x="25413840" y="17817840"/>
            <a:ext cx="4231800" cy="193968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gem5 Pre-compiled Resources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6" name="Rounded Rectangle 115"/>
          <p:cNvSpPr/>
          <p:nvPr/>
        </p:nvSpPr>
        <p:spPr>
          <a:xfrm>
            <a:off x="26209800" y="20489400"/>
            <a:ext cx="2678040" cy="12114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Linux Kernel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29449800" y="20489400"/>
            <a:ext cx="2678040" cy="121140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Disk Image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12281400" y="20630160"/>
            <a:ext cx="1939320" cy="1025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Security Monitor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Text Placeholder 1"/>
          <p:cNvSpPr/>
          <p:nvPr/>
        </p:nvSpPr>
        <p:spPr>
          <a:xfrm>
            <a:off x="1528920" y="3493080"/>
            <a:ext cx="42384240" cy="25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</a:t>
            </a: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</a:t>
            </a: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Dept. of Computer Science</a:t>
            </a: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</a:t>
            </a: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Dept. of Computer Science</a:t>
            </a: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</a:t>
            </a: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Dept. of Electrical, Computer, &amp; Energy Engineering</a:t>
            </a: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</a:t>
            </a: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Dept. of Electrical, Computer, &amp; Energy Engineering      Dept. of Computer Science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Colorado School of Mines</a:t>
            </a: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Colorado School of Mines</a:t>
            </a: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University of Colorado, Boulder</a:t>
            </a: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                              University of Colorado, Boulder                               Brown University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</a:t>
            </a: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34732080" y="21697560"/>
            <a:ext cx="2234880" cy="1929240"/>
          </a:xfrm>
          <a:prstGeom prst="ellipse">
            <a:avLst/>
          </a:prstGeom>
          <a:noFill/>
          <a:ln w="38160">
            <a:solidFill>
              <a:srgbClr val="ff97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Bench-marking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9826440" y="21697920"/>
            <a:ext cx="2234520" cy="1929240"/>
          </a:xfrm>
          <a:prstGeom prst="ellipse">
            <a:avLst/>
          </a:prstGeom>
          <a:noFill/>
          <a:ln w="38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22" name="Freeform 121"/>
          <p:cNvSpPr/>
          <p:nvPr/>
        </p:nvSpPr>
        <p:spPr>
          <a:xfrm>
            <a:off x="11417040" y="17013600"/>
            <a:ext cx="6230880" cy="8335080"/>
          </a:xfrm>
          <a:custGeom>
            <a:avLst/>
            <a:gdLst>
              <a:gd name="textAreaLeft" fmla="*/ 303840 w 6230880"/>
              <a:gd name="textAreaRight" fmla="*/ 5929200 w 6230880"/>
              <a:gd name="textAreaTop" fmla="*/ 304200 h 8335080"/>
              <a:gd name="textAreaBottom" fmla="*/ 8033400 h 8335080"/>
            </a:gdLst>
            <a:ahLst/>
            <a:rect l="textAreaLeft" t="textAreaTop" r="textAreaRight" b="textAreaBottom"/>
            <a:pathLst>
              <a:path w="21600" h="28889">
                <a:moveTo>
                  <a:pt x="3600" y="0"/>
                </a:moveTo>
                <a:arcTo wR="3600" hR="3600" stAng="16200000" swAng="-5400000"/>
                <a:lnTo>
                  <a:pt x="0" y="25289"/>
                </a:lnTo>
                <a:arcTo wR="3600" hR="3600" stAng="10800000" swAng="-5400000"/>
                <a:lnTo>
                  <a:pt x="18000" y="28889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11995200" y="16399800"/>
            <a:ext cx="548424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Existing Implementations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Straight Connector 123"/>
          <p:cNvSpPr/>
          <p:nvPr/>
        </p:nvSpPr>
        <p:spPr>
          <a:xfrm>
            <a:off x="17650440" y="20790360"/>
            <a:ext cx="63792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63720" bIns="-637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5" name="Rounded Rectangle 124"/>
          <p:cNvSpPr/>
          <p:nvPr/>
        </p:nvSpPr>
        <p:spPr>
          <a:xfrm>
            <a:off x="18500760" y="18740880"/>
            <a:ext cx="2841120" cy="1540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Memory Encryption Engine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18500760" y="21332880"/>
            <a:ext cx="2841120" cy="154080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Port Connections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18287280" y="18516240"/>
            <a:ext cx="3249000" cy="4569480"/>
          </a:xfrm>
          <a:custGeom>
            <a:avLst/>
            <a:gdLst>
              <a:gd name="textAreaLeft" fmla="*/ 158400 w 3249000"/>
              <a:gd name="textAreaRight" fmla="*/ 3092760 w 3249000"/>
              <a:gd name="textAreaTop" fmla="*/ 158400 h 4569480"/>
              <a:gd name="textAreaBottom" fmla="*/ 4413600 h 4569480"/>
            </a:gdLst>
            <a:ahLst/>
            <a:rect l="textAreaLeft" t="textAreaTop" r="textAreaRight" b="textAreaBottom"/>
            <a:pathLst>
              <a:path w="21600" h="30374">
                <a:moveTo>
                  <a:pt x="3600" y="0"/>
                </a:moveTo>
                <a:arcTo wR="3600" hR="3600" stAng="16200000" swAng="-5400000"/>
                <a:lnTo>
                  <a:pt x="0" y="26774"/>
                </a:lnTo>
                <a:arcTo wR="3600" hR="3600" stAng="10800000" swAng="-5400000"/>
                <a:lnTo>
                  <a:pt x="18000" y="303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8316080" y="17332920"/>
            <a:ext cx="3169440" cy="10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New Components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23088240" y="25399080"/>
            <a:ext cx="8993520" cy="197388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3588640" y="26077320"/>
            <a:ext cx="1992960" cy="9838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6620200" y="26077320"/>
            <a:ext cx="1992960" cy="9838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29730600" y="26077320"/>
            <a:ext cx="1992960" cy="9838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Straight Connector 132"/>
          <p:cNvSpPr/>
          <p:nvPr/>
        </p:nvSpPr>
        <p:spPr>
          <a:xfrm>
            <a:off x="24838560" y="27379440"/>
            <a:ext cx="163224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4604200" y="28295640"/>
            <a:ext cx="5942160" cy="29703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35" name="Straight Connector 134"/>
          <p:cNvSpPr/>
          <p:nvPr/>
        </p:nvSpPr>
        <p:spPr>
          <a:xfrm>
            <a:off x="27574560" y="2737944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6" name="Straight Connector 135"/>
          <p:cNvSpPr/>
          <p:nvPr/>
        </p:nvSpPr>
        <p:spPr>
          <a:xfrm flipH="1">
            <a:off x="28706400" y="27379440"/>
            <a:ext cx="188172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7" name="Rounded Rectangle 136"/>
          <p:cNvSpPr/>
          <p:nvPr/>
        </p:nvSpPr>
        <p:spPr>
          <a:xfrm>
            <a:off x="25374600" y="29781720"/>
            <a:ext cx="4493880" cy="11728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Secure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24233040" y="28488600"/>
            <a:ext cx="43423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Keystone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6804600" y="17001000"/>
            <a:ext cx="2970360" cy="11412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Novel Ideas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7238400" y="19294200"/>
            <a:ext cx="22845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Full-System Simulation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9740040" y="22246200"/>
            <a:ext cx="25135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Implement Designs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Straight Connector 141"/>
          <p:cNvSpPr/>
          <p:nvPr/>
        </p:nvSpPr>
        <p:spPr>
          <a:xfrm flipH="1">
            <a:off x="2240640" y="26694360"/>
            <a:ext cx="931320" cy="934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3" name="Straight Connector 142"/>
          <p:cNvSpPr/>
          <p:nvPr/>
        </p:nvSpPr>
        <p:spPr>
          <a:xfrm>
            <a:off x="3172320" y="26694360"/>
            <a:ext cx="931680" cy="934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2279880" y="26083800"/>
            <a:ext cx="1786680" cy="7502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Design Idea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969640" y="27963720"/>
            <a:ext cx="30312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rPr>
              <a:t>&amp;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2309400" y="29305080"/>
            <a:ext cx="1741320" cy="90252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Implement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2601720" y="30679200"/>
            <a:ext cx="1168920" cy="51696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Test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" name="Straight Connector 147"/>
          <p:cNvSpPr/>
          <p:nvPr/>
        </p:nvSpPr>
        <p:spPr>
          <a:xfrm flipH="1">
            <a:off x="3482640" y="28638360"/>
            <a:ext cx="870840" cy="512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9" name="Straight Connector 148"/>
          <p:cNvSpPr/>
          <p:nvPr/>
        </p:nvSpPr>
        <p:spPr>
          <a:xfrm>
            <a:off x="2023200" y="28638360"/>
            <a:ext cx="838800" cy="512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0" name="Straight Connector 149"/>
          <p:cNvSpPr/>
          <p:nvPr/>
        </p:nvSpPr>
        <p:spPr>
          <a:xfrm>
            <a:off x="3191040" y="30173400"/>
            <a:ext cx="720" cy="43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999000" y="27677880"/>
            <a:ext cx="1946880" cy="9601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Learn gem5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3393720" y="27677880"/>
            <a:ext cx="1946880" cy="96012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Learn Keystone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Straight Connector 152"/>
          <p:cNvSpPr/>
          <p:nvPr/>
        </p:nvSpPr>
        <p:spPr>
          <a:xfrm>
            <a:off x="38295720" y="18143280"/>
            <a:ext cx="720" cy="43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4" name="Straight Connector 153"/>
          <p:cNvSpPr/>
          <p:nvPr/>
        </p:nvSpPr>
        <p:spPr>
          <a:xfrm>
            <a:off x="8355600" y="26694000"/>
            <a:ext cx="360" cy="50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7463880" y="26083440"/>
            <a:ext cx="1786680" cy="7502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Design Idea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7493400" y="29304720"/>
            <a:ext cx="1741320" cy="90252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Implement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7785720" y="30678840"/>
            <a:ext cx="1168920" cy="51696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Test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8" name="Straight Connector 157"/>
          <p:cNvSpPr/>
          <p:nvPr/>
        </p:nvSpPr>
        <p:spPr>
          <a:xfrm>
            <a:off x="8385480" y="28746000"/>
            <a:ext cx="360" cy="512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9" name="Straight Connector 158"/>
          <p:cNvSpPr/>
          <p:nvPr/>
        </p:nvSpPr>
        <p:spPr>
          <a:xfrm>
            <a:off x="8375040" y="30173040"/>
            <a:ext cx="720" cy="43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738120" y="27241200"/>
            <a:ext cx="3775680" cy="1645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8397720" y="27785520"/>
            <a:ext cx="1946880" cy="96012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Learn Keystone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6857640" y="27252000"/>
            <a:ext cx="205668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Learn gem5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Straight Connector 162"/>
          <p:cNvSpPr/>
          <p:nvPr/>
        </p:nvSpPr>
        <p:spPr>
          <a:xfrm>
            <a:off x="5558400" y="28117800"/>
            <a:ext cx="9144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64" name="Picture 2" descr="Colorado School of Mines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9600" y="386640"/>
            <a:ext cx="3753360" cy="9856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</p:pic>
      <p:pic>
        <p:nvPicPr>
          <p:cNvPr id="165" name="Picture 6" descr="University of Colorado Boulder logo"/>
          <p:cNvPicPr/>
          <p:nvPr/>
        </p:nvPicPr>
        <p:blipFill>
          <a:blip r:embed="rId4"/>
          <a:stretch/>
        </p:blipFill>
        <p:spPr>
          <a:xfrm>
            <a:off x="39077640" y="32091480"/>
            <a:ext cx="4761720" cy="72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6" name="Picture 8" descr="athletics logos"/>
          <p:cNvPicPr/>
          <p:nvPr/>
        </p:nvPicPr>
        <p:blipFill>
          <a:blip r:embed="rId5"/>
          <a:srcRect l="0" t="4604" r="0" b="47855"/>
          <a:stretch/>
        </p:blipFill>
        <p:spPr>
          <a:xfrm>
            <a:off x="41140800" y="278640"/>
            <a:ext cx="2437200" cy="1670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606</TotalTime>
  <Application>LibreOffice/25.2.1.2$Linux_X86_64 LibreOffice_project/520$Build-2</Application>
  <AppVersion>15.0000</AppVersion>
  <Words>612</Words>
  <Paragraphs>207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2025-01-19T12:47:59Z</cp:lastPrinted>
  <dcterms:modified xsi:type="dcterms:W3CDTF">2025-03-25T22:57:42Z</dcterms:modified>
  <cp:revision>97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