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2918400" cy="438912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468520" y="18018720"/>
            <a:ext cx="279752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645920" y="10270440"/>
            <a:ext cx="29626200" cy="254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696424-73C6-49BD-BECC-84507B6B6CF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New picture" descr=""/>
          <p:cNvPicPr/>
          <p:nvPr/>
        </p:nvPicPr>
        <p:blipFill>
          <a:blip r:embed="rId2"/>
          <a:stretch/>
        </p:blipFill>
        <p:spPr>
          <a:xfrm rot="16200000">
            <a:off x="-12461400" y="23101920"/>
            <a:ext cx="19022400" cy="2946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" name="New picture" descr=""/>
          <p:cNvPicPr/>
          <p:nvPr/>
        </p:nvPicPr>
        <p:blipFill>
          <a:blip r:embed="rId3"/>
          <a:stretch/>
        </p:blipFill>
        <p:spPr>
          <a:xfrm rot="5400000">
            <a:off x="26362440" y="23091480"/>
            <a:ext cx="19022400" cy="2946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" name="New picture" descr=""/>
          <p:cNvPicPr/>
          <p:nvPr/>
        </p:nvPicPr>
        <p:blipFill>
          <a:blip r:embed="rId4"/>
          <a:stretch/>
        </p:blipFill>
        <p:spPr>
          <a:xfrm>
            <a:off x="5209920" y="44568360"/>
            <a:ext cx="22492080" cy="1920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5210280" y="45330480"/>
            <a:ext cx="16453080" cy="168300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trike="noStrike" u="none">
                <a:solidFill>
                  <a:srgbClr val="808080"/>
                </a:solidFill>
                <a:effectLst/>
                <a:uFillTx/>
                <a:latin typeface="Arial"/>
                <a:ea typeface="Arial"/>
              </a:rPr>
              <a:t>Template ID: pragmaticgraphite  Size: 48x36</a:t>
            </a:r>
            <a:endParaRPr b="0" lang="en-US" sz="45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468520" y="18194040"/>
            <a:ext cx="279752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title text 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ftr" idx="1"/>
          </p:nvPr>
        </p:nvSpPr>
        <p:spPr>
          <a:xfrm>
            <a:off x="11245680" y="39970080"/>
            <a:ext cx="10420560" cy="30376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2"/>
          </p:nvPr>
        </p:nvSpPr>
        <p:spPr>
          <a:xfrm>
            <a:off x="23590080" y="39970080"/>
            <a:ext cx="7677360" cy="30376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74B359DF-C219-417C-BA3D-DE291AC5240F}" type="slidenum">
              <a:rPr b="0" lang="en-US" sz="503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50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dt" idx="3"/>
          </p:nvPr>
        </p:nvSpPr>
        <p:spPr>
          <a:xfrm>
            <a:off x="1644480" y="39970080"/>
            <a:ext cx="7677360" cy="30376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1645920" y="10270440"/>
            <a:ext cx="29626200" cy="254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www.mines.edu/" TargetMode="Externa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/>
          <p:nvPr/>
        </p:nvSpPr>
        <p:spPr>
          <a:xfrm>
            <a:off x="24860160" y="32918400"/>
            <a:ext cx="7588440" cy="912384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t">
            <a:noAutofit/>
          </a:bodyPr>
          <a:p>
            <a:pPr algn="just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[1] Dayeol Lee, David Kohlbrenner, Shweta Shinde, Krste Asanovic, and Dawn Song, Keystone: An Open Framework for Architecting Trusted Execution Environments, In </a:t>
            </a:r>
            <a:r>
              <a:rPr b="0" i="1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Fifteenth European Conference on Computer Systems (EuroSys ’20)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 2020.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[2] Jason Lowe-Power, Abdul Mutaal Ahmad, Ayaz Akram, Mohammad Alian, and et. Al, The gem5 Simulator: Version 20.0+, (arXiv) 2007.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[3] Zach Moolman and Tamara Silbergleit Lehman, Extending RISC-V Keystone to Include Efficient Secure Memory, In: </a:t>
            </a:r>
            <a:r>
              <a:rPr b="0" i="1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Eighth Workshop on Computer Architecture Research with RISC-V (CARRV 2024)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16630560" y="7410960"/>
            <a:ext cx="7881480" cy="3464280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RISC-V Keystone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24860160" y="8551080"/>
            <a:ext cx="7587720" cy="2325708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t">
            <a:noAutofit/>
          </a:bodyPr>
          <a:p>
            <a:pPr algn="just">
              <a:lnSpc>
                <a:spcPct val="11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This work proposes a framework that aims to assist future developers to implement their contributions.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Our goal is to provide researchers with tools that expedite the development cycle when working with TEEs, primarily targeting: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 algn="just">
              <a:lnSpc>
                <a:spcPts val="3889"/>
              </a:lnSpc>
              <a:buClr>
                <a:srgbClr val="000000"/>
              </a:buClr>
              <a:buSzPct val="45000"/>
              <a:buFont typeface="Symbol" charset="2"/>
              <a:buChar char="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New researcher learning curve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 algn="just">
              <a:lnSpc>
                <a:spcPts val="3889"/>
              </a:lnSpc>
              <a:buClr>
                <a:srgbClr val="000000"/>
              </a:buClr>
              <a:buSzPct val="45000"/>
              <a:buFont typeface="Symbol" charset="2"/>
              <a:buChar char="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Novel contribution development time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 algn="just">
              <a:lnSpc>
                <a:spcPts val="3889"/>
              </a:lnSpc>
              <a:buClr>
                <a:srgbClr val="000000"/>
              </a:buClr>
              <a:buSzPct val="45000"/>
              <a:buFont typeface="Symbol" charset="2"/>
              <a:buChar char="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Testing methods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8400960" y="7410960"/>
            <a:ext cx="7881480" cy="3464280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5" name=""/>
          <p:cNvSpPr/>
          <p:nvPr/>
        </p:nvSpPr>
        <p:spPr>
          <a:xfrm>
            <a:off x="433440" y="7410960"/>
            <a:ext cx="7619760" cy="1536480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6" name="Rectangle 6"/>
          <p:cNvSpPr/>
          <p:nvPr/>
        </p:nvSpPr>
        <p:spPr>
          <a:xfrm>
            <a:off x="3600" y="0"/>
            <a:ext cx="32912280" cy="6996240"/>
          </a:xfrm>
          <a:prstGeom prst="rect">
            <a:avLst/>
          </a:prstGeom>
          <a:solidFill>
            <a:srgbClr val="21314d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 anchor="ctr">
            <a:noAutofit/>
          </a:bodyPr>
          <a:p>
            <a:pPr>
              <a:lnSpc>
                <a:spcPct val="100000"/>
              </a:lnSpc>
            </a:pPr>
            <a:endParaRPr b="1" lang="en-US" sz="5400" strike="noStrike" u="none">
              <a:solidFill>
                <a:schemeClr val="dk2"/>
              </a:solidFill>
              <a:effectLst/>
              <a:uFillTx/>
              <a:latin typeface="Gill Sans"/>
              <a:ea typeface="Arial"/>
            </a:endParaRPr>
          </a:p>
        </p:txBody>
      </p:sp>
      <p:sp>
        <p:nvSpPr>
          <p:cNvPr id="17" name="TextBox 19"/>
          <p:cNvSpPr/>
          <p:nvPr/>
        </p:nvSpPr>
        <p:spPr>
          <a:xfrm>
            <a:off x="474840" y="8588520"/>
            <a:ext cx="7649640" cy="1418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Trusted Execution Environments (TEEs) provide hardware guarantees that seek to protect the security and isolation of off-chip data.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 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This work outlines methods for implementing and evaluating contributions to open-source TEEs within architectural simulation.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Text Placeholder 5"/>
          <p:cNvSpPr/>
          <p:nvPr/>
        </p:nvSpPr>
        <p:spPr>
          <a:xfrm>
            <a:off x="5657760" y="66960"/>
            <a:ext cx="21597120" cy="390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 defTabSz="3760920">
              <a:lnSpc>
                <a:spcPct val="100000"/>
              </a:lnSpc>
              <a:spcBef>
                <a:spcPts val="1701"/>
              </a:spcBef>
              <a:tabLst>
                <a:tab algn="l" pos="0"/>
              </a:tabLst>
            </a:pPr>
            <a:r>
              <a:rPr b="0" lang="en-US" sz="85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Extending Trusted Execution Environments in Architectural Simulators</a:t>
            </a:r>
            <a:endParaRPr b="0" lang="en-US" sz="8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Text Placeholder 5"/>
          <p:cNvSpPr/>
          <p:nvPr/>
        </p:nvSpPr>
        <p:spPr>
          <a:xfrm>
            <a:off x="1769040" y="3553560"/>
            <a:ext cx="29380320" cy="170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3760920"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en-US" sz="5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   </a:t>
            </a:r>
            <a:r>
              <a:rPr b="0" lang="en-US" sz="40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 Will Buziak</a:t>
            </a:r>
            <a:r>
              <a:rPr b="0" lang="en-US" sz="40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40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                     Iris Bahar                      Tamara Silbergleit Lehman</a:t>
            </a:r>
            <a:r>
              <a:rPr b="0" lang="en-US" sz="40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40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         Zach Moolman                 Sam Thomas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3760920"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endParaRPr b="0" lang="en-US" sz="5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TextBox 19"/>
          <p:cNvSpPr/>
          <p:nvPr/>
        </p:nvSpPr>
        <p:spPr>
          <a:xfrm>
            <a:off x="8400960" y="8492400"/>
            <a:ext cx="7881480" cy="2851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Many TEE implementations exist, but Keystone</a:t>
            </a:r>
            <a:r>
              <a:rPr b="0" lang="en-US" sz="3200" strike="noStrike" u="none" baseline="33000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[1]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 is a popular, open-source version with many pre-existing simulator components.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Keystone provides security through memory isolation, utilizing customized RISC-V hardware primitives.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For researchers wishing to continue developing Keystone components, contributions must also implement hardware designs, built on corrresponding ISA extensions.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TextBox 19"/>
          <p:cNvSpPr/>
          <p:nvPr/>
        </p:nvSpPr>
        <p:spPr>
          <a:xfrm>
            <a:off x="16630560" y="8552520"/>
            <a:ext cx="7881480" cy="2395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Gem5</a:t>
            </a:r>
            <a:r>
              <a:rPr b="0" lang="en-US" sz="3200" strike="noStrike" u="none" baseline="33000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[2]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 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presents architectural design from the bottom-up with ISA protocols, hardware descriptions and user-space benchmarking, enabling full-stack development.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In order to build Keystone in gem5, the developer must also make use of full-system resources.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To further protect state-of-the-art TEEs, we extend</a:t>
            </a:r>
            <a:r>
              <a:rPr b="0" lang="en-US" sz="3200" strike="noStrike" u="none" baseline="33000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[3]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 Keystone to include secure memory protocols in the gem5 simulation environment.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Rectangle 6"/>
          <p:cNvSpPr/>
          <p:nvPr/>
        </p:nvSpPr>
        <p:spPr>
          <a:xfrm>
            <a:off x="360" y="42671880"/>
            <a:ext cx="32912280" cy="1208880"/>
          </a:xfrm>
          <a:prstGeom prst="rect">
            <a:avLst/>
          </a:prstGeom>
          <a:solidFill>
            <a:srgbClr val="21314d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 anchor="ctr">
            <a:noAutofit/>
          </a:bodyPr>
          <a:p>
            <a:pPr>
              <a:lnSpc>
                <a:spcPct val="100000"/>
              </a:lnSpc>
            </a:pPr>
            <a:endParaRPr b="1" lang="en-US" sz="5400" strike="noStrike" u="none">
              <a:solidFill>
                <a:schemeClr val="dk2"/>
              </a:solidFill>
              <a:effectLst/>
              <a:uFillTx/>
              <a:latin typeface="Gill Sans"/>
              <a:ea typeface="Arial"/>
            </a:endParaRPr>
          </a:p>
        </p:txBody>
      </p:sp>
      <p:sp>
        <p:nvSpPr>
          <p:cNvPr id="23" name=""/>
          <p:cNvSpPr/>
          <p:nvPr/>
        </p:nvSpPr>
        <p:spPr>
          <a:xfrm rot="10800000">
            <a:off x="28263600" y="29480400"/>
            <a:ext cx="905760" cy="916560"/>
          </a:xfrm>
          <a:prstGeom prst="rightArrow">
            <a:avLst>
              <a:gd name="adj1" fmla="val 50000"/>
              <a:gd name="adj2" fmla="val 43750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24" name=""/>
          <p:cNvSpPr/>
          <p:nvPr/>
        </p:nvSpPr>
        <p:spPr>
          <a:xfrm>
            <a:off x="577800" y="11582280"/>
            <a:ext cx="7314840" cy="2631240"/>
          </a:xfrm>
          <a:prstGeom prst="roundRect">
            <a:avLst>
              <a:gd name="adj" fmla="val 16667"/>
            </a:avLst>
          </a:prstGeom>
          <a:solidFill>
            <a:srgbClr val="b2b2b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Potentially Malicious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>
            <a:off x="1062720" y="12486600"/>
            <a:ext cx="1885320" cy="131148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Application Thread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"/>
          <p:cNvSpPr/>
          <p:nvPr/>
        </p:nvSpPr>
        <p:spPr>
          <a:xfrm>
            <a:off x="3336480" y="12486600"/>
            <a:ext cx="1897560" cy="131148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Operating System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"/>
          <p:cNvSpPr/>
          <p:nvPr/>
        </p:nvSpPr>
        <p:spPr>
          <a:xfrm>
            <a:off x="5630400" y="12486600"/>
            <a:ext cx="1929240" cy="131148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Remote or Cloud User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>
            <a:off x="2696400" y="17535960"/>
            <a:ext cx="3369960" cy="1563840"/>
          </a:xfrm>
          <a:prstGeom prst="roundRect">
            <a:avLst>
              <a:gd name="adj" fmla="val 16667"/>
            </a:avLst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Main Memory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"/>
          <p:cNvSpPr/>
          <p:nvPr/>
        </p:nvSpPr>
        <p:spPr>
          <a:xfrm>
            <a:off x="2252160" y="14222880"/>
            <a:ext cx="1224000" cy="98964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30" name=""/>
          <p:cNvSpPr/>
          <p:nvPr/>
        </p:nvSpPr>
        <p:spPr>
          <a:xfrm>
            <a:off x="3476160" y="15212520"/>
            <a:ext cx="1671480" cy="131148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TEE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"/>
          <p:cNvSpPr/>
          <p:nvPr/>
        </p:nvSpPr>
        <p:spPr>
          <a:xfrm>
            <a:off x="4304160" y="14222880"/>
            <a:ext cx="360" cy="98964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32" name=""/>
          <p:cNvSpPr/>
          <p:nvPr/>
        </p:nvSpPr>
        <p:spPr>
          <a:xfrm flipH="1">
            <a:off x="5153040" y="14222880"/>
            <a:ext cx="1411200" cy="98964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33" name=""/>
          <p:cNvSpPr/>
          <p:nvPr/>
        </p:nvSpPr>
        <p:spPr>
          <a:xfrm>
            <a:off x="4314600" y="16545960"/>
            <a:ext cx="360" cy="98964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34" name=""/>
          <p:cNvSpPr/>
          <p:nvPr/>
        </p:nvSpPr>
        <p:spPr>
          <a:xfrm>
            <a:off x="8400960" y="7411320"/>
            <a:ext cx="7881480" cy="111456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6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Keystone</a:t>
            </a:r>
            <a:endParaRPr b="0" lang="en-US" sz="4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5" name=""/>
          <p:cNvSpPr/>
          <p:nvPr/>
        </p:nvSpPr>
        <p:spPr>
          <a:xfrm>
            <a:off x="431280" y="7411320"/>
            <a:ext cx="7621920" cy="111456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6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Background</a:t>
            </a:r>
            <a:endParaRPr b="0" lang="en-US" sz="4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" name=""/>
          <p:cNvSpPr/>
          <p:nvPr/>
        </p:nvSpPr>
        <p:spPr>
          <a:xfrm>
            <a:off x="432000" y="23902920"/>
            <a:ext cx="7619760" cy="1815696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t">
            <a:no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Simulation allows a shorter pipeline from design idea to implementation testing.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Achieving a baseline model is non-trivial, often allocating much of the development time to de-coupled, self-guided learning.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" name=""/>
          <p:cNvSpPr/>
          <p:nvPr/>
        </p:nvSpPr>
        <p:spPr>
          <a:xfrm rot="16200000">
            <a:off x="-692280" y="27912960"/>
            <a:ext cx="4402440" cy="1323720"/>
          </a:xfrm>
          <a:prstGeom prst="rightArrow">
            <a:avLst>
              <a:gd name="adj1" fmla="val 50000"/>
              <a:gd name="adj2" fmla="val 46674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Development Time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"/>
          <p:cNvSpPr/>
          <p:nvPr/>
        </p:nvSpPr>
        <p:spPr>
          <a:xfrm>
            <a:off x="2588040" y="27473400"/>
            <a:ext cx="4799880" cy="36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-25920" bIns="-259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39" name=""/>
          <p:cNvSpPr/>
          <p:nvPr/>
        </p:nvSpPr>
        <p:spPr>
          <a:xfrm>
            <a:off x="3203640" y="26463960"/>
            <a:ext cx="3367080" cy="993600"/>
          </a:xfrm>
          <a:prstGeom prst="rect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ASIC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" name=""/>
          <p:cNvSpPr/>
          <p:nvPr/>
        </p:nvSpPr>
        <p:spPr>
          <a:xfrm>
            <a:off x="2588040" y="29105280"/>
            <a:ext cx="4799880" cy="36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-25920" bIns="-259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41" name=""/>
          <p:cNvSpPr/>
          <p:nvPr/>
        </p:nvSpPr>
        <p:spPr>
          <a:xfrm>
            <a:off x="3203640" y="28095840"/>
            <a:ext cx="3367080" cy="993600"/>
          </a:xfrm>
          <a:prstGeom prst="rect">
            <a:avLst/>
          </a:prstGeom>
          <a:solidFill>
            <a:srgbClr val="ffe994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FPGA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2588040" y="30881160"/>
            <a:ext cx="4799880" cy="36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-25920" bIns="-259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3203640" y="29871720"/>
            <a:ext cx="3367080" cy="99360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CPU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26584560" y="11054520"/>
            <a:ext cx="1970640" cy="2837880"/>
          </a:xfrm>
          <a:prstGeom prst="rect">
            <a:avLst/>
          </a:prstGeom>
          <a:solidFill>
            <a:srgbClr val="ffd7d7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Untrusted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26653680" y="11811960"/>
            <a:ext cx="653400" cy="8514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App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27829080" y="11811960"/>
            <a:ext cx="653040" cy="8514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App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26722800" y="12897720"/>
            <a:ext cx="1682280" cy="8514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OS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28730520" y="11054520"/>
            <a:ext cx="1750680" cy="2837880"/>
          </a:xfrm>
          <a:custGeom>
            <a:avLst/>
            <a:gdLst>
              <a:gd name="textAreaLeft" fmla="*/ 84960 w 1750680"/>
              <a:gd name="textAreaRight" fmla="*/ 1670040 w 1750680"/>
              <a:gd name="textAreaTop" fmla="*/ 129960 h 2837880"/>
              <a:gd name="textAreaBottom" fmla="*/ 2715480 h 2837880"/>
            </a:gdLst>
            <a:ahLst/>
            <a:rect l="textAreaLeft" t="textAreaTop" r="textAreaRight" b="textAreaBottom"/>
            <a:pathLst>
              <a:path w="21600" h="23005">
                <a:moveTo>
                  <a:pt x="3600" y="0"/>
                </a:moveTo>
                <a:arcTo wR="3600" hR="3600" stAng="16200000" swAng="-5400000"/>
                <a:lnTo>
                  <a:pt x="0" y="19405"/>
                </a:lnTo>
                <a:arcTo wR="3600" hR="3600" stAng="10800000" swAng="-5400000"/>
                <a:lnTo>
                  <a:pt x="18000" y="23005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solidFill>
            <a:srgbClr val="b4c7d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Enclave 1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28897560" y="11811960"/>
            <a:ext cx="1432800" cy="8514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endParaRPr b="0" lang="en-US" sz="19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50" name=""/>
          <p:cNvSpPr/>
          <p:nvPr/>
        </p:nvSpPr>
        <p:spPr>
          <a:xfrm>
            <a:off x="28828800" y="12953880"/>
            <a:ext cx="1583280" cy="7095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Runtime (RT) 1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30669840" y="11054880"/>
            <a:ext cx="1337760" cy="2837160"/>
          </a:xfrm>
          <a:custGeom>
            <a:avLst/>
            <a:gdLst>
              <a:gd name="textAreaLeft" fmla="*/ 64800 w 1337760"/>
              <a:gd name="textAreaRight" fmla="*/ 1277280 w 1337760"/>
              <a:gd name="textAreaTop" fmla="*/ 99000 h 2837160"/>
              <a:gd name="textAreaBottom" fmla="*/ 2745720 h 2837160"/>
            </a:gdLst>
            <a:ahLst/>
            <a:rect l="textAreaLeft" t="textAreaTop" r="textAreaRight" b="textAreaBottom"/>
            <a:pathLst>
              <a:path w="21600" h="30074">
                <a:moveTo>
                  <a:pt x="3600" y="0"/>
                </a:moveTo>
                <a:arcTo wR="3600" hR="3600" stAng="16200000" swAng="-5400000"/>
                <a:lnTo>
                  <a:pt x="0" y="26474"/>
                </a:lnTo>
                <a:arcTo wR="3600" hR="3600" stAng="10800000" swAng="-5400000"/>
                <a:lnTo>
                  <a:pt x="18000" y="30074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solidFill>
            <a:srgbClr val="b4c7d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Enclave 2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30813840" y="11813400"/>
            <a:ext cx="1005120" cy="8506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Eapp 2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30754440" y="12954240"/>
            <a:ext cx="1064520" cy="7095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RT 2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 flipV="1">
            <a:off x="25407360" y="12724920"/>
            <a:ext cx="6665760" cy="71280"/>
          </a:xfrm>
          <a:prstGeom prst="line">
            <a:avLst/>
          </a:prstGeom>
          <a:ln cap="rnd" w="29160">
            <a:solidFill>
              <a:srgbClr val="3465a4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04760" rIns="104760" tIns="23040" bIns="2304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55" name=""/>
          <p:cNvSpPr/>
          <p:nvPr/>
        </p:nvSpPr>
        <p:spPr>
          <a:xfrm flipV="1">
            <a:off x="25407720" y="13882680"/>
            <a:ext cx="6666120" cy="71280"/>
          </a:xfrm>
          <a:prstGeom prst="line">
            <a:avLst/>
          </a:prstGeom>
          <a:ln cap="rnd" w="29160">
            <a:solidFill>
              <a:srgbClr val="3465a4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04760" rIns="104760" tIns="22680" bIns="22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26520840" y="14220360"/>
            <a:ext cx="5604120" cy="1953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26584920" y="14373000"/>
            <a:ext cx="5448240" cy="6584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Security Monitor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24917400" y="15172200"/>
            <a:ext cx="1607760" cy="99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Trusted Hardware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26580600" y="15217200"/>
            <a:ext cx="5430960" cy="814680"/>
          </a:xfrm>
          <a:prstGeom prst="rect">
            <a:avLst/>
          </a:prstGeom>
          <a:solidFill>
            <a:srgbClr val="b2b2b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26641440" y="15344280"/>
            <a:ext cx="1445400" cy="5817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RISC-V Cores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28189800" y="15344280"/>
            <a:ext cx="2233080" cy="5817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Optional H/W Features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30521520" y="15345360"/>
            <a:ext cx="1445760" cy="5814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Root of Trust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29276640" y="16181280"/>
            <a:ext cx="360" cy="697680"/>
          </a:xfrm>
          <a:prstGeom prst="line">
            <a:avLst/>
          </a:prstGeom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28482840" y="16878960"/>
            <a:ext cx="1584000" cy="9064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Extension Framework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 flipV="1">
            <a:off x="25408080" y="15093720"/>
            <a:ext cx="6665760" cy="70920"/>
          </a:xfrm>
          <a:prstGeom prst="line">
            <a:avLst/>
          </a:prstGeom>
          <a:ln cap="rnd" w="29160">
            <a:solidFill>
              <a:srgbClr val="3465a4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04760" rIns="104760" tIns="22320" bIns="223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24860160" y="11775960"/>
            <a:ext cx="1688040" cy="9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User 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(U-Mode)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24860160" y="13067280"/>
            <a:ext cx="1710720" cy="99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Supervisor 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(S-Mode)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24860160" y="14253480"/>
            <a:ext cx="1585080" cy="99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Machine (M-Mode)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12544560" y="13291920"/>
            <a:ext cx="2963880" cy="17204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Keystone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9000000" y="13054680"/>
            <a:ext cx="3176640" cy="4089960"/>
          </a:xfrm>
          <a:custGeom>
            <a:avLst/>
            <a:gdLst>
              <a:gd name="textAreaLeft" fmla="*/ 154440 w 3176640"/>
              <a:gd name="textAreaRight" fmla="*/ 3026520 w 3176640"/>
              <a:gd name="textAreaTop" fmla="*/ 146520 h 4089960"/>
              <a:gd name="textAreaBottom" fmla="*/ 3948120 h 4089960"/>
            </a:gdLst>
            <a:ahLst/>
            <a:rect l="textAreaLeft" t="textAreaTop" r="textAreaRight" b="textAreaBottom"/>
            <a:pathLst>
              <a:path w="21600" h="29328">
                <a:moveTo>
                  <a:pt x="3600" y="0"/>
                </a:moveTo>
                <a:arcTo wR="3600" hR="3600" stAng="16200000" swAng="-5400000"/>
                <a:lnTo>
                  <a:pt x="0" y="25728"/>
                </a:lnTo>
                <a:arcTo wR="3600" hR="3600" stAng="10800000" swAng="-5400000"/>
                <a:lnTo>
                  <a:pt x="18000" y="29328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71" name=""/>
          <p:cNvSpPr/>
          <p:nvPr/>
        </p:nvSpPr>
        <p:spPr>
          <a:xfrm>
            <a:off x="9156600" y="13291920"/>
            <a:ext cx="2866320" cy="172044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SGX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9156600" y="15159960"/>
            <a:ext cx="2866320" cy="172080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TrustZone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12544560" y="15159960"/>
            <a:ext cx="2963880" cy="17208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Phantom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12364200" y="13054680"/>
            <a:ext cx="3264840" cy="4089960"/>
          </a:xfrm>
          <a:custGeom>
            <a:avLst/>
            <a:gdLst>
              <a:gd name="textAreaLeft" fmla="*/ 158760 w 3264840"/>
              <a:gd name="textAreaRight" fmla="*/ 3110760 w 3264840"/>
              <a:gd name="textAreaTop" fmla="*/ 146520 h 4089960"/>
              <a:gd name="textAreaBottom" fmla="*/ 3948120 h 4089960"/>
            </a:gdLst>
            <a:ahLst/>
            <a:rect l="textAreaLeft" t="textAreaTop" r="textAreaRight" b="textAreaBottom"/>
            <a:pathLst>
              <a:path w="21600" h="29328">
                <a:moveTo>
                  <a:pt x="3600" y="0"/>
                </a:moveTo>
                <a:arcTo wR="3600" hR="3600" stAng="16200000" swAng="-5400000"/>
                <a:lnTo>
                  <a:pt x="0" y="25728"/>
                </a:lnTo>
                <a:arcTo wR="3600" hR="3600" stAng="10800000" swAng="-5400000"/>
                <a:lnTo>
                  <a:pt x="18000" y="29328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noFill/>
          <a:ln w="3816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75" name=""/>
          <p:cNvSpPr/>
          <p:nvPr/>
        </p:nvSpPr>
        <p:spPr>
          <a:xfrm>
            <a:off x="8724600" y="12082320"/>
            <a:ext cx="7194960" cy="574812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2131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76" name=""/>
          <p:cNvSpPr/>
          <p:nvPr/>
        </p:nvSpPr>
        <p:spPr>
          <a:xfrm>
            <a:off x="9350280" y="12255480"/>
            <a:ext cx="1982520" cy="4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Proprietary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12575880" y="12256200"/>
            <a:ext cx="2275560" cy="4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Open-Source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9617760" y="11294280"/>
            <a:ext cx="116928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TEEs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9198360" y="26187120"/>
            <a:ext cx="274032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Memory Isolation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11082960" y="27543240"/>
            <a:ext cx="1754280" cy="136656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PMP Table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8724600" y="26114400"/>
            <a:ext cx="4305240" cy="31442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82" name=""/>
          <p:cNvSpPr/>
          <p:nvPr/>
        </p:nvSpPr>
        <p:spPr>
          <a:xfrm>
            <a:off x="10862280" y="25656840"/>
            <a:ext cx="360" cy="45720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83" name=""/>
          <p:cNvSpPr/>
          <p:nvPr/>
        </p:nvSpPr>
        <p:spPr>
          <a:xfrm>
            <a:off x="9748080" y="23604840"/>
            <a:ext cx="2139840" cy="212832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Root of Trust</a:t>
            </a: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10864440" y="29259000"/>
            <a:ext cx="360" cy="7142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85" name=""/>
          <p:cNvSpPr/>
          <p:nvPr/>
        </p:nvSpPr>
        <p:spPr>
          <a:xfrm>
            <a:off x="8657640" y="30122640"/>
            <a:ext cx="4470120" cy="297540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86" name=""/>
          <p:cNvSpPr/>
          <p:nvPr/>
        </p:nvSpPr>
        <p:spPr>
          <a:xfrm>
            <a:off x="8901360" y="30099600"/>
            <a:ext cx="274032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Runtime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8760600" y="31047840"/>
            <a:ext cx="2072520" cy="168300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Remote Attestation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11020320" y="31047840"/>
            <a:ext cx="2050200" cy="168300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Encryption/ Integrity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9900000" y="40226760"/>
            <a:ext cx="5081400" cy="152568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ISA Primitives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10333800" y="38053440"/>
            <a:ext cx="4118040" cy="21283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Microarchitecture Designs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24853680" y="7427880"/>
            <a:ext cx="7595280" cy="111456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Future Work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16630560" y="7411320"/>
            <a:ext cx="7881480" cy="111456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gem5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425160" y="22783320"/>
            <a:ext cx="7635960" cy="111456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Motivation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24853680" y="31812120"/>
            <a:ext cx="7602480" cy="111456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Bibliography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18421200" y="17281440"/>
            <a:ext cx="4438440" cy="2896200"/>
          </a:xfrm>
          <a:prstGeom prst="roundRect">
            <a:avLst>
              <a:gd name="adj" fmla="val 16667"/>
            </a:avLst>
          </a:prstGeom>
          <a:solidFill>
            <a:srgbClr val="3faf46"/>
          </a:solidFill>
          <a:ln w="38160">
            <a:solidFill>
              <a:srgbClr val="3faf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96" name=""/>
          <p:cNvSpPr/>
          <p:nvPr/>
        </p:nvSpPr>
        <p:spPr>
          <a:xfrm>
            <a:off x="18853200" y="18246960"/>
            <a:ext cx="3544560" cy="15188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cpp Implementation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18972360" y="17445600"/>
            <a:ext cx="357588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Python Wrapper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18378720" y="16473960"/>
            <a:ext cx="455472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Hardware Description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18732960" y="12106800"/>
            <a:ext cx="3854520" cy="32230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00" name=""/>
          <p:cNvSpPr/>
          <p:nvPr/>
        </p:nvSpPr>
        <p:spPr>
          <a:xfrm>
            <a:off x="19017000" y="12896280"/>
            <a:ext cx="3237120" cy="216540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101" name=""/>
          <p:cNvSpPr/>
          <p:nvPr/>
        </p:nvSpPr>
        <p:spPr>
          <a:xfrm>
            <a:off x="19161720" y="12934080"/>
            <a:ext cx="256860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Config Files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18945720" y="12070440"/>
            <a:ext cx="2568600" cy="57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User Space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19437120" y="13872600"/>
            <a:ext cx="2465640" cy="997200"/>
          </a:xfrm>
          <a:prstGeom prst="roundRect">
            <a:avLst>
              <a:gd name="adj" fmla="val 16667"/>
            </a:avLst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Program Binary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20645640" y="15334920"/>
            <a:ext cx="360" cy="114624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05" name=""/>
          <p:cNvSpPr/>
          <p:nvPr/>
        </p:nvSpPr>
        <p:spPr>
          <a:xfrm>
            <a:off x="18156600" y="16474680"/>
            <a:ext cx="5028840" cy="388296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06" name=""/>
          <p:cNvSpPr/>
          <p:nvPr/>
        </p:nvSpPr>
        <p:spPr>
          <a:xfrm>
            <a:off x="20654280" y="26300520"/>
            <a:ext cx="360" cy="91440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07" name=""/>
          <p:cNvSpPr/>
          <p:nvPr/>
        </p:nvSpPr>
        <p:spPr>
          <a:xfrm>
            <a:off x="17173440" y="27319680"/>
            <a:ext cx="2008440" cy="1614600"/>
          </a:xfrm>
          <a:prstGeom prst="roundRect">
            <a:avLst>
              <a:gd name="adj" fmla="val 16667"/>
            </a:avLst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Boot-loader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 flipH="1">
            <a:off x="19111320" y="26288280"/>
            <a:ext cx="705960" cy="92664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09" name=""/>
          <p:cNvSpPr/>
          <p:nvPr/>
        </p:nvSpPr>
        <p:spPr>
          <a:xfrm>
            <a:off x="21444840" y="26275680"/>
            <a:ext cx="666720" cy="93924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10" name=""/>
          <p:cNvSpPr/>
          <p:nvPr/>
        </p:nvSpPr>
        <p:spPr>
          <a:xfrm>
            <a:off x="19060560" y="23757480"/>
            <a:ext cx="3173400" cy="258588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gem5 Pre-compiled Resources</a:t>
            </a: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19657440" y="27319680"/>
            <a:ext cx="2008440" cy="161460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Linux Kernel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22087440" y="27319680"/>
            <a:ext cx="2008440" cy="1614600"/>
          </a:xfrm>
          <a:prstGeom prst="roundRect">
            <a:avLst>
              <a:gd name="adj" fmla="val 16667"/>
            </a:avLst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Disk Image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8868600" y="27543240"/>
            <a:ext cx="1940760" cy="136656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Security Monitor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4" name="Text Placeholder 1"/>
          <p:cNvSpPr/>
          <p:nvPr/>
        </p:nvSpPr>
        <p:spPr>
          <a:xfrm>
            <a:off x="1146960" y="4561560"/>
            <a:ext cx="30856680" cy="21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3760920">
              <a:lnSpc>
                <a:spcPct val="100000"/>
              </a:lnSpc>
              <a:tabLst>
                <a:tab algn="l" pos="0"/>
              </a:tabLst>
            </a:pPr>
            <a:r>
              <a:rPr b="0" lang="en-US" sz="54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  </a:t>
            </a:r>
            <a:r>
              <a:rPr b="0" lang="en-US" sz="28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Dept. of Computer Science</a:t>
            </a:r>
            <a:r>
              <a:rPr b="0" lang="en-US" sz="44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         </a:t>
            </a:r>
            <a:r>
              <a:rPr b="0" lang="en-US" sz="28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Dept. of Computer Science</a:t>
            </a:r>
            <a:r>
              <a:rPr b="0" lang="en-US" sz="44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44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             </a:t>
            </a:r>
            <a:r>
              <a:rPr b="0" lang="en-US" sz="28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Dept. of Electrical, Computer, </a:t>
            </a:r>
            <a:r>
              <a:rPr b="0" lang="en-US" sz="44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            </a:t>
            </a:r>
            <a:r>
              <a:rPr b="0" lang="en-US" sz="28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Dept. of Electrical, Computer,           Dept. of Computer Science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3760920">
              <a:lnSpc>
                <a:spcPct val="100000"/>
              </a:lnSpc>
              <a:tabLst>
                <a:tab algn="l" pos="0"/>
              </a:tabLst>
            </a:pPr>
            <a:r>
              <a:rPr b="0" lang="en-US" sz="24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          </a:t>
            </a:r>
            <a:r>
              <a:rPr b="0" lang="en-US" sz="24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24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24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24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                                   </a:t>
            </a:r>
            <a:r>
              <a:rPr b="0" lang="en-US" sz="28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&amp; Energy Engineering  </a:t>
            </a:r>
            <a:r>
              <a:rPr b="0" lang="en-US" sz="28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28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                     &amp; Energy Engineering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3760920">
              <a:lnSpc>
                <a:spcPct val="100000"/>
              </a:lnSpc>
              <a:tabLst>
                <a:tab algn="l" pos="0"/>
              </a:tabLst>
            </a:pPr>
            <a:r>
              <a:rPr b="0" lang="en-US" sz="28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     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3760920">
              <a:lnSpc>
                <a:spcPct val="100000"/>
              </a:lnSpc>
              <a:tabLst>
                <a:tab algn="l" pos="0"/>
              </a:tabLst>
            </a:pPr>
            <a:r>
              <a:rPr b="0" lang="en-US" sz="28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      Colorado School of Mines               Colorado School of Mines                            University of Colorado, Boulder                  University of Colorado, Boulder                Brown University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25374600" y="28929960"/>
            <a:ext cx="2350440" cy="2571840"/>
          </a:xfrm>
          <a:prstGeom prst="ellipse">
            <a:avLst/>
          </a:prstGeom>
          <a:noFill/>
          <a:ln w="38160">
            <a:solidFill>
              <a:srgbClr val="ff972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Bench-marking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8562960" y="23368680"/>
            <a:ext cx="4672800" cy="10004760"/>
          </a:xfrm>
          <a:custGeom>
            <a:avLst/>
            <a:gdLst>
              <a:gd name="textAreaLeft" fmla="*/ 227880 w 4672800"/>
              <a:gd name="textAreaRight" fmla="*/ 4446720 w 4672800"/>
              <a:gd name="textAreaTop" fmla="*/ 365040 h 10004760"/>
              <a:gd name="textAreaBottom" fmla="*/ 9642600 h 10004760"/>
            </a:gdLst>
            <a:ahLst/>
            <a:rect l="textAreaLeft" t="textAreaTop" r="textAreaRight" b="textAreaBottom"/>
            <a:pathLst>
              <a:path w="21600" h="28889">
                <a:moveTo>
                  <a:pt x="3600" y="0"/>
                </a:moveTo>
                <a:arcTo wR="3600" hR="3600" stAng="16200000" swAng="-5400000"/>
                <a:lnTo>
                  <a:pt x="0" y="25289"/>
                </a:lnTo>
                <a:arcTo wR="3600" hR="3600" stAng="10800000" swAng="-5400000"/>
                <a:lnTo>
                  <a:pt x="18000" y="28889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17" name=""/>
          <p:cNvSpPr/>
          <p:nvPr/>
        </p:nvSpPr>
        <p:spPr>
          <a:xfrm>
            <a:off x="8996400" y="22334400"/>
            <a:ext cx="411264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Existing Implementations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13237920" y="28405080"/>
            <a:ext cx="249480" cy="36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-63720" bIns="-637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19" name=""/>
          <p:cNvSpPr/>
          <p:nvPr/>
        </p:nvSpPr>
        <p:spPr>
          <a:xfrm>
            <a:off x="13559400" y="25671960"/>
            <a:ext cx="2518560" cy="20538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0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Memory Encryption Engine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13559400" y="29127960"/>
            <a:ext cx="2518560" cy="2053800"/>
          </a:xfrm>
          <a:prstGeom prst="roundRect">
            <a:avLst>
              <a:gd name="adj" fmla="val 16667"/>
            </a:avLst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9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Port Connections</a:t>
            </a:r>
            <a:endParaRPr b="0" lang="en-US" sz="29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13487400" y="25372440"/>
            <a:ext cx="2664720" cy="6092280"/>
          </a:xfrm>
          <a:custGeom>
            <a:avLst/>
            <a:gdLst>
              <a:gd name="textAreaLeft" fmla="*/ 129600 w 2664720"/>
              <a:gd name="textAreaRight" fmla="*/ 2536920 w 2664720"/>
              <a:gd name="textAreaTop" fmla="*/ 210960 h 6092280"/>
              <a:gd name="textAreaBottom" fmla="*/ 5884560 h 6092280"/>
            </a:gdLst>
            <a:ahLst/>
            <a:rect l="textAreaLeft" t="textAreaTop" r="textAreaRight" b="textAreaBottom"/>
            <a:pathLst>
              <a:path w="21600" h="30374">
                <a:moveTo>
                  <a:pt x="3600" y="0"/>
                </a:moveTo>
                <a:arcTo wR="3600" hR="3600" stAng="16200000" swAng="-5400000"/>
                <a:lnTo>
                  <a:pt x="0" y="26774"/>
                </a:lnTo>
                <a:arcTo wR="3600" hR="3600" stAng="10800000" swAng="-5400000"/>
                <a:lnTo>
                  <a:pt x="18000" y="30374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22" name=""/>
          <p:cNvSpPr/>
          <p:nvPr/>
        </p:nvSpPr>
        <p:spPr>
          <a:xfrm>
            <a:off x="13210200" y="24154920"/>
            <a:ext cx="3083760" cy="106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New Components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17316360" y="33865920"/>
            <a:ext cx="6744600" cy="2631240"/>
          </a:xfrm>
          <a:prstGeom prst="roundRect">
            <a:avLst>
              <a:gd name="adj" fmla="val 16667"/>
            </a:avLst>
          </a:prstGeom>
          <a:solidFill>
            <a:srgbClr val="b2b2b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Potentially Malicious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17517600" y="34770240"/>
            <a:ext cx="1812240" cy="131148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Application Thread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19821240" y="34770240"/>
            <a:ext cx="1751400" cy="131148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Operating System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22017600" y="34770240"/>
            <a:ext cx="1846800" cy="131148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Remote or Cloud User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18628920" y="36506520"/>
            <a:ext cx="1224000" cy="98964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18453240" y="37728000"/>
            <a:ext cx="4456080" cy="396000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29" name=""/>
          <p:cNvSpPr/>
          <p:nvPr/>
        </p:nvSpPr>
        <p:spPr>
          <a:xfrm>
            <a:off x="20680920" y="36506520"/>
            <a:ext cx="360" cy="98964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30" name=""/>
          <p:cNvSpPr/>
          <p:nvPr/>
        </p:nvSpPr>
        <p:spPr>
          <a:xfrm flipH="1">
            <a:off x="21529800" y="36506520"/>
            <a:ext cx="1411200" cy="98964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19031040" y="39709080"/>
            <a:ext cx="3369960" cy="156384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Secure Memory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18462960" y="37840680"/>
            <a:ext cx="3256200" cy="5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RISC-V Keystone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27639360" y="22919760"/>
            <a:ext cx="2227680" cy="152172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Novel Ideas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27768600" y="26157240"/>
            <a:ext cx="1981440" cy="88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Full-System Simulation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 flipH="1">
            <a:off x="1680480" y="35592840"/>
            <a:ext cx="698400" cy="12456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36" name=""/>
          <p:cNvSpPr/>
          <p:nvPr/>
        </p:nvSpPr>
        <p:spPr>
          <a:xfrm>
            <a:off x="2379240" y="35592840"/>
            <a:ext cx="698760" cy="12456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37" name=""/>
          <p:cNvSpPr/>
          <p:nvPr/>
        </p:nvSpPr>
        <p:spPr>
          <a:xfrm>
            <a:off x="1710000" y="34778160"/>
            <a:ext cx="1339560" cy="100008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trike="noStrike" u="none">
                <a:solidFill>
                  <a:srgbClr val="ffffff"/>
                </a:solidFill>
                <a:effectLst/>
                <a:uFillTx/>
                <a:latin typeface="Open Sans"/>
                <a:ea typeface="DejaVu Sans"/>
              </a:rPr>
              <a:t>Design Idea</a:t>
            </a:r>
            <a:endParaRPr b="0" lang="en-US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2226960" y="37285200"/>
            <a:ext cx="227160" cy="60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DejaVu Sans"/>
              </a:rPr>
              <a:t>&amp;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1587600" y="39073320"/>
            <a:ext cx="1665720" cy="120348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trike="noStrike" u="none">
                <a:solidFill>
                  <a:srgbClr val="ffffff"/>
                </a:solidFill>
                <a:effectLst/>
                <a:uFillTx/>
                <a:latin typeface="Open Sans"/>
                <a:ea typeface="DejaVu Sans"/>
              </a:rPr>
              <a:t>Implement</a:t>
            </a:r>
            <a:endParaRPr b="0" lang="en-US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1951560" y="40905360"/>
            <a:ext cx="876600" cy="68904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trike="noStrike" u="none">
                <a:solidFill>
                  <a:srgbClr val="ffffff"/>
                </a:solidFill>
                <a:effectLst/>
                <a:uFillTx/>
                <a:latin typeface="Open Sans"/>
                <a:ea typeface="DejaVu Sans"/>
              </a:rPr>
              <a:t>Test</a:t>
            </a:r>
            <a:endParaRPr b="0" lang="en-US" sz="2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 flipH="1">
            <a:off x="2612160" y="38184840"/>
            <a:ext cx="653040" cy="68328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42" name=""/>
          <p:cNvSpPr/>
          <p:nvPr/>
        </p:nvSpPr>
        <p:spPr>
          <a:xfrm>
            <a:off x="1517400" y="38184840"/>
            <a:ext cx="628920" cy="68328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43" name=""/>
          <p:cNvSpPr/>
          <p:nvPr/>
        </p:nvSpPr>
        <p:spPr>
          <a:xfrm>
            <a:off x="2393640" y="40231800"/>
            <a:ext cx="360" cy="58536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44" name=""/>
          <p:cNvSpPr/>
          <p:nvPr/>
        </p:nvSpPr>
        <p:spPr>
          <a:xfrm>
            <a:off x="749160" y="36904320"/>
            <a:ext cx="1459800" cy="12798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Learn gem5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2545200" y="36904320"/>
            <a:ext cx="1459800" cy="127980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Learn Keystone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28758240" y="24443640"/>
            <a:ext cx="360" cy="58536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47" name=""/>
          <p:cNvSpPr/>
          <p:nvPr/>
        </p:nvSpPr>
        <p:spPr>
          <a:xfrm>
            <a:off x="6266880" y="35592480"/>
            <a:ext cx="360" cy="6786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48" name=""/>
          <p:cNvSpPr/>
          <p:nvPr/>
        </p:nvSpPr>
        <p:spPr>
          <a:xfrm>
            <a:off x="5598000" y="34777800"/>
            <a:ext cx="1339560" cy="100008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trike="noStrike" u="none">
                <a:solidFill>
                  <a:srgbClr val="ffffff"/>
                </a:solidFill>
                <a:effectLst/>
                <a:uFillTx/>
                <a:latin typeface="Open Sans"/>
                <a:ea typeface="DejaVu Sans"/>
              </a:rPr>
              <a:t>Design Idea</a:t>
            </a:r>
            <a:endParaRPr b="0" lang="en-US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>
            <a:off x="5437800" y="39072600"/>
            <a:ext cx="1667520" cy="120348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trike="noStrike" u="none">
                <a:solidFill>
                  <a:srgbClr val="ffffff"/>
                </a:solidFill>
                <a:effectLst/>
                <a:uFillTx/>
                <a:latin typeface="Open Sans"/>
                <a:ea typeface="DejaVu Sans"/>
              </a:rPr>
              <a:t>Implement</a:t>
            </a:r>
            <a:endParaRPr b="0" lang="en-US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5839560" y="40905000"/>
            <a:ext cx="876600" cy="68904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trike="noStrike" u="none">
                <a:solidFill>
                  <a:srgbClr val="ffffff"/>
                </a:solidFill>
                <a:effectLst/>
                <a:uFillTx/>
                <a:latin typeface="Open Sans"/>
                <a:ea typeface="DejaVu Sans"/>
              </a:rPr>
              <a:t>Test</a:t>
            </a:r>
            <a:endParaRPr b="0" lang="en-US" sz="2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6289200" y="38328480"/>
            <a:ext cx="360" cy="68328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52" name=""/>
          <p:cNvSpPr/>
          <p:nvPr/>
        </p:nvSpPr>
        <p:spPr>
          <a:xfrm>
            <a:off x="6281640" y="40231080"/>
            <a:ext cx="360" cy="58536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53" name=""/>
          <p:cNvSpPr/>
          <p:nvPr/>
        </p:nvSpPr>
        <p:spPr>
          <a:xfrm>
            <a:off x="5054040" y="36321480"/>
            <a:ext cx="2831400" cy="2194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54" name=""/>
          <p:cNvSpPr/>
          <p:nvPr/>
        </p:nvSpPr>
        <p:spPr>
          <a:xfrm>
            <a:off x="6298200" y="37047960"/>
            <a:ext cx="1459800" cy="127980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Learn Keystone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5143320" y="36335880"/>
            <a:ext cx="154188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Learn gem5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4168800" y="37490400"/>
            <a:ext cx="685800" cy="360"/>
          </a:xfrm>
          <a:prstGeom prst="line">
            <a:avLst/>
          </a:prstGeom>
          <a:ln w="381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-64080" bIns="-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57" name=""/>
          <p:cNvSpPr/>
          <p:nvPr/>
        </p:nvSpPr>
        <p:spPr>
          <a:xfrm>
            <a:off x="28821600" y="11835000"/>
            <a:ext cx="1599840" cy="101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5000"/>
              </a:lnSpc>
            </a:pPr>
            <a:r>
              <a:rPr b="0" lang="en-US" sz="19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Enclave App 1 (Eapp)</a:t>
            </a:r>
            <a:endParaRPr b="0" lang="en-US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29766960" y="28929960"/>
            <a:ext cx="2350440" cy="2571840"/>
          </a:xfrm>
          <a:prstGeom prst="ellipse">
            <a:avLst/>
          </a:prstGeom>
          <a:noFill/>
          <a:ln w="3816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59" name=""/>
          <p:cNvSpPr/>
          <p:nvPr/>
        </p:nvSpPr>
        <p:spPr>
          <a:xfrm>
            <a:off x="30054600" y="29793240"/>
            <a:ext cx="1927440" cy="8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Implement Designs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27570960" y="25329960"/>
            <a:ext cx="2350440" cy="2571840"/>
          </a:xfrm>
          <a:prstGeom prst="ellipse">
            <a:avLst/>
          </a:prstGeom>
          <a:noFill/>
          <a:ln w="38160">
            <a:solidFill>
              <a:srgbClr val="2131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61" name=""/>
          <p:cNvSpPr/>
          <p:nvPr/>
        </p:nvSpPr>
        <p:spPr>
          <a:xfrm rot="3180000">
            <a:off x="29451600" y="28002960"/>
            <a:ext cx="905760" cy="916560"/>
          </a:xfrm>
          <a:prstGeom prst="rightArrow">
            <a:avLst>
              <a:gd name="adj1" fmla="val 50000"/>
              <a:gd name="adj2" fmla="val 43750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62" name=""/>
          <p:cNvSpPr/>
          <p:nvPr/>
        </p:nvSpPr>
        <p:spPr>
          <a:xfrm rot="18480000">
            <a:off x="27227520" y="27931320"/>
            <a:ext cx="905760" cy="916560"/>
          </a:xfrm>
          <a:prstGeom prst="rightArrow">
            <a:avLst>
              <a:gd name="adj1" fmla="val 50000"/>
              <a:gd name="adj2" fmla="val 43750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pic>
        <p:nvPicPr>
          <p:cNvPr id="163" name="Picture 2" descr="Colorado School of Mines">
            <a:hlinkClick r:id="rId1"/>
          </p:cNvPr>
          <p:cNvPicPr/>
          <p:nvPr/>
        </p:nvPicPr>
        <p:blipFill>
          <a:blip r:embed="rId2"/>
          <a:stretch/>
        </p:blipFill>
        <p:spPr>
          <a:xfrm>
            <a:off x="228600" y="228600"/>
            <a:ext cx="3753000" cy="98532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</p:pic>
      <p:pic>
        <p:nvPicPr>
          <p:cNvPr id="164" name="Picture 6" descr="University of Colorado Boulder logo"/>
          <p:cNvPicPr/>
          <p:nvPr/>
        </p:nvPicPr>
        <p:blipFill>
          <a:blip r:embed="rId3"/>
          <a:stretch/>
        </p:blipFill>
        <p:spPr>
          <a:xfrm>
            <a:off x="27937800" y="42939360"/>
            <a:ext cx="4761360" cy="722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5" name="Picture 8" descr="athletics logos"/>
          <p:cNvPicPr/>
          <p:nvPr/>
        </p:nvPicPr>
        <p:blipFill>
          <a:blip r:embed="rId4"/>
          <a:srcRect l="0" t="4604" r="0" b="47848"/>
          <a:stretch/>
        </p:blipFill>
        <p:spPr>
          <a:xfrm>
            <a:off x="30403800" y="0"/>
            <a:ext cx="2436840" cy="1670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6" name="Picture 35" descr=""/>
          <p:cNvPicPr/>
          <p:nvPr/>
        </p:nvPicPr>
        <p:blipFill>
          <a:blip r:embed="rId5"/>
          <a:stretch/>
        </p:blipFill>
        <p:spPr>
          <a:xfrm>
            <a:off x="360" y="42751080"/>
            <a:ext cx="6653160" cy="11397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</TotalTime>
  <Application>LibreOffice/25.2.1.2$Linux_X86_64 LibreOffice_project/520$Build-2</Application>
  <AppVersion>15.0000</AppVersion>
  <Company>Graphicsland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>scientific poster template</cp:category>
  <dc:creator>Graphicsland/MakeSigns.com</dc:creator>
  <dc:description>This is a free template from MakeSigns.com to help you create the perfect scientific poster.</dc:description>
  <cp:keywords>scientific research template custom poster presentation symposium printing PowerPoint create design example sample download</cp:keywords>
  <dc:language>en-US</dc:language>
  <cp:lastModifiedBy/>
  <cp:lastPrinted>2025-01-19T12:47:59Z</cp:lastPrinted>
  <dcterms:modified xsi:type="dcterms:W3CDTF">2025-03-26T13:14:05Z</dcterms:modified>
  <cp:revision>97</cp:revision>
  <dc:subject>Template For Scientific Poster Presentation</dc:subject>
  <dc:title>PowerPoint template for a scientific poster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r8>1</vt:r8>
  </property>
</Properties>
</file>