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09FC3D-884C-47C4-829F-94540BDD87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27AD499-899E-4092-AEFA-0FB6C19B8F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BD0391B-5246-43A9-A56E-3AFFEA3ABF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08381-2476-4C62-8B17-67EA232C3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4DB0BC-4D48-460F-B11A-B83A2D7D38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DEC970-04ED-4A2C-BE2C-CD87FF3230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60A27B8-E8B0-4D24-803C-E0CD9BACAD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514B992-A31C-4C0B-9DB8-D4EAF114CE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2D9A7B6-A707-4B35-B54D-F2DC2B9945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BBFEAFB-A4B5-49CC-B45A-8D5BC6268C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051C46F-83E4-45BE-9323-A6375D5F28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A1C57315-392B-42C1-BEBF-C403D739E4A0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ftr" idx="28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9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036544AA-4668-4CE3-A8B0-76CCB2C1EDC2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30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31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32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BEEF9FA-ECBC-4D0E-AA01-8D7C23641B0B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33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ftr" idx="4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5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7F5A8F49-5942-4C3B-9D75-559BA8491FDA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6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565138E7-CA70-4153-ADCE-5FD8A28FE9BC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0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1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DF6CA5D0-A1AA-4810-BCAB-AD04A45764B0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2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3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4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957D431A-A29D-4967-91FD-2C80D1F12752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5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6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17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29787F52-C68F-418B-AC3F-3370EDC14585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8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ftr" idx="19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20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1232C3C-65AA-4391-ACD6-297A7F4ADF04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1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22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3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AE29E5B-3A31-4B33-8B2F-BBF536F8187B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4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25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6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45DB02EF-5EF4-401D-983D-ECBB6DD87D7A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27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33147000" y="16651800"/>
            <a:ext cx="10285920" cy="147859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2174200" y="5558400"/>
            <a:ext cx="10514520" cy="25987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33147000" y="6413400"/>
            <a:ext cx="10165320" cy="10201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1201400" y="5558400"/>
            <a:ext cx="10514520" cy="25987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77800" y="5558400"/>
            <a:ext cx="10165320" cy="115855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7" name="Rectangle 6"/>
          <p:cNvSpPr/>
          <p:nvPr/>
        </p:nvSpPr>
        <p:spPr>
          <a:xfrm>
            <a:off x="0" y="3240"/>
            <a:ext cx="43888680" cy="5252400"/>
          </a:xfrm>
          <a:prstGeom prst="rect">
            <a:avLst/>
          </a:prstGeom>
          <a:solidFill>
            <a:srgbClr val="21314d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609480" y="6666480"/>
            <a:ext cx="9598680" cy="100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proprietary TEEs exist, each with its own implementation and respective way of providing security.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Open-source TEEs like Keystone grant users the ability to contribute to their standard for security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extend TEEs, developers need to either implement their designs on FPGAs, or turn to architectural simulators.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Lack of effective tools for development and thorough testing on real-world benchmarks make pre-fabrication development difficult.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the methods for implementing and evaluating contributions to Keystone within the gem5 architecture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simulator.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 Placeholder 5"/>
          <p:cNvSpPr/>
          <p:nvPr/>
        </p:nvSpPr>
        <p:spPr>
          <a:xfrm>
            <a:off x="7543800" y="410400"/>
            <a:ext cx="28801440" cy="29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 Placeholder 5"/>
          <p:cNvSpPr/>
          <p:nvPr/>
        </p:nvSpPr>
        <p:spPr>
          <a:xfrm>
            <a:off x="3657600" y="3395880"/>
            <a:ext cx="36573480" cy="260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19"/>
          <p:cNvSpPr/>
          <p:nvPr/>
        </p:nvSpPr>
        <p:spPr>
          <a:xfrm>
            <a:off x="11633040" y="6666480"/>
            <a:ext cx="9598680" cy="19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Enclaves like Keystone provide hardware guarantees that data is safe from a malicious: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Application thread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Operating System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Remote User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segments memory &amp; defines rules for different threads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Contributions have been proposed to extend the security of Keystone by providing secure memory protocols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TextBox 19"/>
          <p:cNvSpPr/>
          <p:nvPr/>
        </p:nvSpPr>
        <p:spPr>
          <a:xfrm>
            <a:off x="22656960" y="6666480"/>
            <a:ext cx="9598680" cy="237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example, to properly connect the PMP to the proposed ePMP, it is either necessary to write a new: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type, bypassing the cache hierarchy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type directly connecting the core(s) to the Memory Encryption Engine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connections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handling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Box 19"/>
          <p:cNvSpPr/>
          <p:nvPr/>
        </p:nvSpPr>
        <p:spPr>
          <a:xfrm>
            <a:off x="33604200" y="21673440"/>
            <a:ext cx="9598680" cy="169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Designs in simulation can be tested on real workloads and state-of-the-art or custom benchmarks.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TextBox 19"/>
          <p:cNvSpPr/>
          <p:nvPr/>
        </p:nvSpPr>
        <p:spPr>
          <a:xfrm>
            <a:off x="33256440" y="6746760"/>
            <a:ext cx="959868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Box 19"/>
          <p:cNvSpPr/>
          <p:nvPr/>
        </p:nvSpPr>
        <p:spPr>
          <a:xfrm>
            <a:off x="-4036320" y="9446400"/>
            <a:ext cx="9598680" cy="69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6" name="Rectangle 6"/>
          <p:cNvSpPr/>
          <p:nvPr/>
        </p:nvSpPr>
        <p:spPr>
          <a:xfrm>
            <a:off x="0" y="32004000"/>
            <a:ext cx="43888680" cy="911880"/>
          </a:xfrm>
          <a:prstGeom prst="rect">
            <a:avLst/>
          </a:prstGeom>
          <a:solidFill>
            <a:srgbClr val="c8c8c8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rcRect l="0" t="2114" r="0" b="4111"/>
          <a:stretch/>
        </p:blipFill>
        <p:spPr>
          <a:xfrm>
            <a:off x="12141000" y="16847640"/>
            <a:ext cx="9142920" cy="706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"/>
          <p:cNvSpPr/>
          <p:nvPr/>
        </p:nvSpPr>
        <p:spPr>
          <a:xfrm>
            <a:off x="36307440" y="8807400"/>
            <a:ext cx="3476520" cy="3086280"/>
          </a:xfrm>
          <a:prstGeom prst="ellipse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Study Keystone class structures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9434040" y="13049280"/>
            <a:ext cx="3530160" cy="3036240"/>
          </a:xfrm>
          <a:prstGeom prst="ellipse">
            <a:avLst/>
          </a:prstGeom>
          <a:noFill/>
          <a:ln w="3816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3700680" y="13188240"/>
            <a:ext cx="3238200" cy="289728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Benchmark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rot="3166200">
            <a:off x="38732040" y="12114720"/>
            <a:ext cx="1541520" cy="880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2" name=""/>
          <p:cNvSpPr/>
          <p:nvPr/>
        </p:nvSpPr>
        <p:spPr>
          <a:xfrm rot="18804600">
            <a:off x="35895240" y="12049200"/>
            <a:ext cx="1542240" cy="8802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3" name=""/>
          <p:cNvSpPr/>
          <p:nvPr/>
        </p:nvSpPr>
        <p:spPr>
          <a:xfrm rot="10800000">
            <a:off x="37351080" y="13581000"/>
            <a:ext cx="1542240" cy="87984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829280" y="18384120"/>
            <a:ext cx="2603520" cy="277704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Development in Syscall-Emulation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39151080" y="18384120"/>
            <a:ext cx="2603520" cy="277704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Full-system Testing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7785240" y="18685800"/>
            <a:ext cx="1206360" cy="51552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7" name=""/>
          <p:cNvSpPr/>
          <p:nvPr/>
        </p:nvSpPr>
        <p:spPr>
          <a:xfrm rot="10800000">
            <a:off x="37674360" y="20155320"/>
            <a:ext cx="1213920" cy="51948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1765160" y="26814960"/>
            <a:ext cx="175500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3557600" y="26263800"/>
            <a:ext cx="2633040" cy="213372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3649400" y="26832240"/>
            <a:ext cx="87696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5216840" y="26832240"/>
            <a:ext cx="87660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1981160" y="27756000"/>
            <a:ext cx="150696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1729160" y="28591920"/>
            <a:ext cx="174960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3741560" y="27700560"/>
            <a:ext cx="224892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6418520" y="26263800"/>
            <a:ext cx="2340000" cy="2133720"/>
          </a:xfrm>
          <a:custGeom>
            <a:avLst/>
            <a:gdLst>
              <a:gd name="textAreaLeft" fmla="*/ 113760 w 2340000"/>
              <a:gd name="textAreaRight" fmla="*/ 2226960 w 2340000"/>
              <a:gd name="textAreaTop" fmla="*/ 97560 h 2133720"/>
              <a:gd name="textAreaBottom" fmla="*/ 2036880 h 21337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16641360" y="26832240"/>
            <a:ext cx="191628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6549560" y="27688320"/>
            <a:ext cx="2116800" cy="5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9004400" y="26264160"/>
            <a:ext cx="1789560" cy="2133360"/>
          </a:xfrm>
          <a:custGeom>
            <a:avLst/>
            <a:gdLst>
              <a:gd name="textAreaLeft" fmla="*/ 86760 w 1789560"/>
              <a:gd name="textAreaRight" fmla="*/ 1703520 w 1789560"/>
              <a:gd name="textAreaTop" fmla="*/ 74520 h 2133360"/>
              <a:gd name="textAreaBottom" fmla="*/ 2059560 h 213336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9196280" y="26832960"/>
            <a:ext cx="1346040" cy="643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9117440" y="27688680"/>
            <a:ext cx="1424880" cy="5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 flipV="1">
            <a:off x="11988000" y="275166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2" name=""/>
          <p:cNvSpPr/>
          <p:nvPr/>
        </p:nvSpPr>
        <p:spPr>
          <a:xfrm flipV="1">
            <a:off x="11988360" y="283849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3472280" y="28638360"/>
            <a:ext cx="7477920" cy="146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13557960" y="28752840"/>
            <a:ext cx="7270200" cy="499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1981160" y="29352240"/>
            <a:ext cx="150264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13552200" y="29386080"/>
            <a:ext cx="7246800" cy="61632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13633200" y="29481120"/>
            <a:ext cx="1932840" cy="441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5697440" y="29481120"/>
            <a:ext cx="2983320" cy="441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8806400" y="29482200"/>
            <a:ext cx="1933560" cy="441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3809400" y="23801400"/>
            <a:ext cx="5256360" cy="2513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Real Benchmarks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9421080" y="23801400"/>
            <a:ext cx="3656160" cy="25131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Tailored Benchmarks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302600" y="24859800"/>
            <a:ext cx="2055960" cy="1141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6750600" y="24859800"/>
            <a:ext cx="2055960" cy="1141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Fabrication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40242600" y="24859800"/>
            <a:ext cx="2055960" cy="1141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FPGA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rot="5382000">
            <a:off x="33724440" y="27771120"/>
            <a:ext cx="3307320" cy="177084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6311400" y="27685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7132200" y="26928000"/>
            <a:ext cx="4494960" cy="75060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6311400" y="28909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7132200" y="28152000"/>
            <a:ext cx="4494960" cy="75060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36311400" y="30241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7132200" y="29484000"/>
            <a:ext cx="4494960" cy="7506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2115800" y="9637200"/>
            <a:ext cx="8456760" cy="19076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2585600" y="10290960"/>
            <a:ext cx="1878120" cy="953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15434640" y="10290960"/>
            <a:ext cx="1878120" cy="953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8357840" y="10290960"/>
            <a:ext cx="1878120" cy="953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4317200" y="13941720"/>
            <a:ext cx="4228200" cy="113580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3760280" y="11546280"/>
            <a:ext cx="15339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5294240" y="12261960"/>
            <a:ext cx="2099880" cy="9532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6332120" y="11546280"/>
            <a:ext cx="3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17395560" y="11546280"/>
            <a:ext cx="176868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16345080" y="13226040"/>
            <a:ext cx="3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15960" y="5558400"/>
            <a:ext cx="1012716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Abstract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1230920" y="5558400"/>
            <a:ext cx="1048500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3147000" y="5571000"/>
            <a:ext cx="1012716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Workflow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22213440" y="5558400"/>
            <a:ext cx="1047528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3187320" y="16618320"/>
            <a:ext cx="1018332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Insights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2"/>
          <a:stretch/>
        </p:blipFill>
        <p:spPr>
          <a:xfrm>
            <a:off x="33832800" y="3477600"/>
            <a:ext cx="10239120" cy="1760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3"/>
          <a:stretch/>
        </p:blipFill>
        <p:spPr>
          <a:xfrm>
            <a:off x="23545800" y="12994200"/>
            <a:ext cx="8228520" cy="1398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577800" y="17602200"/>
            <a:ext cx="10165320" cy="139435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Execution Environments are vulnerable to side-channel &amp; replay attacks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Keystone is a state-of-the-art RISC-V TEE designed for custom modularity, allowing developers to make their own contributions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gem5 allows rapid development and real-world benchmarking and contains Keystone components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Experimentation within gem5 allows a shorter pipeline from design idea to implementation testing, opposed to FPGA or fabrication testing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Keystone components are included, but require configuration by the designer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Extending Keystone in simulation requires some re-configuration of gem5 class structures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For this work, communication between each core and the Memory Encryption Engine requires defining either a new packet type or port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79960" y="17087400"/>
            <a:ext cx="10163160" cy="841320"/>
          </a:xfrm>
          <a:prstGeom prst="rect">
            <a:avLst/>
          </a:prstGeom>
          <a:solidFill>
            <a:srgbClr val="21314d"/>
          </a:solidFill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59400" bIns="59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615960" y="25367400"/>
            <a:ext cx="1012716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Challenges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7146800" y="301089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6232400" y="30632400"/>
            <a:ext cx="1828080" cy="685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V="1">
            <a:off x="11988720" y="292932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</TotalTime>
  <Application>LibreOffice/25.2.1.2$Linux_X86_64 LibreOffice_project/520$Build-2</Application>
  <AppVersion>15.0000</AppVersion>
  <Paragraphs>16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2025-03-08T16:31:47Z</dcterms:modified>
  <cp:revision>42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