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6.xml" ContentType="application/vnd.openxmlformats-officedocument.presentationml.slideLayout+xml"/>
  <Override PartName="/ppt/media/image1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  <p:sldMasterId id="2147483674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2DF9AEE-7DF8-4AFA-9AAA-8D0263C9FA8F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920" cy="307836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B1B13A-3618-42CB-9551-A79F1947427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920" cy="307836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6E4EAE-3D35-4794-9AB3-5E61CB8BB20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920" cy="307836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E973AD-350F-4818-A5EB-2E54DF25D57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920" cy="307836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678755-B5BB-47D5-8D66-DF3DC6C3C0B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920" cy="307836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ECE2ED-591E-4303-9E9A-7BF0DC2510D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920" cy="307836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1798DD-0C32-4AB6-BCDC-DD1010114D08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920" cy="307836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DF2C13-7D24-4E7F-B55A-618F6654AB5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920" cy="307836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45403A-C283-43E6-8DC7-27738EA3FFE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920" cy="307836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12E676-DBA8-4B30-A28A-2D69C80AEB5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920" cy="307836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F83E5E-3CD4-4E61-AC27-1A93241C119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9920" cy="307836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480" cy="359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88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21FFD3-C2A9-43AC-90C2-109D305D9D7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70141A-0D63-4C2F-A630-4D2C5DB5169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A1C9BE-CB34-4F20-ACBA-47F282AA68A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81F672E-835D-4D2E-88C5-4083BC8EB97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6CADA2-24C8-41AF-8092-ADBB1D66342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5BC774-E8D8-4789-8DD8-A209A915A71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0CC883C-24D5-4FBF-9610-E7F63D2B92C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C60FB9E-97B0-495B-9358-BE7F8D3C13F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4583F95-327B-4710-8F38-A75B89F8E07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504F88-C889-4349-8C1C-CC90EBA893B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BCFE37-A8FE-44C0-9791-F17FB83E484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E46C9DF-151E-4BB5-B607-8EC13C9E1B3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CF9DBC7-70EE-4A8C-8677-B0FD21613DB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EB5FCBB-7000-4652-A88D-09D47930E64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D84FB54-CE1E-4A60-9603-B2AF49D81BB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BFE9DA2-D541-4676-BC6A-951D5BC339A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ACF7E5-3FB3-406F-B96B-1896932DDFC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DE9E8C-059F-4AD3-9963-90C3EDD4EAB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9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0C4799-4B16-4D1F-BA56-BC1541D34DC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6;p9"/>
          <p:cNvSpPr/>
          <p:nvPr/>
        </p:nvSpPr>
        <p:spPr>
          <a:xfrm>
            <a:off x="4572000" y="0"/>
            <a:ext cx="4570560" cy="51422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B1EB04-4B56-4207-802A-A4DA65B8362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57885D-A5BB-4F9B-9D84-780B62189A4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368C83-B903-4457-A684-8BB5F46CC6E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A00E36-6C15-4EB2-B16D-E599D75BD25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84195D-8B4D-4260-90DE-7A62CC5FC3A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2765F9-71EC-4C27-8999-FFE637325B6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53F636-DA83-4EC2-A899-2AAB2EDE2E4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616932-00B5-465F-925B-32768C9DC4B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9B8E1B-D6A7-4F57-87C7-367C02273A9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ECBFC7-35EE-4BC8-9988-0E0F29465FB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73240" cy="1763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8" name="Google Shape;56;p13"/>
          <p:cNvCxnSpPr/>
          <p:nvPr/>
        </p:nvCxnSpPr>
        <p:spPr>
          <a:xfrm>
            <a:off x="204480" y="2304720"/>
            <a:ext cx="8736480" cy="18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49" name="Google Shape;57;p13"/>
          <p:cNvCxnSpPr/>
          <p:nvPr/>
        </p:nvCxnSpPr>
        <p:spPr>
          <a:xfrm>
            <a:off x="204480" y="3948840"/>
            <a:ext cx="8736480" cy="18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0" name="PlaceHolder 2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5FD85A-15F7-40C6-BE11-D196D110E62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Google Shape;59;p13"/>
          <p:cNvSpPr/>
          <p:nvPr/>
        </p:nvSpPr>
        <p:spPr>
          <a:xfrm>
            <a:off x="1946880" y="2244240"/>
            <a:ext cx="524916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Google Shape;60;p13"/>
          <p:cNvSpPr/>
          <p:nvPr/>
        </p:nvSpPr>
        <p:spPr>
          <a:xfrm>
            <a:off x="3071880" y="3948480"/>
            <a:ext cx="299844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November 5, 2024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080" cy="921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1240" cy="3493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Computational and memory overhead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3" name="Google Shape;180;p25"/>
          <p:cNvCxnSpPr/>
          <p:nvPr/>
        </p:nvCxnSpPr>
        <p:spPr>
          <a:xfrm>
            <a:off x="204480" y="721440"/>
            <a:ext cx="8736480" cy="18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4" name="PlaceHolder 3"/>
          <p:cNvSpPr>
            <a:spLocks noGrp="1"/>
          </p:cNvSpPr>
          <p:nvPr>
            <p:ph type="sldNum" idx="25"/>
          </p:nvPr>
        </p:nvSpPr>
        <p:spPr>
          <a:xfrm>
            <a:off x="8472600" y="4633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7985C6-3ABC-4A41-903C-A0FBA530F61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10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080" cy="921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3840" cy="441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Zach Moolman &amp; Tamara Silbergleit Lehman (2024) Extending RISC-V Keystone to Include Efficient Secure Memory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7" name="Google Shape;207;p28"/>
          <p:cNvCxnSpPr/>
          <p:nvPr/>
        </p:nvCxnSpPr>
        <p:spPr>
          <a:xfrm>
            <a:off x="204480" y="721440"/>
            <a:ext cx="8736480" cy="18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8" name="PlaceHolder 3"/>
          <p:cNvSpPr>
            <a:spLocks noGrp="1"/>
          </p:cNvSpPr>
          <p:nvPr>
            <p:ph type="sldNum" idx="26"/>
          </p:nvPr>
        </p:nvSpPr>
        <p:spPr>
          <a:xfrm>
            <a:off x="8472600" y="4633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B237EA-0605-4524-AAF5-AB9D0485C20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080" cy="921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1240" cy="2964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malicious OS, application or thread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methods protect against off-chip tampering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5" name="Google Shape;68;p14"/>
          <p:cNvCxnSpPr/>
          <p:nvPr/>
        </p:nvCxnSpPr>
        <p:spPr>
          <a:xfrm>
            <a:off x="204480" y="721440"/>
            <a:ext cx="8736480" cy="18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6" name="PlaceHolder 3"/>
          <p:cNvSpPr>
            <a:spLocks noGrp="1"/>
          </p:cNvSpPr>
          <p:nvPr>
            <p:ph type="sldNum" idx="17"/>
          </p:nvPr>
        </p:nvSpPr>
        <p:spPr>
          <a:xfrm>
            <a:off x="8472600" y="4633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CCB176-AD57-48C3-A7A0-5D8A7612394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93;p17"/>
          <p:cNvSpPr/>
          <p:nvPr/>
        </p:nvSpPr>
        <p:spPr>
          <a:xfrm>
            <a:off x="327960" y="4114800"/>
            <a:ext cx="8487000" cy="81000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sldNum" idx="18"/>
          </p:nvPr>
        </p:nvSpPr>
        <p:spPr>
          <a:xfrm>
            <a:off x="8472600" y="4633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B12281-B824-4B58-915B-EA32AC6E581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3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60120" cy="1904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080" cy="921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1" name="Google Shape;97;p17"/>
          <p:cNvCxnSpPr/>
          <p:nvPr/>
        </p:nvCxnSpPr>
        <p:spPr>
          <a:xfrm>
            <a:off x="204480" y="721440"/>
            <a:ext cx="8736480" cy="18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91240" cy="2779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can mitigate these concerns by adding another layer of protection for off-chip devices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RISC-V TEEs (e. g. Keystone</a:t>
            </a:r>
            <a:r>
              <a:rPr b="0" lang="en" sz="21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080" cy="921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Trusted Execution Environments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4" name="Google Shape;114;p 1"/>
          <p:cNvCxnSpPr/>
          <p:nvPr/>
        </p:nvCxnSpPr>
        <p:spPr>
          <a:xfrm>
            <a:off x="204480" y="721440"/>
            <a:ext cx="8736480" cy="18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5" name="PlaceHolder 2"/>
          <p:cNvSpPr>
            <a:spLocks noGrp="1"/>
          </p:cNvSpPr>
          <p:nvPr>
            <p:ph type="sldNum" idx="19"/>
          </p:nvPr>
        </p:nvSpPr>
        <p:spPr>
          <a:xfrm>
            <a:off x="8472600" y="4633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204CE3-8CF0-4F90-86F8-16494108824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4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43080" y="462600"/>
            <a:ext cx="8391240" cy="4332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 TEE implements different privelege modes with separate address spaces, enforcing a set of rules dictating which components can access what regions of memory: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User mode, Supervisor mode, Machine mode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Intel SGX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ARM Confidential Computer Architecture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AMD SEV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Still vulnerable to side-channel &amp; replay attacks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080" cy="921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8" name="Google Shape;114;p19"/>
          <p:cNvCxnSpPr/>
          <p:nvPr/>
        </p:nvCxnSpPr>
        <p:spPr>
          <a:xfrm>
            <a:off x="204480" y="721440"/>
            <a:ext cx="8736480" cy="18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9" name="PlaceHolder 2"/>
          <p:cNvSpPr>
            <a:spLocks noGrp="1"/>
          </p:cNvSpPr>
          <p:nvPr>
            <p:ph type="sldNum" idx="20"/>
          </p:nvPr>
        </p:nvSpPr>
        <p:spPr>
          <a:xfrm>
            <a:off x="8472600" y="4633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569E59-3A04-4BCB-92E4-E3EA60B1A5D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5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91240" cy="4332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[2] 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&amp; bonsai 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[3]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blocks are fetched, hashed and compared against the entire tree for verification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080" cy="921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1240" cy="3493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 including PMP tables &amp; checker implementations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encryption engine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implementation (Sam Thomas)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73" name="Google Shape;140;p21"/>
          <p:cNvCxnSpPr/>
          <p:nvPr/>
        </p:nvCxnSpPr>
        <p:spPr>
          <a:xfrm>
            <a:off x="204480" y="721440"/>
            <a:ext cx="8736480" cy="18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4" name="PlaceHolder 3"/>
          <p:cNvSpPr>
            <a:spLocks noGrp="1"/>
          </p:cNvSpPr>
          <p:nvPr>
            <p:ph type="sldNum" idx="21"/>
          </p:nvPr>
        </p:nvSpPr>
        <p:spPr>
          <a:xfrm>
            <a:off x="8472600" y="4633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930B4B-7235-4721-A37C-4F31EBF44DC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6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080" cy="921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Simple Sanity Check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91240" cy="4193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Base gem5 vs. Secure Memory implementation (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version 24.0.0.1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1000 accesses on 1GB array of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implementation requires an increase in both runtime and memory overhead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77" name="Google Shape;140;p 1"/>
          <p:cNvCxnSpPr/>
          <p:nvPr/>
        </p:nvCxnSpPr>
        <p:spPr>
          <a:xfrm>
            <a:off x="204480" y="721440"/>
            <a:ext cx="8736480" cy="18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8" name="PlaceHolder 3"/>
          <p:cNvSpPr>
            <a:spLocks noGrp="1"/>
          </p:cNvSpPr>
          <p:nvPr>
            <p:ph type="sldNum" idx="22"/>
          </p:nvPr>
        </p:nvSpPr>
        <p:spPr>
          <a:xfrm>
            <a:off x="8472600" y="4633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75638B-188C-402B-AFB7-9B4DFAF5028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7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graphicFrame>
        <p:nvGraphicFramePr>
          <p:cNvPr id="79" name=""/>
          <p:cNvGraphicFramePr/>
          <p:nvPr/>
        </p:nvGraphicFramePr>
        <p:xfrm>
          <a:off x="2000160" y="2248560"/>
          <a:ext cx="5075280" cy="132732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Simulation Time (</a:t>
                      </a: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Milliseconds</a:t>
                      </a: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Host Memory (</a:t>
                      </a: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MB</a:t>
                      </a: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Base gem5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67.91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1.17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Secure gem5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251.55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3.43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0" name=""/>
          <p:cNvSpPr/>
          <p:nvPr/>
        </p:nvSpPr>
        <p:spPr>
          <a:xfrm>
            <a:off x="1865520" y="2160720"/>
            <a:ext cx="1828080" cy="6850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Num" idx="23"/>
          </p:nvPr>
        </p:nvSpPr>
        <p:spPr>
          <a:xfrm>
            <a:off x="8472600" y="4633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9D60BE-97FE-4096-96F4-EE417FF8A20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8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080" cy="921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3" name="Google Shape;106;p18"/>
          <p:cNvCxnSpPr/>
          <p:nvPr/>
        </p:nvCxnSpPr>
        <p:spPr>
          <a:xfrm>
            <a:off x="204480" y="721440"/>
            <a:ext cx="8736480" cy="18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71200" cy="4199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Implementing Zach’s Design: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Currently adding caches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How to have two separate processors in gem5?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What is my contribution?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Until now, I have been just trying to implement Zach’s work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Deeper understanding of attack methods (winter break project?)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80240" cy="308592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5943600" y="4572000"/>
            <a:ext cx="22860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400" strike="noStrike" u="none">
                <a:solidFill>
                  <a:srgbClr val="808080"/>
                </a:solidFill>
                <a:uFillTx/>
                <a:latin typeface="Times New Roman"/>
              </a:rPr>
              <a:t>Moolman, Z. &amp; Lehman T.</a:t>
            </a:r>
            <a:endParaRPr b="0" lang="en-US" sz="1400" strike="noStrike" u="none">
              <a:solidFill>
                <a:srgbClr val="80808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Num" idx="24"/>
          </p:nvPr>
        </p:nvSpPr>
        <p:spPr>
          <a:xfrm>
            <a:off x="8472600" y="463356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F1FE56-89E9-43AD-9357-DF14293BEB9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9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6080" cy="921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Gap &amp; Contribution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9" name="Google Shape;106;p 1"/>
          <p:cNvCxnSpPr/>
          <p:nvPr/>
        </p:nvCxnSpPr>
        <p:spPr>
          <a:xfrm>
            <a:off x="204480" y="721440"/>
            <a:ext cx="8736480" cy="18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43360" cy="4199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A Midsummer Nights Tree (AMNT) by Sam Thomas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Crash consistent secure memory protocol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2024-11-14T22:09:39Z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