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8.xml" ContentType="application/vnd.openxmlformats-officedocument.theme+xml"/>
  <Override PartName="/ppt/theme/theme2.xml" ContentType="application/vnd.openxmlformats-officedocument.theme+xml"/>
  <Override PartName="/ppt/theme/theme29.xml" ContentType="application/vnd.openxmlformats-officedocument.theme+xml"/>
  <Override PartName="/ppt/theme/theme17.xml" ContentType="application/vnd.openxmlformats-officedocument.theme+xml"/>
  <Override PartName="/ppt/theme/theme6.xml" ContentType="application/vnd.openxmlformats-officedocument.theme+xml"/>
  <Override PartName="/ppt/theme/theme13.xml" ContentType="application/vnd.openxmlformats-officedocument.theme+xml"/>
  <Override PartName="/ppt/theme/theme18.xml" ContentType="application/vnd.openxmlformats-officedocument.theme+xml"/>
  <Override PartName="/ppt/theme/theme7.xml" ContentType="application/vnd.openxmlformats-officedocument.theme+xml"/>
  <Override PartName="/ppt/theme/theme14.xml" ContentType="application/vnd.openxmlformats-officedocument.theme+xml"/>
  <Override PartName="/ppt/theme/theme19.xml" ContentType="application/vnd.openxmlformats-officedocument.theme+xml"/>
  <Override PartName="/ppt/theme/theme10.xml" ContentType="application/vnd.openxmlformats-officedocument.theme+xml"/>
  <Override PartName="/ppt/theme/theme3.xml" ContentType="application/vnd.openxmlformats-officedocument.theme+xml"/>
  <Override PartName="/ppt/theme/theme8.xml" ContentType="application/vnd.openxmlformats-officedocument.theme+xml"/>
  <Override PartName="/ppt/theme/theme15.xml" ContentType="application/vnd.openxmlformats-officedocument.theme+xml"/>
  <Override PartName="/ppt/theme/theme11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12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7.xml" ContentType="application/vnd.openxmlformats-officedocument.theme+xml"/>
  <Override PartName="/ppt/theme/theme30.xml" ContentType="application/vnd.openxmlformats-officedocument.theme+xml"/>
  <Override PartName="/ppt/theme/theme9.xml" ContentType="application/vnd.openxmlformats-officedocument.theme+xml"/>
  <Override PartName="/ppt/theme/theme16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6.xml" ContentType="application/vnd.openxmlformats-officedocument.theme+xml"/>
  <Override PartName="/ppt/theme/theme20.xml" ContentType="application/vnd.openxmlformats-officedocument.theme+xml"/>
  <Override PartName="/ppt/theme/theme39.xml" ContentType="application/vnd.openxmlformats-officedocument.theme+xml"/>
  <Override PartName="/ppt/theme/theme37.xml" ContentType="application/vnd.openxmlformats-officedocument.theme+xml"/>
  <Override PartName="/ppt/theme/theme34.xml" ContentType="application/vnd.openxmlformats-officedocument.theme+xml"/>
  <Override PartName="/ppt/theme/theme25.xml" ContentType="application/vnd.openxmlformats-officedocument.theme+xml"/>
  <Override PartName="/ppt/theme/theme40.xml" ContentType="application/vnd.openxmlformats-officedocument.theme+xml"/>
  <Override PartName="/ppt/theme/theme38.xml" ContentType="application/vnd.openxmlformats-officedocument.theme+xml"/>
  <Override PartName="/ppt/theme/theme35.xml" ContentType="application/vnd.openxmlformats-officedocument.theme+xml"/>
  <Override PartName="/ppt/theme/theme26.xml" ContentType="application/vnd.openxmlformats-officedocument.theme+xml"/>
  <Override PartName="/ppt/theme/theme41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Masters/_rels/slideMaster3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32.xml" ContentType="application/vnd.openxmlformats-officedocument.presentationml.slideMaster+xml"/>
  <Override PartName="/ppt/_rels/presentation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3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4.xml" ContentType="application/vnd.openxmlformats-officedocument.presentationml.slideLayout+xml"/>
  <Override PartName="/ppt/media/image1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6" r:id="rId34"/>
    <p:sldMasterId id="2147483718" r:id="rId35"/>
    <p:sldMasterId id="2147483720" r:id="rId36"/>
    <p:sldMasterId id="2147483722" r:id="rId37"/>
    <p:sldMasterId id="2147483724" r:id="rId38"/>
    <p:sldMasterId id="2147483726" r:id="rId39"/>
    <p:sldMasterId id="2147483728" r:id="rId40"/>
    <p:sldMasterId id="2147483730" r:id="rId41"/>
  </p:sldMasterIdLst>
  <p:notesMasterIdLst>
    <p:notesMasterId r:id="rId42"/>
  </p:notesMasterIdLst>
  <p:sldIdLst>
    <p:sldId id="256" r:id="rId43"/>
    <p:sldId id="257" r:id="rId44"/>
    <p:sldId id="258" r:id="rId45"/>
    <p:sldId id="259" r:id="rId46"/>
    <p:sldId id="260" r:id="rId47"/>
    <p:sldId id="261" r:id="rId48"/>
    <p:sldId id="262" r:id="rId49"/>
    <p:sldId id="263" r:id="rId50"/>
    <p:sldId id="264" r:id="rId51"/>
    <p:sldId id="265" r:id="rId52"/>
    <p:sldId id="266" r:id="rId53"/>
    <p:sldId id="267" r:id="rId54"/>
    <p:sldId id="268" r:id="rId5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notesMaster" Target="notesMasters/notesMaster1.xml"/><Relationship Id="rId43" Type="http://schemas.openxmlformats.org/officeDocument/2006/relationships/slide" Target="slides/slide1.xml"/><Relationship Id="rId44" Type="http://schemas.openxmlformats.org/officeDocument/2006/relationships/slide" Target="slides/slide2.xml"/><Relationship Id="rId45" Type="http://schemas.openxmlformats.org/officeDocument/2006/relationships/slide" Target="slides/slide3.xml"/><Relationship Id="rId46" Type="http://schemas.openxmlformats.org/officeDocument/2006/relationships/slide" Target="slides/slide4.xml"/><Relationship Id="rId47" Type="http://schemas.openxmlformats.org/officeDocument/2006/relationships/slide" Target="slides/slide5.xml"/><Relationship Id="rId48" Type="http://schemas.openxmlformats.org/officeDocument/2006/relationships/slide" Target="slides/slide6.xml"/><Relationship Id="rId49" Type="http://schemas.openxmlformats.org/officeDocument/2006/relationships/slide" Target="slides/slide7.xml"/><Relationship Id="rId50" Type="http://schemas.openxmlformats.org/officeDocument/2006/relationships/slide" Target="slides/slide8.xml"/><Relationship Id="rId51" Type="http://schemas.openxmlformats.org/officeDocument/2006/relationships/slide" Target="slides/slide9.xml"/><Relationship Id="rId52" Type="http://schemas.openxmlformats.org/officeDocument/2006/relationships/slide" Target="slides/slide10.xml"/><Relationship Id="rId53" Type="http://schemas.openxmlformats.org/officeDocument/2006/relationships/slide" Target="slides/slide11.xml"/><Relationship Id="rId54" Type="http://schemas.openxmlformats.org/officeDocument/2006/relationships/slide" Target="slides/slide12.xml"/><Relationship Id="rId55" Type="http://schemas.openxmlformats.org/officeDocument/2006/relationships/slide" Target="slides/slide13.xml"/><Relationship Id="rId5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dt" idx="4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 type="ftr" idx="4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9" name="PlaceHolder 6"/>
          <p:cNvSpPr>
            <a:spLocks noGrp="1"/>
          </p:cNvSpPr>
          <p:nvPr>
            <p:ph type="sldNum" idx="4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9BC440CF-A8BC-47A1-BA32-F75DD64EA133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4520" cy="307296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080" cy="358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5848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D01F48-C755-4DBE-9778-BBB12F964BD6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4520" cy="3072960"/>
          </a:xfrm>
          <a:prstGeom prst="rect">
            <a:avLst/>
          </a:prstGeom>
          <a:ln w="0">
            <a:noFill/>
          </a:ln>
        </p:spPr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080" cy="358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0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5848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A4FBA12-A9DC-4D77-B0B8-791F74325D91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4520" cy="3072960"/>
          </a:xfrm>
          <a:prstGeom prst="rect">
            <a:avLst/>
          </a:prstGeom>
          <a:ln w="0">
            <a:noFill/>
          </a:ln>
        </p:spPr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080" cy="358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5848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D5A2D31-9232-4651-80C1-4F548C98A994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4520" cy="3072960"/>
          </a:xfrm>
          <a:prstGeom prst="rect">
            <a:avLst/>
          </a:prstGeom>
          <a:ln w="0">
            <a:noFill/>
          </a:ln>
        </p:spPr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080" cy="358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5848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865A86-D241-46E6-B119-AAEFF2377A48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4520" cy="3072960"/>
          </a:xfrm>
          <a:prstGeom prst="rect">
            <a:avLst/>
          </a:prstGeom>
          <a:ln w="0">
            <a:noFill/>
          </a:ln>
        </p:spPr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080" cy="358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5848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0E3FA43-7F06-4F6D-86CC-45A2D030C455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4520" cy="307296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080" cy="358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5848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503DC8-FC8D-450B-B810-41C7D157B464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4520" cy="307296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080" cy="358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5848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EE635C-3B17-4295-917B-4387984C6BE0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4520" cy="307296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080" cy="358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5848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5FAEB41-0CD1-452A-ACC3-625A0A4C8596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4520" cy="307296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080" cy="358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5848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369326-A2AE-44E1-85BB-7F35C428B037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4520" cy="3072960"/>
          </a:xfrm>
          <a:prstGeom prst="rect">
            <a:avLst/>
          </a:prstGeom>
          <a:ln w="0">
            <a:noFill/>
          </a:ln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080" cy="358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5848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0FD3F3F-1197-47D7-8E52-1795AC6750C5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4520" cy="307296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080" cy="358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5848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C947F50-2D2B-4614-A339-8D5D492DDFC3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4520" cy="3072960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080" cy="358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5848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3DF6B1C-C2A6-4C52-8253-A290917B4915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4520" cy="3072960"/>
          </a:xfrm>
          <a:prstGeom prst="rect">
            <a:avLst/>
          </a:prstGeom>
          <a:ln w="0">
            <a:noFill/>
          </a:ln>
        </p:spPr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080" cy="3587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58480" cy="4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01B31B-D9BD-4B09-8E1E-0AB392D5846D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BEF915F-20D5-475F-9886-FA6F1338B53C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F31D7D7C-813A-4EDE-BCCA-5857AF14CCD0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0749B74-5C04-45AF-8063-0063DB361947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3F16E28-E191-47DC-BF36-A6BAB2624777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99D0AD0A-9CE1-4795-AAF5-6187D303EBF1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F8FF2B8-690C-442D-9ADC-D9A86D8F8F8B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5B9A45B-AEFF-4E85-8414-DA9675A62D2F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17E3A92E-864B-4F71-9C9E-C654A8BA006D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9B2BDD31-F4DD-48E5-99F4-587F03C67211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5E93B87-CE16-4E7A-9A34-D602D720DDA3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FB54FA2C-3E6E-4929-86DC-06FCC4A1AC1D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389369-8ED3-4637-B5C8-6167403668D9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864017A-2058-4DB1-9607-9DCE8E027F8B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3285606F-85F2-4E68-A4BC-1D0CE7419FD8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DDB55967-8AAF-4D10-AF10-B728D74C2BF2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4609A786-B60C-495E-81F6-8C016B10D7C8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E3632DA5-DEAC-4328-A331-FA54A28DFBCC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F583590B-4EA1-496C-931F-01215812E088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C28018E-18E5-4CBA-8040-878446BB86D2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04C7DF08-8427-4507-A421-B755108F1676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C50B6F4B-3101-431F-BF3B-B02636B45CD6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1C728D23-3BDA-48DE-AE14-2A023ED08826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21120A0-370F-4684-B3B8-FFCBA7D7AD54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E72F3C59-0294-4A2D-BE49-2468A13CBCD7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D31ED7FA-04E7-4527-9C6F-92A65DEECBCA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D0C9AF44-DFB6-4C36-9A9A-6E5C8914734F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BE86B7AD-2381-42A8-99ED-0C3BA03BF5EF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6A3CF7F5-1346-472D-8A3F-E750B9A2FF3E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3351393F-919E-4690-838C-606E2290B1B9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8F311298-8419-4D0A-B92D-4CE908B849E8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919DB4B8-69A5-4D3E-BC28-FB1437E93A78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807B1D67-C830-445C-A7D3-1A9B3CFA117A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7FF4DFDE-6431-48AB-854F-C644259506A0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FC94157-C394-4BD7-8BDF-EC8E2FBB50E1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2CB10C6B-CEC9-4C9A-B23D-F886C871791E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7"/>
          </p:nvPr>
        </p:nvSpPr>
        <p:spPr/>
        <p:txBody>
          <a:bodyPr/>
          <a:p>
            <a:fld id="{05CC3954-A238-4323-BA50-D4D180685DB1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AE544255-9520-45A1-ADDE-790A3C417764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B68D32DE-E89C-4667-9E41-C68175A14813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0"/>
          </p:nvPr>
        </p:nvSpPr>
        <p:spPr/>
        <p:txBody>
          <a:bodyPr/>
          <a:p>
            <a:fld id="{EA461AFF-1B72-4230-B64C-83FF2624B927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6F1119-D0BF-4CD7-9059-40E66F7B0341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4112ADF-DDFE-4D13-B070-13C1C292CEFE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8A5006B6-17BB-423E-901B-53C129485C2A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C19F4A0-ED50-4D36-AF50-AE78DE5D5DA1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06D81E3-623E-4974-8528-C7A6D1DCB957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7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8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9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40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41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42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4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A0ADA3C-238A-4FBB-BA69-AEE5E4348F1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FECE9FF-6C3E-4CB8-9B86-A4A25DA83C3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5000913-1C39-4A55-B71B-373A993A140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5E308C3-F2FF-4470-B92C-2907250775A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B85302-724D-4509-A61A-8AF5D8C6B3E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F133D00-B37E-46CF-AFB6-E62C6FCBDB4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ldNum" idx="15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98AAA2E-D11B-4C4D-92BC-7ECD699EBCD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sldNum" idx="16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871B587-FF87-48DC-A831-107493D1DD9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sldNum" idx="17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1C226C-1F14-4388-9727-FC146289AB5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 idx="18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BE9308-1729-439E-AAB1-13286ADAE14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ldNum" idx="19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DE94666-3C89-49AF-99FF-6DC5EBDF027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AF12AC-1C62-4AD5-95DB-88D5A00DA88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20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0DF560-07E9-4E20-A0DC-96F5A43D23D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sldNum" idx="21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1325729-FE22-4C10-9EFD-FAEF2C60AC1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ldNum" idx="22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7FE5CBF-056A-4D09-90E3-A2044B513EA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Num" idx="23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8FBC5D9-A457-4B74-B2C0-35E42D5A3B0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24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A2CA04-FCE8-43D0-9315-128CB5AFC68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sldNum" idx="25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CA5A9FF-640B-4535-82FA-7F66F8F2FD9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ldNum" idx="26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90604CD-7E77-4ADF-9773-05A603DECB0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27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5A6714-B443-4CF1-82DA-A2F51D98E1D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28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35C3E85-478D-464F-BA7E-A55E90AE627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sldNum" idx="29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4EB2EC2-66B6-4F25-BA15-BB8CBC2A811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1A2F8A-06A4-4B51-A413-64D61A3F4FD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ldNum" idx="30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43BF82-AA01-476E-8285-2AA94C6F1BF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ldNum" idx="31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9AF441-6AEC-488E-B9C5-C13707BAF67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Num" idx="32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A01F9E-ABEB-425A-9EB4-76788918AB3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  <p:sldLayoutId id="2147483712" r:id="rId3"/>
    <p:sldLayoutId id="2147483713" r:id="rId4"/>
    <p:sldLayoutId id="2147483714" r:id="rId5"/>
    <p:sldLayoutId id="2147483715" r:id="rId6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Num" idx="33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D8C62DD-72D2-4736-B5E1-603AB157CD4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 idx="34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176F2A8-7BD7-4822-B175-DBA11CDA229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sldNum" idx="35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DCC4E7-6C4A-4397-B924-07585A20828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ldNum" idx="36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D38EEE-35AB-476C-B26C-5DC5A62A736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Num" idx="37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3EA9BF9-AF93-4026-ABF2-F29272047BF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Num" idx="38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A7E79B0-522D-425E-8D46-BC8632E091A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36;p9"/>
          <p:cNvSpPr/>
          <p:nvPr/>
        </p:nvSpPr>
        <p:spPr>
          <a:xfrm>
            <a:off x="4572000" y="0"/>
            <a:ext cx="4565160" cy="513684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" name="PlaceHolder 1"/>
          <p:cNvSpPr>
            <a:spLocks noGrp="1"/>
          </p:cNvSpPr>
          <p:nvPr>
            <p:ph type="sldNum" idx="39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7E25BA-D927-4771-903B-C1BC645B1CE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7B27C8D-2548-445C-8349-3C8A98982DD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Num" idx="40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999DAA-1558-4CC1-A18B-75BDDB8BDE3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E5479A1-35B9-4F35-8FE9-FDA259A269E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5C207C3-F485-4CFB-AD76-38E78CC5BAB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A8FCED-0290-4571-8622-544AAE4FAE7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971946-FEC6-481A-8807-1C23776882E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8159256-3C9C-418A-8A57-AEA87B97142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6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834480" y="347400"/>
            <a:ext cx="7467840" cy="17582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" sz="33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SecuriTEE: Secure Memory for RISC-V Trusted Execution Environments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81" name="Google Shape;56;p13"/>
          <p:cNvCxnSpPr/>
          <p:nvPr/>
        </p:nvCxnSpPr>
        <p:spPr>
          <a:xfrm>
            <a:off x="204480" y="2304720"/>
            <a:ext cx="8741880" cy="72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cxnSp>
        <p:nvCxnSpPr>
          <p:cNvPr id="182" name="Google Shape;57;p13"/>
          <p:cNvCxnSpPr/>
          <p:nvPr/>
        </p:nvCxnSpPr>
        <p:spPr>
          <a:xfrm>
            <a:off x="204480" y="3948840"/>
            <a:ext cx="8741880" cy="72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83" name="PlaceHolder 2"/>
          <p:cNvSpPr>
            <a:spLocks noGrp="1"/>
          </p:cNvSpPr>
          <p:nvPr>
            <p:ph type="sldNum" idx="44"/>
          </p:nvPr>
        </p:nvSpPr>
        <p:spPr>
          <a:xfrm>
            <a:off x="8472600" y="466308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2794A3C-7008-4834-A9A9-50E5EFAE1AA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4" name="Google Shape;59;p13"/>
          <p:cNvSpPr/>
          <p:nvPr/>
        </p:nvSpPr>
        <p:spPr>
          <a:xfrm>
            <a:off x="1946880" y="2244240"/>
            <a:ext cx="5243760" cy="16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Presentation By: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9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Will Buziak</a:t>
            </a:r>
            <a:br>
              <a:rPr sz="1900"/>
            </a:br>
            <a:r>
              <a:rPr b="0" lang="en" sz="17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Department of Computer Science</a:t>
            </a:r>
            <a:br>
              <a:rPr sz="1700"/>
            </a:br>
            <a:r>
              <a:rPr b="0" lang="en" sz="17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Colorado School of Mines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Google Shape;60;p13"/>
          <p:cNvSpPr/>
          <p:nvPr/>
        </p:nvSpPr>
        <p:spPr>
          <a:xfrm>
            <a:off x="3071880" y="3948480"/>
            <a:ext cx="2993040" cy="100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br>
              <a:rPr sz="1800"/>
            </a:b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November 5, 2024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Num" idx="53"/>
          </p:nvPr>
        </p:nvSpPr>
        <p:spPr>
          <a:xfrm>
            <a:off x="8472600" y="463356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98FFDDD-F0CD-4839-936D-F85BDC8EE44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0680" cy="9162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Direction / Future Work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45" name="Google Shape;106;p 3"/>
          <p:cNvCxnSpPr/>
          <p:nvPr/>
        </p:nvCxnSpPr>
        <p:spPr>
          <a:xfrm>
            <a:off x="204480" y="721440"/>
            <a:ext cx="8741880" cy="72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5365800" cy="41936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Implementing a RISC-V TEE in gem5: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Currently adding cache hierarchy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Incorporating caches into secure memory through “board” hierarchy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Entirely different way of connecting things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PMP is included in any RISCV cpu in gem5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What is my contribution?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Until now, I have been just trying to implement Zach’s work in gem5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Deeper understanding of attack methods (winter break project?)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47" name="" descr=""/>
          <p:cNvPicPr/>
          <p:nvPr/>
        </p:nvPicPr>
        <p:blipFill>
          <a:blip r:embed="rId1"/>
          <a:stretch/>
        </p:blipFill>
        <p:spPr>
          <a:xfrm>
            <a:off x="5734440" y="1238400"/>
            <a:ext cx="3174840" cy="3080520"/>
          </a:xfrm>
          <a:prstGeom prst="rect">
            <a:avLst/>
          </a:prstGeom>
          <a:ln w="0">
            <a:noFill/>
          </a:ln>
        </p:spPr>
      </p:pic>
      <p:sp>
        <p:nvSpPr>
          <p:cNvPr id="248" name=""/>
          <p:cNvSpPr/>
          <p:nvPr/>
        </p:nvSpPr>
        <p:spPr>
          <a:xfrm>
            <a:off x="5943600" y="4572000"/>
            <a:ext cx="2280600" cy="4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trike="noStrike" u="none">
                <a:solidFill>
                  <a:srgbClr val="808080"/>
                </a:solidFill>
                <a:uFillTx/>
                <a:latin typeface="Times New Roman"/>
              </a:rPr>
              <a:t>Moolman, Z. &amp; Lehman T.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Num" idx="54"/>
          </p:nvPr>
        </p:nvSpPr>
        <p:spPr>
          <a:xfrm>
            <a:off x="8472600" y="463356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9E5835E-1286-4E9F-B74F-C3DAC17D9AF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0680" cy="9162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Gap &amp; Contribution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51" name="Google Shape;106;p 1"/>
          <p:cNvCxnSpPr/>
          <p:nvPr/>
        </p:nvCxnSpPr>
        <p:spPr>
          <a:xfrm>
            <a:off x="204480" y="721440"/>
            <a:ext cx="8741880" cy="72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8337960" cy="41936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A Midsummer Nights Tree (AMNT) by Sam Thomas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Crash consistent secure memory protocol by defining write-back protocols that sync the on-chip BMT root &amp; stored leaf counters in off-chip memory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0680" cy="9162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Limitations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5840" cy="34880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Computational and memory overhead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55" name="Google Shape;180;p25"/>
          <p:cNvCxnSpPr/>
          <p:nvPr/>
        </p:nvCxnSpPr>
        <p:spPr>
          <a:xfrm>
            <a:off x="204480" y="721440"/>
            <a:ext cx="8741880" cy="72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56" name="PlaceHolder 3"/>
          <p:cNvSpPr>
            <a:spLocks noGrp="1"/>
          </p:cNvSpPr>
          <p:nvPr>
            <p:ph type="sldNum" idx="55"/>
          </p:nvPr>
        </p:nvSpPr>
        <p:spPr>
          <a:xfrm>
            <a:off x="8472600" y="463356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94F80A7-7BF9-4D43-BB09-384E01BCB6B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0680" cy="9162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Sources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08440" cy="44139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[1]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Dayeol Lee (2022) Building Trusted Execution Environments. In: </a:t>
            </a:r>
            <a:r>
              <a:rPr b="0" i="1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 dissertation submitted in partial satisfaction of the requirements for the degree of Doctor of Philosophy in Computer Science in the Graduate Division of the University of California, Berkeley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. 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[2] Chenyu Yan, Brian Rogers, Daniel Englender, et. al. (2006) Improving Cost, Performance, and Security of Memory Encryption and Authentication. In: </a:t>
            </a:r>
            <a:r>
              <a:rPr b="0" i="1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Proceedings of the 33rd International Symposium on Computer Architecture (ISCA’06)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[3] Brian Rogers &amp; Milos Prvulovic (2007) Using address independent seed encryption and bonsai merkle trees to make secure processors OS-and performance-friendly. In: </a:t>
            </a:r>
            <a:r>
              <a:rPr b="0" i="1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40th IEEE/ACM International Symposium on Microarchitecture (MICRO’07)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[3] Zach Moolman &amp; Tamara Silbergleit Lehman (2024) Extending RISC-V Keystone to Include Efficient Secure Memory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59" name="Google Shape;207;p28"/>
          <p:cNvCxnSpPr/>
          <p:nvPr/>
        </p:nvCxnSpPr>
        <p:spPr>
          <a:xfrm>
            <a:off x="204480" y="721440"/>
            <a:ext cx="8741880" cy="72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60" name="PlaceHolder 3"/>
          <p:cNvSpPr>
            <a:spLocks noGrp="1"/>
          </p:cNvSpPr>
          <p:nvPr>
            <p:ph type="sldNum" idx="56"/>
          </p:nvPr>
        </p:nvSpPr>
        <p:spPr>
          <a:xfrm>
            <a:off x="8472600" y="463356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9253F8E-6C19-44E1-B768-3B419FC4D50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0680" cy="9162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Background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5840" cy="41889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Motivated attackers can employ many tactics to corrupt or steal data, this work focuses on preventing: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 malicious OS, application or thread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Replay or side-channel attacks targeting off-chip peripherals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Trusted Execution Environments (TEEs) provide hardware guarantees that separate address spaces, securing the integrity of the processor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Secure Memory methods protect against off-chip tampering by encrypting and storing metadata securely on-chip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88" name="Google Shape;68;p14"/>
          <p:cNvCxnSpPr/>
          <p:nvPr/>
        </p:nvCxnSpPr>
        <p:spPr>
          <a:xfrm>
            <a:off x="204480" y="721440"/>
            <a:ext cx="8741880" cy="72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89" name="PlaceHolder 3"/>
          <p:cNvSpPr>
            <a:spLocks noGrp="1"/>
          </p:cNvSpPr>
          <p:nvPr>
            <p:ph type="sldNum" idx="45"/>
          </p:nvPr>
        </p:nvSpPr>
        <p:spPr>
          <a:xfrm>
            <a:off x="8472600" y="463356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7AC1244-2DDC-4C9E-834A-90A1CE92B3E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93;p17"/>
          <p:cNvSpPr/>
          <p:nvPr/>
        </p:nvSpPr>
        <p:spPr>
          <a:xfrm>
            <a:off x="327960" y="4114800"/>
            <a:ext cx="8481600" cy="804600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PlaceHolder 1"/>
          <p:cNvSpPr>
            <a:spLocks noGrp="1"/>
          </p:cNvSpPr>
          <p:nvPr>
            <p:ph type="sldNum" idx="46"/>
          </p:nvPr>
        </p:nvSpPr>
        <p:spPr>
          <a:xfrm>
            <a:off x="8472600" y="463356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41A0157-CA78-44A5-8B6E-036570CC1DE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941400" y="3567600"/>
            <a:ext cx="7254720" cy="18993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23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Goal</a:t>
            </a:r>
            <a:r>
              <a:rPr b="0" lang="en" sz="23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: Harden TEEs with Secure Memory protocols to further protect data integrity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0680" cy="9162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Motivation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94" name="Google Shape;97;p17"/>
          <p:cNvCxnSpPr/>
          <p:nvPr/>
        </p:nvCxnSpPr>
        <p:spPr>
          <a:xfrm>
            <a:off x="204480" y="721440"/>
            <a:ext cx="8741880" cy="72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343080" y="829800"/>
            <a:ext cx="8385840" cy="2774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TEEs provide confidence against malicious applications attempting to tamper with data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Still vulnerable to side-channel attacks, replay attacks and off-chip tampering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Secure Memory can mitigate these concerns by adding another layer of protection for off-chip devices 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RISC-V TEEs (e. g. Keystone</a:t>
            </a:r>
            <a:r>
              <a:rPr b="0" lang="en" sz="2100" strike="noStrike" u="none" baseline="33000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[1]</a:t>
            </a: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) provides an open-source, configurable platform for developing TEEs to specific applications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0680" cy="9162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Trusted Execution Environments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97" name="Google Shape;114;p 1"/>
          <p:cNvCxnSpPr/>
          <p:nvPr/>
        </p:nvCxnSpPr>
        <p:spPr>
          <a:xfrm>
            <a:off x="204480" y="721440"/>
            <a:ext cx="8741880" cy="72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98" name="PlaceHolder 2"/>
          <p:cNvSpPr>
            <a:spLocks noGrp="1"/>
          </p:cNvSpPr>
          <p:nvPr>
            <p:ph type="sldNum" idx="47"/>
          </p:nvPr>
        </p:nvSpPr>
        <p:spPr>
          <a:xfrm>
            <a:off x="8472600" y="463356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6A0E84-7789-40C3-862B-212548B7BBF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343080" y="462600"/>
            <a:ext cx="8385840" cy="45615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 TEE implements different </a:t>
            </a:r>
            <a:r>
              <a:rPr b="0" i="1" lang="en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privelege modes</a:t>
            </a:r>
            <a:r>
              <a:rPr b="0" lang="en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with separate </a:t>
            </a:r>
            <a:r>
              <a:rPr b="0" i="1" lang="en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address spaces</a:t>
            </a:r>
            <a:r>
              <a:rPr b="0" lang="en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, enforcing a set of rules dictating which components can access what regions of memory: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User mode, Supervisor mode, Machine mode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Almost all major CPU vendors have their own flavor of TEE: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Intel SGX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ARM Confidential Computer Architecture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AMD SEV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These implementations leverage proprietary hardware, opening the door for a configurable &amp; open-source TEE, keystone</a:t>
            </a:r>
            <a:r>
              <a:rPr b="0" lang="en" sz="2100" strike="noStrike" u="none" baseline="3300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[1]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Still vulnerable to side-channel &amp; replay attacks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0680" cy="9162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Secure Memory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01" name="Google Shape;114;p19"/>
          <p:cNvCxnSpPr/>
          <p:nvPr/>
        </p:nvCxnSpPr>
        <p:spPr>
          <a:xfrm>
            <a:off x="204480" y="721440"/>
            <a:ext cx="8741880" cy="72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02" name="PlaceHolder 2"/>
          <p:cNvSpPr>
            <a:spLocks noGrp="1"/>
          </p:cNvSpPr>
          <p:nvPr>
            <p:ph type="sldNum" idx="48"/>
          </p:nvPr>
        </p:nvSpPr>
        <p:spPr>
          <a:xfrm>
            <a:off x="8472600" y="463356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330C78A-3508-4C53-9720-4528EE8ACB5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343080" y="606600"/>
            <a:ext cx="8385840" cy="43268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Secure Memory defines any off-chip device as untrusted &amp; defines a process for verifying the integrity of off-chip data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Off-chip data is signed with a counter, cryptographically hashed and stored in a tree of hashes (merkle tree</a:t>
            </a:r>
            <a:r>
              <a:rPr b="0" lang="en" sz="2100" strike="noStrike" u="none" baseline="3300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[2] </a:t>
            </a: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&amp; bonsai merkle tree</a:t>
            </a:r>
            <a:r>
              <a:rPr b="0" lang="en" sz="2100" strike="noStrike" u="none" baseline="3300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[3]</a:t>
            </a: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)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Optimizations have been investigated that reduce memory overhead and efficient incrementing of counters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Builds a hash tree over the memory, the root of which is always stored on-chip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Memory blocks are fetched, hashed and compared against the entire tree for verification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0680" cy="9162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gem5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5840" cy="34880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gem5 is one of, if not the only, architecture simulator that supports RISC-V &amp; multi-core simulation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Keystone including PMP tables &amp; checker implementations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Memory encryption engine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Secure Memory implementation (Sam Thomas)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06" name="Google Shape;140;p21"/>
          <p:cNvCxnSpPr/>
          <p:nvPr/>
        </p:nvCxnSpPr>
        <p:spPr>
          <a:xfrm>
            <a:off x="204480" y="721440"/>
            <a:ext cx="8741880" cy="72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07" name="PlaceHolder 3"/>
          <p:cNvSpPr>
            <a:spLocks noGrp="1"/>
          </p:cNvSpPr>
          <p:nvPr>
            <p:ph type="sldNum" idx="49"/>
          </p:nvPr>
        </p:nvSpPr>
        <p:spPr>
          <a:xfrm>
            <a:off x="8472600" y="463356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700A298-5775-4736-8726-FB23BEF0B43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0680" cy="9162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gem5 Simple Sanity Check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5840" cy="44226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Base gem5 vs. Secure Memory implementation (</a:t>
            </a:r>
            <a:r>
              <a:rPr b="0" lang="en" sz="20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version 24.0.0.1</a:t>
            </a: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)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Benchmark: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1,000 accesses on 1GB array of memory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No caches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Secure memory implementation requires an increase in both runtime and memory overhead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10" name="Google Shape;140;p 1"/>
          <p:cNvCxnSpPr/>
          <p:nvPr/>
        </p:nvCxnSpPr>
        <p:spPr>
          <a:xfrm>
            <a:off x="204480" y="721440"/>
            <a:ext cx="8741880" cy="72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11" name="PlaceHolder 3"/>
          <p:cNvSpPr>
            <a:spLocks noGrp="1"/>
          </p:cNvSpPr>
          <p:nvPr>
            <p:ph type="sldNum" idx="50"/>
          </p:nvPr>
        </p:nvSpPr>
        <p:spPr>
          <a:xfrm>
            <a:off x="8472600" y="463356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6B8F27-7502-4DB9-96D3-66D3CAAC90B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graphicFrame>
        <p:nvGraphicFramePr>
          <p:cNvPr id="212" name=""/>
          <p:cNvGraphicFramePr/>
          <p:nvPr/>
        </p:nvGraphicFramePr>
        <p:xfrm>
          <a:off x="2039400" y="2683440"/>
          <a:ext cx="5075280" cy="1397160"/>
        </p:xfrm>
        <a:graphic>
          <a:graphicData uri="http://schemas.openxmlformats.org/drawingml/2006/table">
            <a:tbl>
              <a:tblPr/>
              <a:tblGrid>
                <a:gridCol w="1268640"/>
                <a:gridCol w="1268640"/>
                <a:gridCol w="1268640"/>
                <a:gridCol w="1269720"/>
              </a:tblGrid>
              <a:tr h="36468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Simulated Time </a:t>
                      </a: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(Seconds)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Host Memory </a:t>
                      </a: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(MB)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Number of Instructions </a:t>
                      </a:r>
                      <a:r>
                        <a:rPr b="0" lang="en-US" sz="11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(thousands)</a:t>
                      </a:r>
                      <a:endParaRPr b="0" lang="en-US" sz="11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Base gem5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.00388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1.18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55,966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Secure gem5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.014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3.43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Times New Roman"/>
                        </a:rPr>
                        <a:t>55,966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13" name=""/>
          <p:cNvSpPr/>
          <p:nvPr/>
        </p:nvSpPr>
        <p:spPr>
          <a:xfrm>
            <a:off x="1480680" y="2561400"/>
            <a:ext cx="1822680" cy="75528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0680" cy="9162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gem5 Cache Sanity Check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15" name="Google Shape;140;p 3"/>
          <p:cNvCxnSpPr/>
          <p:nvPr/>
        </p:nvCxnSpPr>
        <p:spPr>
          <a:xfrm>
            <a:off x="204480" y="721440"/>
            <a:ext cx="8741880" cy="72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16" name="PlaceHolder 2"/>
          <p:cNvSpPr>
            <a:spLocks noGrp="1"/>
          </p:cNvSpPr>
          <p:nvPr>
            <p:ph type="sldNum" idx="51"/>
          </p:nvPr>
        </p:nvSpPr>
        <p:spPr>
          <a:xfrm>
            <a:off x="8472600" y="463356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01A7923-5D1B-4813-A36E-5493D6AD09B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613800" y="1636200"/>
            <a:ext cx="2006640" cy="1519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Base gem5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613800" y="3231720"/>
            <a:ext cx="2006640" cy="1519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Secure gem5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9" name=""/>
          <p:cNvSpPr/>
          <p:nvPr/>
        </p:nvSpPr>
        <p:spPr>
          <a:xfrm>
            <a:off x="2625480" y="1645200"/>
            <a:ext cx="1640880" cy="757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False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2625480" y="2395440"/>
            <a:ext cx="1640880" cy="757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True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1" name=""/>
          <p:cNvSpPr/>
          <p:nvPr/>
        </p:nvSpPr>
        <p:spPr>
          <a:xfrm>
            <a:off x="2625840" y="3229200"/>
            <a:ext cx="1640880" cy="757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False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" name=""/>
          <p:cNvSpPr/>
          <p:nvPr/>
        </p:nvSpPr>
        <p:spPr>
          <a:xfrm>
            <a:off x="2625840" y="3979440"/>
            <a:ext cx="1640880" cy="757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True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4262400" y="1182960"/>
            <a:ext cx="1366560" cy="45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Times New Roman"/>
              </a:rPr>
              <a:t>Simulated Time </a:t>
            </a:r>
            <a:r>
              <a:rPr b="0" lang="en-US" sz="1100" strike="noStrike" u="none">
                <a:solidFill>
                  <a:srgbClr val="000000"/>
                </a:solidFill>
                <a:uFillTx/>
                <a:latin typeface="Times New Roman"/>
              </a:rPr>
              <a:t>(seconds)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" name=""/>
          <p:cNvSpPr/>
          <p:nvPr/>
        </p:nvSpPr>
        <p:spPr>
          <a:xfrm>
            <a:off x="5630760" y="1183320"/>
            <a:ext cx="1366560" cy="45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000000"/>
                </a:solidFill>
                <a:uFillTx/>
                <a:latin typeface="Times New Roman"/>
              </a:rPr>
              <a:t>Host Memory </a:t>
            </a:r>
            <a:r>
              <a:rPr b="0" lang="en-US" sz="1100" strike="noStrike" u="none">
                <a:solidFill>
                  <a:srgbClr val="000000"/>
                </a:solidFill>
                <a:uFillTx/>
                <a:latin typeface="Times New Roman"/>
              </a:rPr>
              <a:t>(MB)</a:t>
            </a:r>
            <a:endParaRPr b="0" lang="en-US" sz="1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5" name=""/>
          <p:cNvSpPr/>
          <p:nvPr/>
        </p:nvSpPr>
        <p:spPr>
          <a:xfrm>
            <a:off x="6999120" y="1183680"/>
            <a:ext cx="1366560" cy="45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trike="noStrike" u="none">
                <a:solidFill>
                  <a:srgbClr val="000000"/>
                </a:solidFill>
                <a:uFillTx/>
                <a:latin typeface="Times New Roman"/>
              </a:rPr>
              <a:t>Number of Instructions</a:t>
            </a:r>
            <a:endParaRPr b="0" lang="en-US" sz="1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" name=""/>
          <p:cNvSpPr/>
          <p:nvPr/>
        </p:nvSpPr>
        <p:spPr>
          <a:xfrm>
            <a:off x="4262760" y="1641960"/>
            <a:ext cx="1375200" cy="753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.003880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" name=""/>
          <p:cNvSpPr/>
          <p:nvPr/>
        </p:nvSpPr>
        <p:spPr>
          <a:xfrm>
            <a:off x="5631120" y="1642320"/>
            <a:ext cx="1375200" cy="753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1.18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8" name=""/>
          <p:cNvSpPr/>
          <p:nvPr/>
        </p:nvSpPr>
        <p:spPr>
          <a:xfrm>
            <a:off x="6999480" y="1642680"/>
            <a:ext cx="1375200" cy="753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55,966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4263120" y="2398320"/>
            <a:ext cx="1375200" cy="753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.000069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" name=""/>
          <p:cNvSpPr/>
          <p:nvPr/>
        </p:nvSpPr>
        <p:spPr>
          <a:xfrm>
            <a:off x="5631480" y="2398680"/>
            <a:ext cx="1375200" cy="753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1.18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1" name=""/>
          <p:cNvSpPr/>
          <p:nvPr/>
        </p:nvSpPr>
        <p:spPr>
          <a:xfrm>
            <a:off x="6999840" y="2399040"/>
            <a:ext cx="1375200" cy="753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55,966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2" name=""/>
          <p:cNvSpPr/>
          <p:nvPr/>
        </p:nvSpPr>
        <p:spPr>
          <a:xfrm>
            <a:off x="4263120" y="3226320"/>
            <a:ext cx="1375200" cy="753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.014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3" name=""/>
          <p:cNvSpPr/>
          <p:nvPr/>
        </p:nvSpPr>
        <p:spPr>
          <a:xfrm>
            <a:off x="5631480" y="3226680"/>
            <a:ext cx="1375200" cy="753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3.43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4" name=""/>
          <p:cNvSpPr/>
          <p:nvPr/>
        </p:nvSpPr>
        <p:spPr>
          <a:xfrm>
            <a:off x="6999840" y="3227040"/>
            <a:ext cx="1375200" cy="753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55,966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5" name=""/>
          <p:cNvSpPr/>
          <p:nvPr/>
        </p:nvSpPr>
        <p:spPr>
          <a:xfrm>
            <a:off x="4263480" y="3982680"/>
            <a:ext cx="1375200" cy="753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.000531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" name=""/>
          <p:cNvSpPr/>
          <p:nvPr/>
        </p:nvSpPr>
        <p:spPr>
          <a:xfrm>
            <a:off x="5631840" y="3983040"/>
            <a:ext cx="1375200" cy="753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3.44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7000200" y="3983400"/>
            <a:ext cx="1375200" cy="753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55,966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>
            <a:off x="2642760" y="1183320"/>
            <a:ext cx="1622520" cy="452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Cache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Num" idx="52"/>
          </p:nvPr>
        </p:nvSpPr>
        <p:spPr>
          <a:xfrm>
            <a:off x="8472600" y="4633560"/>
            <a:ext cx="541800" cy="38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A59916-1CEE-414D-9B53-C98F356EEE8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0680" cy="9162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PMP Sensitivity Analysis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41" name="Google Shape;106;p 2"/>
          <p:cNvCxnSpPr/>
          <p:nvPr/>
        </p:nvCxnSpPr>
        <p:spPr>
          <a:xfrm>
            <a:off x="204480" y="721440"/>
            <a:ext cx="8741880" cy="720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7886160" cy="41936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How does a variable PMP size affect performance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Efficient PMP packing: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Currently, gem5 implements Naturally Aligned Power of Two (NAPOT) packing, which requires the base address to be aligned by a power of two.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234</TotalTime>
  <Application>LibreOffice/24.8.2.1$MacOSX_AARCH64 LibreOffice_project/0f794b6e29741098670a3b95d60478a65d05ef13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2024-12-10T13:49:48Z</dcterms:modified>
  <cp:revision>30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