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918400" cy="438912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68520" y="17914680"/>
            <a:ext cx="27975600" cy="83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58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BBC4FB-0917-49B9-8890-50AB871387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2461400" y="23101560"/>
            <a:ext cx="19022760" cy="2946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26362080" y="23091480"/>
            <a:ext cx="19022760" cy="2946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209920" y="44568360"/>
            <a:ext cx="22492440" cy="192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5210280" y="45330480"/>
            <a:ext cx="16453440" cy="16833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68520" y="17915040"/>
            <a:ext cx="27975600" cy="83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1245680" y="39970080"/>
            <a:ext cx="10420920" cy="30380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23590080" y="39970080"/>
            <a:ext cx="7677720" cy="30380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DDA04BD1-BCF9-49E7-BACF-3D783EF7A6D3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1644480" y="39970080"/>
            <a:ext cx="7677720" cy="30380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mines.edu/" TargetMode="Externa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24860160" y="32918400"/>
            <a:ext cx="7588800" cy="91242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[1] Dayeol Lee, David Kohlbrenner, Shweta Shinde, Krste Asanovic, and Dawn Song, Keystone: An Open Framework for Architecting Trusted Execution Environments, In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Fifteenth European Conference on Computer Systems (EuroSys ’20)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2020.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[2] Jason Lowe-Power, Abdul Mutaal Ahmad, Ayaz Akram, Mohammad Alian, and et. Al, The gem5 Simulator: Version 20.0+, (arXiv) 2007.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[3] Zach Moolman and Tamara Silbergleit Lehman, Extending RISC-V Keystone to Include Efficient Secure Memory, In: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Eighth Workshop on Computer Architecture Research with RISC-V (CARRV 2024)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16630560" y="7410960"/>
            <a:ext cx="7881840" cy="346431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Keystone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24860160" y="8551080"/>
            <a:ext cx="7588080" cy="232574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t">
            <a:noAutofit/>
          </a:bodyPr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proposes a framework that aims to assist future developers to implement their contributions.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Our goal is to provide researchers with tools that expedite the development cycle when working with TEEs, primarily targeting: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New researcher learning curve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Novel contribution development time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Testing methods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8400960" y="7410960"/>
            <a:ext cx="7881840" cy="346431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>
            <a:off x="433440" y="7410960"/>
            <a:ext cx="7620120" cy="153651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3600" y="0"/>
            <a:ext cx="32912640" cy="699660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17" name="TextBox 19"/>
          <p:cNvSpPr/>
          <p:nvPr/>
        </p:nvSpPr>
        <p:spPr>
          <a:xfrm>
            <a:off x="474840" y="8588520"/>
            <a:ext cx="7650000" cy="141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off-chip data.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outlines methods for implementing and evaluating contributions to open-source TEEs within architectural simulation.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Text Placeholder 5"/>
          <p:cNvSpPr/>
          <p:nvPr/>
        </p:nvSpPr>
        <p:spPr>
          <a:xfrm>
            <a:off x="5657760" y="66960"/>
            <a:ext cx="21597480" cy="39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Text Placeholder 5"/>
          <p:cNvSpPr/>
          <p:nvPr/>
        </p:nvSpPr>
        <p:spPr>
          <a:xfrm>
            <a:off x="1769040" y="3553560"/>
            <a:ext cx="29380680" cy="17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</a:t>
            </a: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Will Buziak</a:t>
            </a: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        Iris Bahar                      Tamara Silbergleit Lehman</a:t>
            </a: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Zach Moolman                 Sam Thomas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TextBox 19"/>
          <p:cNvSpPr/>
          <p:nvPr/>
        </p:nvSpPr>
        <p:spPr>
          <a:xfrm>
            <a:off x="8400960" y="8492400"/>
            <a:ext cx="7881840" cy="2798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Many TEE implementations exist, but Keystone</a:t>
            </a:r>
            <a:r>
              <a:rPr b="0" lang="en-US" sz="3200" strike="noStrike" u="none" baseline="33000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[1]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is a popular, open-source version with many pre-existing simulator components.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Keystone provides security through memory isolation, utilizing customized RISC-V hardware primitives.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For researchers wishing to continue developing Keystone components, contributions must also implement hardware designs, built on corrresponding ISA extensions.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TextBox 19"/>
          <p:cNvSpPr/>
          <p:nvPr/>
        </p:nvSpPr>
        <p:spPr>
          <a:xfrm>
            <a:off x="16630560" y="8552520"/>
            <a:ext cx="7881840" cy="234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Gem5</a:t>
            </a:r>
            <a:r>
              <a:rPr b="0" lang="en-US" sz="3200" strike="noStrike" u="none" baseline="33000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[2]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presents architectural design from the bottom-up with ISA protocols, hardware descriptions and user-space benchmarking, enabling full-stack development.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build Keystone in gem5, the developer must also make use of full-system resources.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To further protect state-of-the-art TEEs, we extend</a:t>
            </a:r>
            <a:r>
              <a:rPr b="0" lang="en-US" sz="3200" strike="noStrike" u="none" baseline="33000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[3]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Keystone to include secure memory protocols in the gem5 simulation environment.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360" y="42671880"/>
            <a:ext cx="32912640" cy="120924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23" name=""/>
          <p:cNvSpPr/>
          <p:nvPr/>
        </p:nvSpPr>
        <p:spPr>
          <a:xfrm rot="10800000">
            <a:off x="28263240" y="29480040"/>
            <a:ext cx="906120" cy="91692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577800" y="11582280"/>
            <a:ext cx="7315200" cy="26316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1062720" y="12486600"/>
            <a:ext cx="1885680" cy="13118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3336480" y="12486600"/>
            <a:ext cx="1897920" cy="13118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5630400" y="12486600"/>
            <a:ext cx="1929600" cy="13118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2696400" y="17535960"/>
            <a:ext cx="3370320" cy="156420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252160" y="14222880"/>
            <a:ext cx="122400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476160" y="15212520"/>
            <a:ext cx="1671840" cy="13118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4304160" y="14222880"/>
            <a:ext cx="36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2" name=""/>
          <p:cNvSpPr/>
          <p:nvPr/>
        </p:nvSpPr>
        <p:spPr>
          <a:xfrm flipH="1">
            <a:off x="5153040" y="14222880"/>
            <a:ext cx="141120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4314600" y="16545960"/>
            <a:ext cx="36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8400960" y="7411320"/>
            <a:ext cx="7881840" cy="11149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431280" y="7411320"/>
            <a:ext cx="7622280" cy="11149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Background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432000" y="23902920"/>
            <a:ext cx="7620120" cy="181573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Simulation allows a shorter pipeline from design idea to implementation testing.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Achieving a baseline model is non-trivial, often allocating much of the development time to de-coupled, self-guided learning.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 rot="16200000">
            <a:off x="-692640" y="27912600"/>
            <a:ext cx="4402800" cy="132408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2588040" y="27473400"/>
            <a:ext cx="47998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3203640" y="26463960"/>
            <a:ext cx="3367440" cy="99396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ASIC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2588040" y="29105280"/>
            <a:ext cx="47998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3203640" y="28095840"/>
            <a:ext cx="3367440" cy="99396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2588040" y="30881160"/>
            <a:ext cx="47998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03640" y="29871720"/>
            <a:ext cx="3367440" cy="9939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CPU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6584560" y="11054520"/>
            <a:ext cx="1971000" cy="283824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26653680" y="11811960"/>
            <a:ext cx="653760" cy="851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27829080" y="11811960"/>
            <a:ext cx="653400" cy="851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6722800" y="12969720"/>
            <a:ext cx="1682640" cy="851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(OS)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28730520" y="11054520"/>
            <a:ext cx="1751040" cy="2838240"/>
          </a:xfrm>
          <a:custGeom>
            <a:avLst/>
            <a:gdLst>
              <a:gd name="textAreaLeft" fmla="*/ 84960 w 1751040"/>
              <a:gd name="textAreaRight" fmla="*/ 1670040 w 1751040"/>
              <a:gd name="textAreaTop" fmla="*/ 129960 h 2838240"/>
              <a:gd name="textAreaBottom" fmla="*/ 2715480 h 283824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8897560" y="11811960"/>
            <a:ext cx="1433160" cy="8517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28828800" y="12953880"/>
            <a:ext cx="1583640" cy="709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0669840" y="11054880"/>
            <a:ext cx="1338120" cy="2837520"/>
          </a:xfrm>
          <a:custGeom>
            <a:avLst/>
            <a:gdLst>
              <a:gd name="textAreaLeft" fmla="*/ 64800 w 1338120"/>
              <a:gd name="textAreaRight" fmla="*/ 1277280 w 1338120"/>
              <a:gd name="textAreaTop" fmla="*/ 99000 h 2837520"/>
              <a:gd name="textAreaBottom" fmla="*/ 2745720 h 283752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30813840" y="11813400"/>
            <a:ext cx="1005480" cy="851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30754440" y="12954240"/>
            <a:ext cx="1064880" cy="709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V="1">
            <a:off x="25407360" y="12724920"/>
            <a:ext cx="6665760" cy="71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5" name=""/>
          <p:cNvSpPr/>
          <p:nvPr/>
        </p:nvSpPr>
        <p:spPr>
          <a:xfrm flipV="1">
            <a:off x="25407720" y="13882680"/>
            <a:ext cx="6666120" cy="71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26520840" y="14220360"/>
            <a:ext cx="5604480" cy="1953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26584920" y="14373000"/>
            <a:ext cx="5448600" cy="658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24917400" y="15172200"/>
            <a:ext cx="1608120" cy="9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26580600" y="15217200"/>
            <a:ext cx="5431320" cy="81504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26641440" y="15344280"/>
            <a:ext cx="1445760" cy="582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28189800" y="15344280"/>
            <a:ext cx="2233440" cy="582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0521520" y="15345360"/>
            <a:ext cx="1446120" cy="581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9276640" y="16181280"/>
            <a:ext cx="360" cy="69768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8482840" y="16878960"/>
            <a:ext cx="1584360" cy="9068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Extension Framework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 flipV="1">
            <a:off x="25408080" y="15093720"/>
            <a:ext cx="6665760" cy="7092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24860160" y="11775960"/>
            <a:ext cx="1688400" cy="9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4860160" y="13067280"/>
            <a:ext cx="1711080" cy="9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4860160" y="14253480"/>
            <a:ext cx="1585440" cy="9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Machine (M-Mode)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2688560" y="13291920"/>
            <a:ext cx="2964240" cy="1720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Keystone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9144000" y="13054680"/>
            <a:ext cx="3177000" cy="4090320"/>
          </a:xfrm>
          <a:custGeom>
            <a:avLst/>
            <a:gdLst>
              <a:gd name="textAreaLeft" fmla="*/ 154440 w 3177000"/>
              <a:gd name="textAreaRight" fmla="*/ 3026520 w 3177000"/>
              <a:gd name="textAreaTop" fmla="*/ 146520 h 4090320"/>
              <a:gd name="textAreaBottom" fmla="*/ 3948120 h 409032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9300600" y="13291920"/>
            <a:ext cx="2866680" cy="17208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SGX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9300600" y="15159960"/>
            <a:ext cx="2866680" cy="17211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TrustZone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2688560" y="15159960"/>
            <a:ext cx="2964240" cy="1721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Phantom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12508200" y="13054680"/>
            <a:ext cx="3265200" cy="4090320"/>
          </a:xfrm>
          <a:custGeom>
            <a:avLst/>
            <a:gdLst>
              <a:gd name="textAreaLeft" fmla="*/ 158760 w 3265200"/>
              <a:gd name="textAreaRight" fmla="*/ 3110760 w 3265200"/>
              <a:gd name="textAreaTop" fmla="*/ 146520 h 4090320"/>
              <a:gd name="textAreaBottom" fmla="*/ 3948120 h 409032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8724600" y="12082320"/>
            <a:ext cx="7195320" cy="57484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>
            <a:off x="10142280" y="12219480"/>
            <a:ext cx="198288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Proprietary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2575880" y="12220200"/>
            <a:ext cx="227592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Open-Source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9977760" y="11186280"/>
            <a:ext cx="116964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TEEs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198360" y="26187120"/>
            <a:ext cx="27406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Memory Isolation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1082960" y="27543240"/>
            <a:ext cx="1754640" cy="1366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PMP Table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8724600" y="26114400"/>
            <a:ext cx="4305600" cy="31446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10862280" y="256568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9748080" y="23604840"/>
            <a:ext cx="2140200" cy="212868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Root of Trust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0864440" y="29259000"/>
            <a:ext cx="360" cy="7142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8657640" y="30122640"/>
            <a:ext cx="4470480" cy="29757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8901360" y="30099600"/>
            <a:ext cx="274068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Runtime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8760600" y="31047840"/>
            <a:ext cx="2072880" cy="16833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Remote Attestation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1020320" y="31047840"/>
            <a:ext cx="2050560" cy="16833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Encryption/ Integrity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9900000" y="40226760"/>
            <a:ext cx="5081760" cy="152604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ISA Primitives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0333800" y="38053440"/>
            <a:ext cx="4118400" cy="2128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Microarchitecture Designs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24853680" y="7427880"/>
            <a:ext cx="7595640" cy="11149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Future Work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6630560" y="7411320"/>
            <a:ext cx="7881840" cy="11149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25160" y="22783320"/>
            <a:ext cx="7636320" cy="11149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24853680" y="31812120"/>
            <a:ext cx="7602840" cy="11149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Bibliography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8421200" y="17497440"/>
            <a:ext cx="4438800" cy="289656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18853200" y="18462960"/>
            <a:ext cx="3544920" cy="1519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cpp Implementation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8972360" y="17661600"/>
            <a:ext cx="357624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Python Wrapper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8378720" y="16689960"/>
            <a:ext cx="455508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Hardware Description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18732960" y="12322800"/>
            <a:ext cx="3854880" cy="32234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19017000" y="13112280"/>
            <a:ext cx="3237480" cy="21657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19161720" y="13150080"/>
            <a:ext cx="25689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Config Files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8945720" y="12286440"/>
            <a:ext cx="25689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User Space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9437120" y="14088600"/>
            <a:ext cx="2466000" cy="99756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Program Binary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0645640" y="15550920"/>
            <a:ext cx="360" cy="114624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18156600" y="16690680"/>
            <a:ext cx="5029200" cy="38833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20654280" y="26300520"/>
            <a:ext cx="360" cy="9144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17173440" y="27319680"/>
            <a:ext cx="2008800" cy="161496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Boot-loader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 flipH="1">
            <a:off x="19111320" y="26288280"/>
            <a:ext cx="705960" cy="926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>
            <a:off x="21444840" y="26275680"/>
            <a:ext cx="666720" cy="9392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>
            <a:off x="19060560" y="23757480"/>
            <a:ext cx="3173760" cy="25862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gem5 Pre-compiled Resources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9657440" y="27319680"/>
            <a:ext cx="2008800" cy="16149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Linux Kernel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2087440" y="27319680"/>
            <a:ext cx="2008800" cy="161496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Disk Image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8868600" y="27543240"/>
            <a:ext cx="1941120" cy="1366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Security Monitor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Text Placeholder 1"/>
          <p:cNvSpPr/>
          <p:nvPr/>
        </p:nvSpPr>
        <p:spPr>
          <a:xfrm>
            <a:off x="1146960" y="4561560"/>
            <a:ext cx="30857040" cy="21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Dept. of Computer Science</a:t>
            </a: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Dept. of Computer Science</a:t>
            </a: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Dept. of Electrical, Computer, </a:t>
            </a: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Dept. of Electrical, Computer,           Dept. of Computer Science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</a:t>
            </a: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                      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&amp; Energy Engineering  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        &amp; Energy Engineering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Colorado School of Mines               Colorado School of Mines                            University of Colorado, Boulder                  University of Colorado, Boulder                Brown University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25374600" y="28929960"/>
            <a:ext cx="2350800" cy="2572200"/>
          </a:xfrm>
          <a:prstGeom prst="ellipse">
            <a:avLst/>
          </a:prstGeom>
          <a:noFill/>
          <a:ln w="38160">
            <a:solidFill>
              <a:srgbClr val="ff97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Bench-marking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8562960" y="23368680"/>
            <a:ext cx="4673160" cy="10005120"/>
          </a:xfrm>
          <a:custGeom>
            <a:avLst/>
            <a:gdLst>
              <a:gd name="textAreaLeft" fmla="*/ 227880 w 4673160"/>
              <a:gd name="textAreaRight" fmla="*/ 4446720 w 4673160"/>
              <a:gd name="textAreaTop" fmla="*/ 365040 h 10005120"/>
              <a:gd name="textAreaBottom" fmla="*/ 9642600 h 10005120"/>
            </a:gdLst>
            <a:ahLst/>
            <a:rect l="textAreaLeft" t="textAreaTop" r="textAreaRight" b="textAreaBottom"/>
            <a:pathLst>
              <a:path w="21600" h="28889">
                <a:moveTo>
                  <a:pt x="3600" y="0"/>
                </a:moveTo>
                <a:arcTo wR="3600" hR="3600" stAng="16200000" swAng="-5400000"/>
                <a:lnTo>
                  <a:pt x="0" y="25289"/>
                </a:lnTo>
                <a:arcTo wR="3600" hR="3600" stAng="10800000" swAng="-5400000"/>
                <a:lnTo>
                  <a:pt x="18000" y="28889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8996400" y="22334400"/>
            <a:ext cx="41130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Existing Implementations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3237920" y="28405080"/>
            <a:ext cx="24948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3720" bIns="-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13559400" y="25671960"/>
            <a:ext cx="2518920" cy="2054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Memory Encryption Engine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3559400" y="29127960"/>
            <a:ext cx="2518920" cy="205416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9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Port Connections</a:t>
            </a:r>
            <a:endParaRPr b="0" lang="en-US" sz="2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3487400" y="25372440"/>
            <a:ext cx="2665080" cy="6092640"/>
          </a:xfrm>
          <a:custGeom>
            <a:avLst/>
            <a:gdLst>
              <a:gd name="textAreaLeft" fmla="*/ 129600 w 2665080"/>
              <a:gd name="textAreaRight" fmla="*/ 2536920 w 2665080"/>
              <a:gd name="textAreaTop" fmla="*/ 210960 h 6092640"/>
              <a:gd name="textAreaBottom" fmla="*/ 5884560 h 6092640"/>
            </a:gdLst>
            <a:ahLst/>
            <a:rect l="textAreaLeft" t="textAreaTop" r="textAreaRight" b="textAreaBottom"/>
            <a:pathLst>
              <a:path w="21600" h="30374">
                <a:moveTo>
                  <a:pt x="3600" y="0"/>
                </a:moveTo>
                <a:arcTo wR="3600" hR="3600" stAng="16200000" swAng="-5400000"/>
                <a:lnTo>
                  <a:pt x="0" y="26774"/>
                </a:lnTo>
                <a:arcTo wR="3600" hR="3600" stAng="10800000" swAng="-5400000"/>
                <a:lnTo>
                  <a:pt x="18000" y="303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13210200" y="24154920"/>
            <a:ext cx="308412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New Components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7316360" y="33865920"/>
            <a:ext cx="6744960" cy="26316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17517600" y="34770240"/>
            <a:ext cx="1812600" cy="13118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9821240" y="34770240"/>
            <a:ext cx="1751760" cy="13118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22017600" y="34770240"/>
            <a:ext cx="1847160" cy="13118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8628920" y="36506520"/>
            <a:ext cx="122400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453240" y="37728000"/>
            <a:ext cx="4456440" cy="39603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20680920" y="36506520"/>
            <a:ext cx="36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0" name=""/>
          <p:cNvSpPr/>
          <p:nvPr/>
        </p:nvSpPr>
        <p:spPr>
          <a:xfrm flipH="1">
            <a:off x="21529800" y="36506520"/>
            <a:ext cx="141120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9031040" y="39709080"/>
            <a:ext cx="3370320" cy="15642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Secure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18462960" y="37840680"/>
            <a:ext cx="325656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Keystone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27639360" y="22919760"/>
            <a:ext cx="2228040" cy="152208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Novel Ideas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27768600" y="26157240"/>
            <a:ext cx="1981800" cy="8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Full-System Simulation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 flipH="1">
            <a:off x="1680480" y="35592840"/>
            <a:ext cx="698400" cy="12456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2379240" y="35592840"/>
            <a:ext cx="698760" cy="12456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>
            <a:off x="1710000" y="34778160"/>
            <a:ext cx="1339920" cy="10004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Design Idea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2226960" y="37285200"/>
            <a:ext cx="227520" cy="60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rPr>
              <a:t>&amp;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587600" y="39073320"/>
            <a:ext cx="1666080" cy="12038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Implement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951560" y="40905360"/>
            <a:ext cx="876960" cy="6894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Test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 flipH="1">
            <a:off x="2612160" y="38184840"/>
            <a:ext cx="653040" cy="683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1517400" y="38184840"/>
            <a:ext cx="628920" cy="683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2393640" y="40231800"/>
            <a:ext cx="360" cy="585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749160" y="36904320"/>
            <a:ext cx="1460160" cy="12801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gem5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2545200" y="36904320"/>
            <a:ext cx="1460160" cy="12801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Keystone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8758240" y="24443640"/>
            <a:ext cx="360" cy="585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7" name=""/>
          <p:cNvSpPr/>
          <p:nvPr/>
        </p:nvSpPr>
        <p:spPr>
          <a:xfrm>
            <a:off x="6266880" y="35592480"/>
            <a:ext cx="360" cy="6786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>
            <a:off x="5598000" y="34777800"/>
            <a:ext cx="1339920" cy="10004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Design Idea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5437800" y="39072600"/>
            <a:ext cx="1667880" cy="12038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Implement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5839560" y="40905000"/>
            <a:ext cx="876960" cy="6894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Test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6289200" y="38328480"/>
            <a:ext cx="360" cy="683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6281640" y="40231080"/>
            <a:ext cx="360" cy="585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5054040" y="36321480"/>
            <a:ext cx="2831760" cy="2194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6298200" y="37047960"/>
            <a:ext cx="1460160" cy="12801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Keystone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143320" y="36335880"/>
            <a:ext cx="15422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gem5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4168800" y="37490400"/>
            <a:ext cx="6858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28821600" y="11943000"/>
            <a:ext cx="1600200" cy="101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App 1 (Eapp)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29766960" y="28929960"/>
            <a:ext cx="2350800" cy="2572200"/>
          </a:xfrm>
          <a:prstGeom prst="ellipse">
            <a:avLst/>
          </a:prstGeom>
          <a:noFill/>
          <a:ln w="3816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30054600" y="29793240"/>
            <a:ext cx="192780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Implem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ent 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Design</a:t>
            </a: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7570960" y="25329960"/>
            <a:ext cx="2350800" cy="2572200"/>
          </a:xfrm>
          <a:prstGeom prst="ellipse">
            <a:avLst/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 rot="3180000">
            <a:off x="29451600" y="28003320"/>
            <a:ext cx="906120" cy="91692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2" name=""/>
          <p:cNvSpPr/>
          <p:nvPr/>
        </p:nvSpPr>
        <p:spPr>
          <a:xfrm rot="18480000">
            <a:off x="27227880" y="27931320"/>
            <a:ext cx="906120" cy="91692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pic>
        <p:nvPicPr>
          <p:cNvPr id="163" name="Picture 2" descr="Colorado School of Mines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228600" y="228600"/>
            <a:ext cx="3753360" cy="985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</p:pic>
      <p:pic>
        <p:nvPicPr>
          <p:cNvPr id="164" name="Picture 6" descr="University of Colorado Boulder logo"/>
          <p:cNvPicPr/>
          <p:nvPr/>
        </p:nvPicPr>
        <p:blipFill>
          <a:blip r:embed="rId3"/>
          <a:stretch/>
        </p:blipFill>
        <p:spPr>
          <a:xfrm>
            <a:off x="27937800" y="42939360"/>
            <a:ext cx="4761720" cy="72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5" name="Picture 8" descr="athletics logos"/>
          <p:cNvPicPr/>
          <p:nvPr/>
        </p:nvPicPr>
        <p:blipFill>
          <a:blip r:embed="rId4"/>
          <a:srcRect l="0" t="4604" r="0" b="47855"/>
          <a:stretch/>
        </p:blipFill>
        <p:spPr>
          <a:xfrm>
            <a:off x="30403800" y="0"/>
            <a:ext cx="2437200" cy="1670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" name="Picture 35" descr=""/>
          <p:cNvPicPr/>
          <p:nvPr/>
        </p:nvPicPr>
        <p:blipFill>
          <a:blip r:embed="rId5"/>
          <a:stretch/>
        </p:blipFill>
        <p:spPr>
          <a:xfrm>
            <a:off x="360" y="42751080"/>
            <a:ext cx="6653520" cy="1140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Application>LibreOffice/25.2.1.2$Linux_X86_64 LibreOffice_project/520$Build-2</Application>
  <AppVersion>15.0000</AppVers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2025-03-25T22:57:00Z</dcterms:modified>
  <cp:revision>95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