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3891200" cy="3291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91480" y="13439160"/>
            <a:ext cx="3730464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65C604-EB1A-4F0E-9C15-C3D93511B8B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11070720" y="16462800"/>
            <a:ext cx="14271120" cy="3933360"/>
          </a:xfrm>
          <a:prstGeom prst="rect">
            <a:avLst/>
          </a:prstGeom>
          <a:ln w="0"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40694400" y="16459200"/>
            <a:ext cx="14271120" cy="3933360"/>
          </a:xfrm>
          <a:prstGeom prst="rect">
            <a:avLst/>
          </a:prstGeom>
          <a:ln w="0"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3760" cy="1444320"/>
          </a:xfrm>
          <a:prstGeom prst="rect">
            <a:avLst/>
          </a:prstGeom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6946920" y="33998040"/>
            <a:ext cx="21942000" cy="126648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91480" y="13614480"/>
            <a:ext cx="373046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14994360" y="29977560"/>
            <a:ext cx="13898520" cy="228240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31453560" y="29977560"/>
            <a:ext cx="10240920" cy="228240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EFBF6ABF-5295-49D7-85ED-7D85F73C0216}" type="slidenum">
              <a:rPr b="0" lang="en-US" sz="5030" strike="noStrike" u="none">
                <a:solidFill>
                  <a:schemeClr val="dk1"/>
                </a:solidFill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2192760" y="29977560"/>
            <a:ext cx="10240920" cy="228240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33147000" y="17454240"/>
            <a:ext cx="10122480" cy="1408176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Designs in simulation can be tested on real workloads and state-of-the-art, or custom benchmarks.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22174200" y="5558400"/>
            <a:ext cx="10513440" cy="2598624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33147000" y="6413400"/>
            <a:ext cx="10121760" cy="1020024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In order to further protect state-of-the-art TEEs, Keystone is extended to include secure memory protocols in the gem5 simulation environment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11201400" y="5558400"/>
            <a:ext cx="10513440" cy="2598624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/>
            <a:r>
              <a:rPr b="0" lang="en-US" sz="4200" strike="noStrike" u="none">
                <a:solidFill>
                  <a:srgbClr val="000000"/>
                </a:solidFill>
                <a:uFillTx/>
                <a:latin typeface="Arial"/>
              </a:rPr>
              <a:t>TEE Building Blocks Fig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577800" y="5558400"/>
            <a:ext cx="10164240" cy="1152792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16" name="Rectangle 6"/>
          <p:cNvSpPr/>
          <p:nvPr/>
        </p:nvSpPr>
        <p:spPr>
          <a:xfrm>
            <a:off x="0" y="3240"/>
            <a:ext cx="43887600" cy="5251320"/>
          </a:xfrm>
          <a:prstGeom prst="rect">
            <a:avLst/>
          </a:prstGeom>
          <a:solidFill>
            <a:srgbClr val="21314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>
              <a:lnSpc>
                <a:spcPct val="100000"/>
              </a:lnSpc>
            </a:pPr>
            <a:endParaRPr b="1" lang="en-US" sz="5400" strike="noStrike" u="none">
              <a:solidFill>
                <a:schemeClr val="dk2"/>
              </a:solidFill>
              <a:uFillTx/>
              <a:latin typeface="Gill Sans"/>
              <a:ea typeface="Arial"/>
            </a:endParaRPr>
          </a:p>
        </p:txBody>
      </p:sp>
      <p:sp>
        <p:nvSpPr>
          <p:cNvPr id="17" name="TextBox 19"/>
          <p:cNvSpPr/>
          <p:nvPr/>
        </p:nvSpPr>
        <p:spPr>
          <a:xfrm>
            <a:off x="585360" y="6522480"/>
            <a:ext cx="10203840" cy="105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Trusted Execution Environments (TEEs) provide hardware guarantees that seek to protect the security and isolation of off-chip data.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 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This work outlines methods for implementing and evaluating contributions to open-source TEEs within architectural simulation.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Text Placeholder 5"/>
          <p:cNvSpPr/>
          <p:nvPr/>
        </p:nvSpPr>
        <p:spPr>
          <a:xfrm>
            <a:off x="7543800" y="410400"/>
            <a:ext cx="28800360" cy="293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3760920">
              <a:lnSpc>
                <a:spcPct val="100000"/>
              </a:lnSpc>
              <a:spcBef>
                <a:spcPts val="1701"/>
              </a:spcBef>
              <a:tabLst>
                <a:tab algn="l" pos="0"/>
              </a:tabLst>
            </a:pPr>
            <a:r>
              <a:rPr b="0" lang="en-US" sz="8500" strike="noStrike" u="none">
                <a:solidFill>
                  <a:srgbClr val="ffffff"/>
                </a:solidFill>
                <a:uFillTx/>
                <a:latin typeface="Bree Serif"/>
                <a:ea typeface="Arial"/>
              </a:rPr>
              <a:t>Extending Trusted Execution Environments in Architectural Simulators</a:t>
            </a:r>
            <a:endParaRPr b="0" lang="en-US" sz="85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" name="Text Placeholder 5"/>
          <p:cNvSpPr/>
          <p:nvPr/>
        </p:nvSpPr>
        <p:spPr>
          <a:xfrm>
            <a:off x="3657600" y="3395880"/>
            <a:ext cx="36572400" cy="245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Will Buziak</a:t>
            </a:r>
            <a:r>
              <a:rPr b="0" lang="en-US" sz="5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Iris Bahar</a:t>
            </a:r>
            <a:endParaRPr b="0" lang="en-US" sz="5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40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  </a:t>
            </a:r>
            <a:r>
              <a:rPr b="0" lang="en-US" sz="4000" strike="noStrike" u="none">
                <a:solidFill>
                  <a:srgbClr val="ffffff"/>
                </a:solidFill>
                <a:uFillTx/>
                <a:latin typeface="Open Sans"/>
                <a:ea typeface="Open Sans"/>
              </a:rPr>
              <a:t>Department of Computer Science                      Department of Computer Science</a:t>
            </a:r>
            <a:endParaRPr b="0" lang="en-US" sz="4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endParaRPr b="0" lang="en-US" sz="5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TextBox 19"/>
          <p:cNvSpPr/>
          <p:nvPr/>
        </p:nvSpPr>
        <p:spPr>
          <a:xfrm>
            <a:off x="11633040" y="6450480"/>
            <a:ext cx="9597600" cy="167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Many TEE implementations exist, but Keystone is a popular, open-source version with many pre-existing simulator implementations.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Keystone achieves isolation by segmenting memory &amp; defining rules for different threads with a structure called a PMP table.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This work proposes ready-made simulations, reducing set-up time for future developers to build their contributions.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TextBox 19"/>
          <p:cNvSpPr/>
          <p:nvPr/>
        </p:nvSpPr>
        <p:spPr>
          <a:xfrm>
            <a:off x="22656960" y="6414480"/>
            <a:ext cx="9597600" cy="939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gem5 presents architectural design as typical class structures with attributes based on the behavior of the real world component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Developers wishing to extend Keystone components can create their own version of the desired component’s class structure, often requiring close attention to: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	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- Port connections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	</a:t>
            </a:r>
            <a:r>
              <a:rPr b="0" lang="en-US" sz="3200" strike="noStrike" u="none">
                <a:solidFill>
                  <a:schemeClr val="dk1"/>
                </a:solidFill>
                <a:uFillTx/>
                <a:latin typeface="Open Sans"/>
                <a:ea typeface="Open Sans"/>
              </a:rPr>
              <a:t>- Packet handling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0" y="32004000"/>
            <a:ext cx="43887600" cy="910800"/>
          </a:xfrm>
          <a:prstGeom prst="rect">
            <a:avLst/>
          </a:prstGeom>
          <a:solidFill>
            <a:srgbClr val="c8c8c8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>
              <a:lnSpc>
                <a:spcPct val="100000"/>
              </a:lnSpc>
            </a:pPr>
            <a:endParaRPr b="1" lang="en-US" sz="5400" strike="noStrike" u="none">
              <a:solidFill>
                <a:schemeClr val="dk2"/>
              </a:solidFill>
              <a:uFillTx/>
              <a:latin typeface="Gill Sans"/>
              <a:ea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11633040" y="28047240"/>
            <a:ext cx="3562200" cy="3270240"/>
          </a:xfrm>
          <a:prstGeom prst="ellipse">
            <a:avLst/>
          </a:prstGeom>
          <a:noFill/>
          <a:ln w="38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Real-world Benchmarking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 rot="3166200">
            <a:off x="17088480" y="27142920"/>
            <a:ext cx="1540440" cy="87948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25" name=""/>
          <p:cNvSpPr/>
          <p:nvPr/>
        </p:nvSpPr>
        <p:spPr>
          <a:xfrm rot="18804600">
            <a:off x="14250600" y="27077760"/>
            <a:ext cx="1541160" cy="87912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26" name=""/>
          <p:cNvSpPr/>
          <p:nvPr/>
        </p:nvSpPr>
        <p:spPr>
          <a:xfrm rot="10800000">
            <a:off x="15708600" y="28610640"/>
            <a:ext cx="1541160" cy="87876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1252800" y="8686800"/>
            <a:ext cx="8997480" cy="197784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Potentially Malicious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1752840" y="9365040"/>
            <a:ext cx="1997280" cy="9878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Application Thread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4784400" y="9365040"/>
            <a:ext cx="1997280" cy="9878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Operating System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7894800" y="9365040"/>
            <a:ext cx="1997280" cy="98784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Remote or Cloud User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3595320" y="13151880"/>
            <a:ext cx="4497840" cy="1177200"/>
          </a:xfrm>
          <a:prstGeom prst="roundRect">
            <a:avLst>
              <a:gd name="adj" fmla="val 1666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Main Memory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3002760" y="10667160"/>
            <a:ext cx="163224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4635000" y="11409480"/>
            <a:ext cx="2233080" cy="98784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TEE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5739120" y="10667160"/>
            <a:ext cx="36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5" name=""/>
          <p:cNvSpPr/>
          <p:nvPr/>
        </p:nvSpPr>
        <p:spPr>
          <a:xfrm flipH="1">
            <a:off x="6870960" y="10667160"/>
            <a:ext cx="188172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5753160" y="12409560"/>
            <a:ext cx="36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11230920" y="5558400"/>
            <a:ext cx="10483920" cy="84024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trike="noStrike" u="none">
                <a:solidFill>
                  <a:srgbClr val="ffffff"/>
                </a:solidFill>
                <a:uFillTx/>
                <a:latin typeface="Bree Serif"/>
                <a:ea typeface="Arial"/>
              </a:rPr>
              <a:t>Keystone</a:t>
            </a:r>
            <a:endParaRPr b="0" lang="en-US" sz="4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8" name=""/>
          <p:cNvSpPr/>
          <p:nvPr/>
        </p:nvSpPr>
        <p:spPr>
          <a:xfrm>
            <a:off x="33147000" y="5571000"/>
            <a:ext cx="10126080" cy="84024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uFillTx/>
                <a:latin typeface="Bree Serif"/>
                <a:ea typeface="Arial"/>
              </a:rPr>
              <a:t>Insights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22213440" y="5558400"/>
            <a:ext cx="10474200" cy="84024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uFillTx/>
                <a:latin typeface="Bree Serif"/>
                <a:ea typeface="Arial"/>
              </a:rPr>
              <a:t>gem5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33147000" y="16618320"/>
            <a:ext cx="10130760" cy="83520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uFillTx/>
                <a:latin typeface="Bree Serif"/>
                <a:ea typeface="Arial"/>
              </a:rPr>
              <a:t>Future Work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pic>
        <p:nvPicPr>
          <p:cNvPr id="41" name="" descr=""/>
          <p:cNvPicPr/>
          <p:nvPr/>
        </p:nvPicPr>
        <p:blipFill>
          <a:blip r:embed="rId1"/>
          <a:stretch/>
        </p:blipFill>
        <p:spPr>
          <a:xfrm>
            <a:off x="33832800" y="3477600"/>
            <a:ext cx="10238040" cy="1758960"/>
          </a:xfrm>
          <a:prstGeom prst="rect">
            <a:avLst/>
          </a:prstGeom>
          <a:ln w="0">
            <a:noFill/>
          </a:ln>
        </p:spPr>
      </p:pic>
      <p:sp>
        <p:nvSpPr>
          <p:cNvPr id="42" name=""/>
          <p:cNvSpPr/>
          <p:nvPr/>
        </p:nvSpPr>
        <p:spPr>
          <a:xfrm>
            <a:off x="574920" y="5558400"/>
            <a:ext cx="10167120" cy="84024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trike="noStrike" u="none">
                <a:solidFill>
                  <a:srgbClr val="ffffff"/>
                </a:solidFill>
                <a:uFillTx/>
                <a:latin typeface="Bree Serif"/>
                <a:ea typeface="Arial"/>
              </a:rPr>
              <a:t>Background</a:t>
            </a:r>
            <a:endParaRPr b="0" lang="en-US" sz="4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576000" y="17969400"/>
            <a:ext cx="10164240" cy="726048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Simulation allows a shorter pipeline from design idea to implementation testing.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Achieving a baseline model is non-trivial, requiring  extensive knowledge of the simulator itself.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567000" y="25956360"/>
            <a:ext cx="10167480" cy="556632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 rot="16241400">
            <a:off x="504000" y="20546640"/>
            <a:ext cx="3306240" cy="1769760"/>
          </a:xfrm>
          <a:prstGeom prst="rightArrow">
            <a:avLst>
              <a:gd name="adj1" fmla="val 50000"/>
              <a:gd name="adj2" fmla="val 46674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Development Time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3198600" y="2060496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4019400" y="19847880"/>
            <a:ext cx="4493880" cy="749520"/>
          </a:xfrm>
          <a:prstGeom prst="rect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Fabrication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3198600" y="2182896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4019400" y="21071880"/>
            <a:ext cx="4493880" cy="749520"/>
          </a:xfrm>
          <a:prstGeom prst="rect">
            <a:avLst/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FPGA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3198600" y="2316096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4019400" y="22403880"/>
            <a:ext cx="4493880" cy="74952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Simulation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2786760" y="26253000"/>
            <a:ext cx="2631960" cy="2132640"/>
          </a:xfrm>
          <a:prstGeom prst="rect">
            <a:avLst/>
          </a:prstGeom>
          <a:solidFill>
            <a:srgbClr val="ffd7d7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Untrusted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2878560" y="26821440"/>
            <a:ext cx="875880" cy="642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4446000" y="26821440"/>
            <a:ext cx="875520" cy="642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2970720" y="27689760"/>
            <a:ext cx="2247840" cy="642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Operating System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(OS)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5647680" y="26253000"/>
            <a:ext cx="2338920" cy="2132640"/>
          </a:xfrm>
          <a:custGeom>
            <a:avLst/>
            <a:gdLst>
              <a:gd name="textAreaLeft" fmla="*/ 113760 w 2338920"/>
              <a:gd name="textAreaRight" fmla="*/ 2226960 w 2338920"/>
              <a:gd name="textAreaTop" fmla="*/ 97560 h 2132640"/>
              <a:gd name="textAreaBottom" fmla="*/ 2036880 h 2132640"/>
            </a:gdLst>
            <a:ahLst/>
            <a:rect l="textAreaLeft" t="textAreaTop" r="textAreaRight" b="textAreaBottom"/>
            <a:pathLst>
              <a:path w="21600" h="23005">
                <a:moveTo>
                  <a:pt x="3600" y="0"/>
                </a:moveTo>
                <a:arcTo wR="3600" hR="3600" stAng="16200000" swAng="-5400000"/>
                <a:lnTo>
                  <a:pt x="0" y="19405"/>
                </a:lnTo>
                <a:arcTo wR="3600" hR="3600" stAng="10800000" swAng="-5400000"/>
                <a:lnTo>
                  <a:pt x="18000" y="23005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Enclave 1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5870520" y="26821440"/>
            <a:ext cx="1915200" cy="6426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Enclave App 1 (Eapp)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5778720" y="27677520"/>
            <a:ext cx="2115720" cy="53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Runtime (RT) 1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>
            <a:off x="8233560" y="26253360"/>
            <a:ext cx="1788480" cy="2132280"/>
          </a:xfrm>
          <a:custGeom>
            <a:avLst/>
            <a:gdLst>
              <a:gd name="textAreaLeft" fmla="*/ 86760 w 1788480"/>
              <a:gd name="textAreaRight" fmla="*/ 1703520 w 1788480"/>
              <a:gd name="textAreaTop" fmla="*/ 74520 h 2132280"/>
              <a:gd name="textAreaBottom" fmla="*/ 2059560 h 2132280"/>
            </a:gdLst>
            <a:ahLst/>
            <a:rect l="textAreaLeft" t="textAreaTop" r="textAreaRight" b="textAreaBottom"/>
            <a:pathLst>
              <a:path w="21600" h="30074">
                <a:moveTo>
                  <a:pt x="3600" y="0"/>
                </a:moveTo>
                <a:arcTo wR="3600" hR="3600" stAng="16200000" swAng="-5400000"/>
                <a:lnTo>
                  <a:pt x="0" y="26474"/>
                </a:lnTo>
                <a:arcTo wR="3600" hR="3600" stAng="10800000" swAng="-5400000"/>
                <a:lnTo>
                  <a:pt x="18000" y="30074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Enclave 2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8425440" y="26822160"/>
            <a:ext cx="1344960" cy="6422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Eapp 2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8346600" y="27677880"/>
            <a:ext cx="1423800" cy="53640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RT 2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"/>
          <p:cNvSpPr/>
          <p:nvPr/>
        </p:nvSpPr>
        <p:spPr>
          <a:xfrm flipV="1">
            <a:off x="1217160" y="27505800"/>
            <a:ext cx="8887680" cy="536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3040" bIns="2304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3" name=""/>
          <p:cNvSpPr/>
          <p:nvPr/>
        </p:nvSpPr>
        <p:spPr>
          <a:xfrm flipV="1">
            <a:off x="1217520" y="28374120"/>
            <a:ext cx="8888040" cy="536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680" bIns="22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2701440" y="28627560"/>
            <a:ext cx="7476840" cy="14688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2787120" y="28742040"/>
            <a:ext cx="7269120" cy="498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Security Monitor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1210320" y="29341440"/>
            <a:ext cx="1501560" cy="74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Trusted Hardware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2781360" y="29375280"/>
            <a:ext cx="7245720" cy="615240"/>
          </a:xfrm>
          <a:prstGeom prst="rect">
            <a:avLst/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2862360" y="29470320"/>
            <a:ext cx="1931760" cy="440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RISC-V Cores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4926600" y="29470320"/>
            <a:ext cx="2982240" cy="4406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Optional H/W Features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8035560" y="29471400"/>
            <a:ext cx="1932480" cy="44028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Root of Trust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6375960" y="30098160"/>
            <a:ext cx="360" cy="52344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461560" y="30621600"/>
            <a:ext cx="1827000" cy="68400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Tools for Extension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 flipV="1">
            <a:off x="1217880" y="29282400"/>
            <a:ext cx="8887680" cy="5328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320" bIns="223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988560" y="26794440"/>
            <a:ext cx="1753920" cy="7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User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(U-Mode)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882000" y="27735480"/>
            <a:ext cx="1828440" cy="7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Supervisor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(S-Mode)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952560" y="28571400"/>
            <a:ext cx="1748520" cy="74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Machine 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uFillTx/>
                <a:latin typeface="Open Sans"/>
                <a:ea typeface="Arial"/>
              </a:rPr>
              <a:t>(M-Mode)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16666560" y="9825120"/>
            <a:ext cx="2998080" cy="12945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Keystone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13120560" y="9647280"/>
            <a:ext cx="3203280" cy="4323600"/>
          </a:xfrm>
          <a:custGeom>
            <a:avLst/>
            <a:gdLst>
              <a:gd name="textAreaLeft" fmla="*/ 155880 w 3203280"/>
              <a:gd name="textAreaRight" fmla="*/ 3048120 w 3203280"/>
              <a:gd name="textAreaTop" fmla="*/ 154800 h 4323600"/>
              <a:gd name="textAreaBottom" fmla="*/ 4169520 h 432360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9" name=""/>
          <p:cNvSpPr/>
          <p:nvPr/>
        </p:nvSpPr>
        <p:spPr>
          <a:xfrm>
            <a:off x="13217040" y="9825120"/>
            <a:ext cx="2998080" cy="129456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SGX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13217040" y="11171880"/>
            <a:ext cx="2998080" cy="12949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TrustZone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13217040" y="12519000"/>
            <a:ext cx="2998080" cy="129492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...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16666560" y="11171880"/>
            <a:ext cx="2998080" cy="12949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Phantom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"/>
          <p:cNvSpPr/>
          <p:nvPr/>
        </p:nvSpPr>
        <p:spPr>
          <a:xfrm>
            <a:off x="16666560" y="12519000"/>
            <a:ext cx="2998080" cy="12949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...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16570080" y="9647280"/>
            <a:ext cx="3203280" cy="4323600"/>
          </a:xfrm>
          <a:custGeom>
            <a:avLst/>
            <a:gdLst>
              <a:gd name="textAreaLeft" fmla="*/ 155880 w 3203280"/>
              <a:gd name="textAreaRight" fmla="*/ 3048120 w 3203280"/>
              <a:gd name="textAreaTop" fmla="*/ 154800 h 4323600"/>
              <a:gd name="textAreaBottom" fmla="*/ 4169520 h 432360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5" name=""/>
          <p:cNvSpPr/>
          <p:nvPr/>
        </p:nvSpPr>
        <p:spPr>
          <a:xfrm>
            <a:off x="12956400" y="8917920"/>
            <a:ext cx="6977160" cy="53121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2131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6" name=""/>
          <p:cNvSpPr/>
          <p:nvPr/>
        </p:nvSpPr>
        <p:spPr>
          <a:xfrm>
            <a:off x="13415400" y="9020880"/>
            <a:ext cx="264780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Proprietary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16659720" y="9021240"/>
            <a:ext cx="303840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Open-Source</a:t>
            </a:r>
            <a:endParaRPr b="0" lang="en-US" sz="2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13195800" y="8245800"/>
            <a:ext cx="156348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Open Sans"/>
                <a:ea typeface="DejaVu Sans"/>
              </a:rPr>
              <a:t>TEEs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17825040" y="28047240"/>
            <a:ext cx="3562200" cy="3270240"/>
          </a:xfrm>
          <a:prstGeom prst="ellipse">
            <a:avLst/>
          </a:prstGeom>
          <a:noFill/>
          <a:ln w="3816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Implement Designs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14801040" y="23583240"/>
            <a:ext cx="3562200" cy="3270240"/>
          </a:xfrm>
          <a:prstGeom prst="ellipse">
            <a:avLst/>
          </a:prstGeom>
          <a:noFill/>
          <a:ln w="3816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  <a:ea typeface="Arial"/>
              </a:rPr>
              <a:t>Ready-Made Simulation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567000" y="25115400"/>
            <a:ext cx="10185840" cy="84024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uFillTx/>
                <a:latin typeface="Bree Serif"/>
                <a:ea typeface="Arial"/>
              </a:rPr>
              <a:t>Goals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567000" y="17087400"/>
            <a:ext cx="10185840" cy="84024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uFillTx/>
                <a:latin typeface="Bree Serif"/>
                <a:ea typeface="Arial"/>
              </a:rPr>
              <a:t>Motivation</a:t>
            </a:r>
            <a:endParaRPr b="0" lang="en-US" sz="4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</TotalTime>
  <Application>LibreOffice/24.8.2.1$MacOSX_AARCH64 LibreOffice_project/0f794b6e29741098670a3b95d60478a65d05ef13</Application>
  <AppVersion>15.0000</AppVersion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scientific poster template</cp:category>
  <dc:creator>Graphicsland/MakeSigns.com</dc:creator>
  <dc:description>This is a free template from MakeSigns.com to help you create the perfect scientific poster.</dc:description>
  <cp:keywords>scientific research template custom poster presentation symposium printing PowerPoint create design example sample download</cp:keywords>
  <dc:language>en-US</dc:language>
  <cp:lastModifiedBy/>
  <cp:lastPrinted>2025-01-19T12:47:59Z</cp:lastPrinted>
  <dcterms:modified xsi:type="dcterms:W3CDTF">2025-03-10T15:53:39Z</dcterms:modified>
  <cp:revision>58</cp:revision>
  <dc:subject>Template For Scientific Poster Presentation</dc:subject>
  <dc:title>PowerPoint template for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1</vt:r8>
  </property>
</Properties>
</file>