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1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</p:sldMasterIdLst>
  <p:notesMasterIdLst>
    <p:notesMasterId r:id="rId42"/>
  </p:notes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notesMaster" Target="notesMasters/notesMaster1.xml"/><Relationship Id="rId43" Type="http://schemas.openxmlformats.org/officeDocument/2006/relationships/slide" Target="slides/slide1.xml"/><Relationship Id="rId44" Type="http://schemas.openxmlformats.org/officeDocument/2006/relationships/slide" Target="slides/slide2.xml"/><Relationship Id="rId45" Type="http://schemas.openxmlformats.org/officeDocument/2006/relationships/slide" Target="slides/slide3.xml"/><Relationship Id="rId46" Type="http://schemas.openxmlformats.org/officeDocument/2006/relationships/slide" Target="slides/slide4.xml"/><Relationship Id="rId47" Type="http://schemas.openxmlformats.org/officeDocument/2006/relationships/slide" Target="slides/slide5.xml"/><Relationship Id="rId48" Type="http://schemas.openxmlformats.org/officeDocument/2006/relationships/slide" Target="slides/slide6.xml"/><Relationship Id="rId49" Type="http://schemas.openxmlformats.org/officeDocument/2006/relationships/slide" Target="slides/slide7.xml"/><Relationship Id="rId50" Type="http://schemas.openxmlformats.org/officeDocument/2006/relationships/slide" Target="slides/slide8.xml"/><Relationship Id="rId51" Type="http://schemas.openxmlformats.org/officeDocument/2006/relationships/slide" Target="slides/slide9.xml"/><Relationship Id="rId52" Type="http://schemas.openxmlformats.org/officeDocument/2006/relationships/slide" Target="slides/slide10.xml"/><Relationship Id="rId53" Type="http://schemas.openxmlformats.org/officeDocument/2006/relationships/slide" Target="slides/slide11.xml"/><Relationship Id="rId54" Type="http://schemas.openxmlformats.org/officeDocument/2006/relationships/slide" Target="slides/slide12.xml"/><Relationship Id="rId5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 idx="4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ftr" idx="4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B1709E1-13E8-4892-A91B-6C90EC34014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4990F2-C3F7-4A80-B0F7-D09CD353380A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CC69E7-93CB-43FA-A930-7F2A09CB7314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4403CE-029B-4A4D-9206-13F2919EA42F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B90F09-998C-4EF2-94E5-7CC43FD61771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343822-7C71-4C42-B06E-EB40A7A57B8A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6B7C42-8F44-4263-A19B-480FAB1F384B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B150FD-89F8-4553-AA1F-673E97AAF5D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C071F9-2999-4648-AE5A-32AE68537EA4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842531-D5DD-4ECE-9DA5-669F4BBBF19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82C052-C5BB-47D6-AC70-E7100F74831E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2CF881-3D44-4D68-9DBE-CAB02D67BEDA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240" cy="307368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6C0547-8DF3-4861-B6DB-AF386CC8AC5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11DBEA-767F-4AE2-8F58-5FE200D43B9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E2038C7-FECD-4904-9F66-1A76260FAAD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0CACBA2-E4AD-4E08-A4E2-2AAA5411585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E2E520D-00C6-47D4-872F-FCF798A89D42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951AA69A-4971-4BF8-A608-1AAB6EB413C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4F9805D-8CFB-49B8-8CE4-BC60A37C3C6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CF4F5A6-0A4C-4DD0-BAEB-BE6CC15DACF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FDC0B7B-0ABF-4EDB-98C3-AABD2ADF176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5525A9F-BF3D-4E6E-A6A5-D8AAEE7A73A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701EE65-7D83-44F2-8EC1-0EDE8D5EE73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FCCE47B4-6906-4520-A809-A5BDD6A0E25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2A7DFF-2BD1-4C54-B69F-9A03FD797AF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748E841-A225-4578-8342-E628C1707CA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4F55801-20FF-4A66-A4E9-2207455E567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A02B3D3D-DE1F-470F-9598-6AE8530E26C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F1DA0BE-14FE-4825-B403-282FCB74F5D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3DBDD5E-4FD5-4AF2-854F-6D8E3338324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9501D28E-1535-4081-9BDA-5B125F641FAC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3BA0FF4-E88F-4BCB-A976-F761BAA1C51F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4ED1D66-BC5B-4948-B714-7D6B658D0F61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0FE5C988-F68D-4001-8C89-B695E6076D3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7705E98-0046-47C0-96C2-11A8C8126E5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45F50C-9F28-4FE9-A05E-FE59DF5C13BE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00E6050-B5FB-4CD0-8CD6-8189814F6CAB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00FAF65D-8623-454B-BA9A-8E208BEA9118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7E122E3-63E0-41CB-ADD9-4E18A29FA256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D496CD7-59CF-4990-BED6-7EE27AEE65F5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E9541D73-94A4-41E2-B15B-B2042AAE00D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2126947-64F1-4182-A9A8-26C25F2C8FFD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91AA2E9-A534-4889-887B-C50DF5952B8B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2DB63256-D733-47FB-A594-ED8BEADD1B3F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2588475-A972-4BA3-862C-045BE4FE4A2F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D00790EB-F4F4-4883-8B3C-F8A82CD99C9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0185C20-A88B-4D69-9221-260B5034AA14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89252558-9692-45F2-B376-D254FB262DA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682423-794B-42DD-9315-CDBFC0447E7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5AC943-AAC5-445F-B41B-B35B3201C79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4BAE71F-979A-460E-9D1D-3DDE3138CF3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CFB900-4F42-4A01-A03F-44A7DA5D2A0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431463-3D27-4193-AE66-ADE511CC716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71CE46-6BB2-40D7-8417-7F1E92ADE81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BA740F-0F36-4235-93D7-49D13B88FEE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6A0B94-5EE8-491B-9575-DA8A4253E67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55AB73-D3D9-4E8A-8785-B7711C605A8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667B90-CCD0-47C0-8D93-6C66778CE04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41AAC2-F536-40DE-B8C4-E2B0318894F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1C255F-86AB-4427-B986-BDDB5336276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F9E8EE-968F-432B-A826-7D70B3DC1F8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C83B91-1A91-49AB-A09F-C1BF41AD93F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F1F29C-851D-47AD-B4EF-50853515B5F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85D5DE-5BFB-4E98-B7A5-7AA7CC47328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BF38B1-91F2-4E4C-81FA-C2179A35EF2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31F447-DB39-4FDB-AAFA-F6C4BE5B3F6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0CD871-A277-417D-A3A5-FBBE542D837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3EFA36-E3CC-44DA-80B0-C85A70F7C45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801F1A-1F1E-4BD1-AB65-61AF594584B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C84735-8D99-4B0C-A6D8-917C32E334D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ADA0A9-0A83-4EB4-A053-0D131565C11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EAB6A7-560E-46B6-9F56-62A9B5BB502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735997-E118-450E-B842-6910DF24FFA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7DA20C-9CDB-4E18-AD67-D47E723339E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3CD062-EB9A-45C2-BF3C-58114D8F433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273E32-9D3B-4D99-A1C9-69C79A5D68E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8655C4-B1B4-47EB-834F-D341D21A4AB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FA0E1C-1510-4E22-B8B4-7E5CD296079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D3A074-0400-44A5-9EFA-262028F55D9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12A80E-E0D1-47C8-928C-AF7A3FF3EDF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76C880-BDF7-4558-AF07-95D7FDD4D8F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5C327B-6051-4C82-B49C-4551F335284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8F1D19-0237-4EBE-BF3C-2E81A7DAEE6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D7686B-F198-45B6-BDFC-F636D7C7E4F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224553-CACB-4EED-ADB0-E318ACF7F09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36;p9"/>
          <p:cNvSpPr/>
          <p:nvPr/>
        </p:nvSpPr>
        <p:spPr>
          <a:xfrm>
            <a:off x="4572000" y="0"/>
            <a:ext cx="4565880" cy="5137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1BE05A-318E-4088-8BB0-6DF0D6591B5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E4F454-DC1D-4F89-A6C3-145A1F381EE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14B4A9-A350-4EDF-BB86-6A9C1B907AE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DCC0FD-4CBF-4C7F-81E3-723A16696EA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7644A0-3ABF-49C9-BF54-C8B96C3AEDE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3FD441-2B4D-44A5-AB80-6D45FE393B5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7E655C-988B-4936-AD42-2BE1BFA8FD4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CBD834-8035-4727-A1F7-5E766403775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8560" cy="1758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3" name="Google Shape;56;p13"/>
          <p:cNvCxnSpPr/>
          <p:nvPr/>
        </p:nvCxnSpPr>
        <p:spPr>
          <a:xfrm>
            <a:off x="204480" y="230472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174" name="Google Shape;57;p13"/>
          <p:cNvCxnSpPr/>
          <p:nvPr/>
        </p:nvCxnSpPr>
        <p:spPr>
          <a:xfrm>
            <a:off x="204480" y="39488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5" name="PlaceHolder 2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7D4FCC-7D91-44E1-8C08-03A041E52E8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Google Shape;59;p13"/>
          <p:cNvSpPr/>
          <p:nvPr/>
        </p:nvSpPr>
        <p:spPr>
          <a:xfrm>
            <a:off x="1946880" y="2244240"/>
            <a:ext cx="524448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By: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Colorado School of Mines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60;p13"/>
          <p:cNvSpPr/>
          <p:nvPr/>
        </p:nvSpPr>
        <p:spPr>
          <a:xfrm>
            <a:off x="3071880" y="3948480"/>
            <a:ext cx="299376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November 5, 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Num" idx="53"/>
          </p:nvPr>
        </p:nvSpPr>
        <p:spPr>
          <a:xfrm>
            <a:off x="8472600" y="463356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AFBDE1-F04D-4C7C-AEC0-C80C331CB85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10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400" cy="91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Gap &amp; Contribution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9" name="Google Shape;106;p 1"/>
          <p:cNvCxnSpPr/>
          <p:nvPr/>
        </p:nvCxnSpPr>
        <p:spPr>
          <a:xfrm>
            <a:off x="204480" y="7214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38680" cy="4194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 Midsummer Nights Tree (AMNT) by Sam Thomas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Crash consistent secure memory protocol by defining write-back protocols that sync the on-chip BMT root &amp; stored leaf counters in off-chip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400" cy="91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Limitations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560" cy="3488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Computational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Google Shape;180;p25"/>
          <p:cNvCxnSpPr/>
          <p:nvPr/>
        </p:nvCxnSpPr>
        <p:spPr>
          <a:xfrm>
            <a:off x="204480" y="7214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4" name="PlaceHolder 3"/>
          <p:cNvSpPr>
            <a:spLocks noGrp="1"/>
          </p:cNvSpPr>
          <p:nvPr>
            <p:ph type="sldNum" idx="54"/>
          </p:nvPr>
        </p:nvSpPr>
        <p:spPr>
          <a:xfrm>
            <a:off x="8472600" y="463356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A45DA8-9AFB-478A-AEB5-7695E39BF62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400" cy="91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09160" cy="4414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Google Shape;207;p28"/>
          <p:cNvCxnSpPr/>
          <p:nvPr/>
        </p:nvCxnSpPr>
        <p:spPr>
          <a:xfrm>
            <a:off x="204480" y="7214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8" name="PlaceHolder 3"/>
          <p:cNvSpPr>
            <a:spLocks noGrp="1"/>
          </p:cNvSpPr>
          <p:nvPr>
            <p:ph type="sldNum" idx="55"/>
          </p:nvPr>
        </p:nvSpPr>
        <p:spPr>
          <a:xfrm>
            <a:off x="8472600" y="463356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9F80DD-62B4-4ADA-A4C6-D5CC426D26E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400" cy="91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560" cy="4189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malicious OS, application or 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methods protect against off-chip tampering by encrypting and storing metadata securely on-chip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Google Shape;68;p14"/>
          <p:cNvCxnSpPr/>
          <p:nvPr/>
        </p:nvCxnSpPr>
        <p:spPr>
          <a:xfrm>
            <a:off x="204480" y="7214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1" name="PlaceHolder 3"/>
          <p:cNvSpPr>
            <a:spLocks noGrp="1"/>
          </p:cNvSpPr>
          <p:nvPr>
            <p:ph type="sldNum" idx="45"/>
          </p:nvPr>
        </p:nvSpPr>
        <p:spPr>
          <a:xfrm>
            <a:off x="8472600" y="463356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17095B-64FC-44D7-AF28-EBD12062935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93;p17"/>
          <p:cNvSpPr/>
          <p:nvPr/>
        </p:nvSpPr>
        <p:spPr>
          <a:xfrm>
            <a:off x="327960" y="4114800"/>
            <a:ext cx="8482320" cy="80532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sldNum" idx="46"/>
          </p:nvPr>
        </p:nvSpPr>
        <p:spPr>
          <a:xfrm>
            <a:off x="8472600" y="463356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F1865A-C7B7-4589-B1CE-1451BCDF280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55440" cy="1900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r>
              <a:rPr b="0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400" cy="91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Google Shape;97;p17"/>
          <p:cNvCxnSpPr/>
          <p:nvPr/>
        </p:nvCxnSpPr>
        <p:spPr>
          <a:xfrm>
            <a:off x="204480" y="7214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6560" cy="2775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RISC-V TEEs (e. g. Keystone</a:t>
            </a:r>
            <a:r>
              <a:rPr b="0" lang="en" sz="2100" spc="-1" strike="noStrike" baseline="33000">
                <a:solidFill>
                  <a:schemeClr val="dk1"/>
                </a:solidFill>
                <a:latin typeface="Times New Roman"/>
                <a:ea typeface="Times New Roman"/>
              </a:rPr>
              <a:t>[1]</a:t>
            </a: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400" cy="91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Trusted Execution Environments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9" name="Google Shape;114;p 1"/>
          <p:cNvCxnSpPr/>
          <p:nvPr/>
        </p:nvCxnSpPr>
        <p:spPr>
          <a:xfrm>
            <a:off x="204480" y="7214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0" name="PlaceHolder 2"/>
          <p:cNvSpPr>
            <a:spLocks noGrp="1"/>
          </p:cNvSpPr>
          <p:nvPr>
            <p:ph type="sldNum" idx="47"/>
          </p:nvPr>
        </p:nvSpPr>
        <p:spPr>
          <a:xfrm>
            <a:off x="8472600" y="463356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C7B9F6-930F-452D-BE85-4F4C1B64CE3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86560" cy="4562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TEE implements different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privelege modes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with separate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address spaces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enforcing a set of rules dictating which components can access what regions of memory: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mode, Supervisor mode, Machine mode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Intel SGX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ARM Confidential Computer Architecture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AMD SEV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400" cy="91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114;p19"/>
          <p:cNvCxnSpPr/>
          <p:nvPr/>
        </p:nvCxnSpPr>
        <p:spPr>
          <a:xfrm>
            <a:off x="204480" y="7214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4" name="PlaceHolder 2"/>
          <p:cNvSpPr>
            <a:spLocks noGrp="1"/>
          </p:cNvSpPr>
          <p:nvPr>
            <p:ph type="sldNum" idx="48"/>
          </p:nvPr>
        </p:nvSpPr>
        <p:spPr>
          <a:xfrm>
            <a:off x="8472600" y="463356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DC80D0-040A-422B-A037-4F9BFEB46A0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5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6560" cy="4327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[2] 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&amp; bonsai 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[3]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400" cy="91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560" cy="3488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encryption engine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(Sam Thomas)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8" name="Google Shape;140;p21"/>
          <p:cNvCxnSpPr/>
          <p:nvPr/>
        </p:nvCxnSpPr>
        <p:spPr>
          <a:xfrm>
            <a:off x="204480" y="7214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9" name="PlaceHolder 3"/>
          <p:cNvSpPr>
            <a:spLocks noGrp="1"/>
          </p:cNvSpPr>
          <p:nvPr>
            <p:ph type="sldNum" idx="49"/>
          </p:nvPr>
        </p:nvSpPr>
        <p:spPr>
          <a:xfrm>
            <a:off x="8472600" y="463356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8422A3-E66C-4CBA-A344-A92C2F15FB7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400" cy="91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Simple Sanity 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560" cy="4188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version 24.0.0.1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Benchmark: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1,000 accesses on 1GB array of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 caches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Google Shape;140;p 1"/>
          <p:cNvCxnSpPr/>
          <p:nvPr/>
        </p:nvCxnSpPr>
        <p:spPr>
          <a:xfrm>
            <a:off x="204480" y="7214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3" name="PlaceHolder 3"/>
          <p:cNvSpPr>
            <a:spLocks noGrp="1"/>
          </p:cNvSpPr>
          <p:nvPr>
            <p:ph type="sldNum" idx="50"/>
          </p:nvPr>
        </p:nvSpPr>
        <p:spPr>
          <a:xfrm>
            <a:off x="8472600" y="463356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3FC68E-2580-4382-A1B1-B3A39851EA4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04" name=""/>
          <p:cNvGraphicFramePr/>
          <p:nvPr/>
        </p:nvGraphicFramePr>
        <p:xfrm>
          <a:off x="2039400" y="2683440"/>
          <a:ext cx="5075280" cy="139716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Simulated Time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(Seconds)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Host Memory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(MB)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Number of Instructions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(thousands)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Base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.00388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55,966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Secure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.014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55,966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5" name=""/>
          <p:cNvSpPr/>
          <p:nvPr/>
        </p:nvSpPr>
        <p:spPr>
          <a:xfrm>
            <a:off x="1480680" y="2561400"/>
            <a:ext cx="1823400" cy="756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400" cy="91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Cache Sanity 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140;p 3"/>
          <p:cNvCxnSpPr/>
          <p:nvPr/>
        </p:nvCxnSpPr>
        <p:spPr>
          <a:xfrm>
            <a:off x="204480" y="7214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8" name="PlaceHolder 2"/>
          <p:cNvSpPr>
            <a:spLocks noGrp="1"/>
          </p:cNvSpPr>
          <p:nvPr>
            <p:ph type="sldNum" idx="51"/>
          </p:nvPr>
        </p:nvSpPr>
        <p:spPr>
          <a:xfrm>
            <a:off x="8472600" y="463356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54DAE9-DB39-4722-9F6F-0A1304804DD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613800" y="1636200"/>
            <a:ext cx="2007360" cy="1519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Base gem5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613800" y="3231720"/>
            <a:ext cx="2007360" cy="1519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Secure gem5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2625480" y="1645200"/>
            <a:ext cx="1641600" cy="75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2625480" y="2395440"/>
            <a:ext cx="1641600" cy="75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2625840" y="3229200"/>
            <a:ext cx="1641600" cy="75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2625840" y="3979440"/>
            <a:ext cx="1641600" cy="757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262400" y="1182960"/>
            <a:ext cx="1367280" cy="45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Simulated Time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(seconds)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5630760" y="1183320"/>
            <a:ext cx="1367280" cy="45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Host Memory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(MB)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6999120" y="1183680"/>
            <a:ext cx="1367280" cy="45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Number of Instructions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4262760" y="164196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.003880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5631120" y="164232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1.18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6999480" y="164268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55,966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4263120" y="239832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.000069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5631480" y="239868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1.18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6999840" y="239904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55,966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4263120" y="322632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5631480" y="322668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3.43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6999840" y="322704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55,966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4263480" y="398268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.000531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5631840" y="398304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3.44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7000200" y="3983400"/>
            <a:ext cx="1375920" cy="75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55,966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2642760" y="1183320"/>
            <a:ext cx="1623240" cy="452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Cache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Num" idx="52"/>
          </p:nvPr>
        </p:nvSpPr>
        <p:spPr>
          <a:xfrm>
            <a:off x="8472600" y="4633560"/>
            <a:ext cx="542520" cy="38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48DE20-5396-4BEE-A0C6-66CC490DBEE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9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400" cy="916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Direction / Future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Google Shape;106;p 2"/>
          <p:cNvCxnSpPr/>
          <p:nvPr/>
        </p:nvCxnSpPr>
        <p:spPr>
          <a:xfrm>
            <a:off x="204480" y="721440"/>
            <a:ext cx="8741160" cy="64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6520" cy="4194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Implementing a RISC-V TEE in gem5: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Currently adding cache hierarchy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Incorporating caches into secure memory through “board” hierarchy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Entirely different way of connecting things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PMP is included in any RISCV cpu in gem5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What is my contribution?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Until now, I have been just trying to implement Zach’s work in gem5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5560" cy="3081240"/>
          </a:xfrm>
          <a:prstGeom prst="rect">
            <a:avLst/>
          </a:prstGeom>
          <a:ln w="0">
            <a:noFill/>
          </a:ln>
        </p:spPr>
      </p:pic>
      <p:sp>
        <p:nvSpPr>
          <p:cNvPr id="236" name=""/>
          <p:cNvSpPr/>
          <p:nvPr/>
        </p:nvSpPr>
        <p:spPr>
          <a:xfrm>
            <a:off x="5943600" y="4572000"/>
            <a:ext cx="22813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</a:rPr>
              <a:t>Moolman, Z. &amp; Lehman 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2024-12-10T11:21:31Z</dcterms:modified>
  <cp:revision>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