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C94576B-D054-46A7-ACD0-985F71B8C25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EF7E6D-1174-41EE-ACEA-289C0FD205A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69A4DF-FC7B-422F-AF27-443ADED65FF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CF998F-11ED-413D-96FF-62DA9F1D7EB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8366F2-2549-431E-99F1-879B5A061BF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386D4D-2C95-406A-BC3F-8EA81BCDFF70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AB0442-8A43-468C-ADBF-1221E6CF5213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2FBBF7-B82F-49F2-A2F6-7AAE87CEEF2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F5952F-11E5-493F-9408-46C6A7C52F0D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9DE5D0-4391-475C-A373-D9618B3CCC06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97BCAA-1C53-4BE3-BE36-B7D3BADC636E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80280" cy="30787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BBA5C0-0584-43FD-B9A7-4001975572F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63F93E-F17B-4634-804A-F93448AE885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2E8B730-544F-4E9D-A94F-F9B9E301489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4E7A81-0987-402F-997F-DA7AF1191F3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F13347-F92A-4072-A3DE-4423404C612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512B2E-640E-48C9-9003-D7B987A1DF5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6D48E0-7370-4FB5-BFCB-46F380FF392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CB039A-854C-4203-966A-335BD4BA537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1CEEE2-ACB5-416D-9AD3-D4B30384CD0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09991A-9BF9-47C4-9F35-081B40CCFB9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039D911-FAA2-4D36-B2BA-AFF57939A0B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E863B1-880A-487E-BA9F-ED06066F773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4D4B0B-3589-45EF-A080-C678F178C5A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1DF58E-4172-44A8-BC8E-2B70775E5B6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9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F20087-87C4-45F0-95DA-8DB7A884C7B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6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05BEB9-64AE-47C8-91FF-8670205AE52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22A763-E62C-4E4A-AE6F-06E919B479F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4E8854-A4D3-4223-BA3E-7A6F6ED2004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C5933C-A6B0-4FF0-B50B-EE55D7AE2AD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289E4F-7672-4485-9459-388AC2D005F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3B1BA8-48E3-4982-81F2-0CFE24DBFF1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F25F62-86FB-4560-BA18-4B36DF55F62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652CF7-0779-4D33-A43A-85F6D90A45F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4F3FA0-9E89-4EB0-B292-844CC64E68B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6DFB91-ACC4-4B51-9AE8-91F3BA06191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73600" cy="1764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Google Shape;56;p13"/>
          <p:cNvCxnSpPr/>
          <p:nvPr/>
        </p:nvCxnSpPr>
        <p:spPr>
          <a:xfrm>
            <a:off x="204480" y="230472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41" name="Google Shape;57;p13"/>
          <p:cNvCxnSpPr/>
          <p:nvPr/>
        </p:nvCxnSpPr>
        <p:spPr>
          <a:xfrm>
            <a:off x="204480" y="39488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2" name="PlaceHolder 2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14585D-3AEF-4848-B2AF-18C711560B2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Google Shape;59;p13"/>
          <p:cNvSpPr/>
          <p:nvPr/>
        </p:nvSpPr>
        <p:spPr>
          <a:xfrm>
            <a:off x="1946880" y="2244240"/>
            <a:ext cx="524952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By: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Colorado School of Mines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60;p13"/>
          <p:cNvSpPr/>
          <p:nvPr/>
        </p:nvSpPr>
        <p:spPr>
          <a:xfrm>
            <a:off x="3071880" y="3948480"/>
            <a:ext cx="299880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November 5, 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440" cy="921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Limitations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1600" cy="3493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Computational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80;p25"/>
          <p:cNvCxnSpPr/>
          <p:nvPr/>
        </p:nvCxnSpPr>
        <p:spPr>
          <a:xfrm>
            <a:off x="204480" y="7214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5" name="PlaceHolder 3"/>
          <p:cNvSpPr>
            <a:spLocks noGrp="1"/>
          </p:cNvSpPr>
          <p:nvPr>
            <p:ph type="sldNum" idx="25"/>
          </p:nvPr>
        </p:nvSpPr>
        <p:spPr>
          <a:xfrm>
            <a:off x="8472600" y="463356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52293C-015B-4768-8D66-D2C4C448351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10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440" cy="921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4200" cy="4419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Zach Moolman &amp; Tamara Silbergleit Lehman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207;p28"/>
          <p:cNvCxnSpPr/>
          <p:nvPr/>
        </p:nvCxnSpPr>
        <p:spPr>
          <a:xfrm>
            <a:off x="204480" y="7214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9" name="PlaceHolder 3"/>
          <p:cNvSpPr>
            <a:spLocks noGrp="1"/>
          </p:cNvSpPr>
          <p:nvPr>
            <p:ph type="sldNum" idx="26"/>
          </p:nvPr>
        </p:nvSpPr>
        <p:spPr>
          <a:xfrm>
            <a:off x="8472600" y="463356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DBD41E-B0F2-4545-ACC2-24684642F4C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440" cy="921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1600" cy="2964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malicious OS, application or 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methods protect against off-chip tampering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7" name="Google Shape;68;p14"/>
          <p:cNvCxnSpPr/>
          <p:nvPr/>
        </p:nvCxnSpPr>
        <p:spPr>
          <a:xfrm>
            <a:off x="204480" y="7214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8" name="PlaceHolder 3"/>
          <p:cNvSpPr>
            <a:spLocks noGrp="1"/>
          </p:cNvSpPr>
          <p:nvPr>
            <p:ph type="sldNum" idx="17"/>
          </p:nvPr>
        </p:nvSpPr>
        <p:spPr>
          <a:xfrm>
            <a:off x="8472600" y="463356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5174A3-D07C-4097-818D-C80B1E40660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93;p17"/>
          <p:cNvSpPr/>
          <p:nvPr/>
        </p:nvSpPr>
        <p:spPr>
          <a:xfrm>
            <a:off x="327960" y="4114800"/>
            <a:ext cx="8487360" cy="8103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sldNum" idx="18"/>
          </p:nvPr>
        </p:nvSpPr>
        <p:spPr>
          <a:xfrm>
            <a:off x="8472600" y="463356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56DD03-FE56-4F5B-B527-441E846DB80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60480" cy="19051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r>
              <a:rPr b="0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440" cy="921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" name="Google Shape;97;p17"/>
          <p:cNvCxnSpPr/>
          <p:nvPr/>
        </p:nvCxnSpPr>
        <p:spPr>
          <a:xfrm>
            <a:off x="204480" y="7214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91600" cy="2780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RISC-V TEEs (e. g. Keystone</a:t>
            </a:r>
            <a:r>
              <a:rPr b="0" lang="en" sz="2100" spc="-1" strike="noStrike" baseline="33000">
                <a:solidFill>
                  <a:schemeClr val="dk1"/>
                </a:solidFill>
                <a:latin typeface="Times New Roman"/>
                <a:ea typeface="Times New Roman"/>
              </a:rPr>
              <a:t>[1]</a:t>
            </a: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440" cy="921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Trusted Execution Environments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" name="Google Shape;114;p 1"/>
          <p:cNvCxnSpPr/>
          <p:nvPr/>
        </p:nvCxnSpPr>
        <p:spPr>
          <a:xfrm>
            <a:off x="204480" y="7214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7" name="PlaceHolder 2"/>
          <p:cNvSpPr>
            <a:spLocks noGrp="1"/>
          </p:cNvSpPr>
          <p:nvPr>
            <p:ph type="sldNum" idx="19"/>
          </p:nvPr>
        </p:nvSpPr>
        <p:spPr>
          <a:xfrm>
            <a:off x="8472600" y="463356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D902E2-91AC-460B-8F16-E351A34DB1E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91600" cy="433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TEE implements different privelege modes with separate address spaces, enforcing a set of rules dictating which components can access what regions of memory: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mode, Supervisor mode, Machine mode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Intel SGX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ARM Confidential Computer Architecture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AMD SEV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440" cy="921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0" name="Google Shape;114;p19"/>
          <p:cNvCxnSpPr/>
          <p:nvPr/>
        </p:nvCxnSpPr>
        <p:spPr>
          <a:xfrm>
            <a:off x="204480" y="7214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1" name="PlaceHolder 2"/>
          <p:cNvSpPr>
            <a:spLocks noGrp="1"/>
          </p:cNvSpPr>
          <p:nvPr>
            <p:ph type="sldNum" idx="20"/>
          </p:nvPr>
        </p:nvSpPr>
        <p:spPr>
          <a:xfrm>
            <a:off x="8472600" y="463356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17C222-B515-4A00-A176-59BDC7F207C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91600" cy="433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[2] 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&amp; bonsai 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[3]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440" cy="921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1600" cy="3493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encryption engine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(Sam Thomas)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5" name="Google Shape;140;p21"/>
          <p:cNvCxnSpPr/>
          <p:nvPr/>
        </p:nvCxnSpPr>
        <p:spPr>
          <a:xfrm>
            <a:off x="204480" y="7214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6" name="PlaceHolder 3"/>
          <p:cNvSpPr>
            <a:spLocks noGrp="1"/>
          </p:cNvSpPr>
          <p:nvPr>
            <p:ph type="sldNum" idx="21"/>
          </p:nvPr>
        </p:nvSpPr>
        <p:spPr>
          <a:xfrm>
            <a:off x="8472600" y="463356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3D3EB6-1B89-4A09-92DA-7E04B074103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440" cy="921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Simple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1600" cy="4194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version 24.0.0.1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1000 accesses on 1GB array of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Google Shape;140;p 1"/>
          <p:cNvCxnSpPr/>
          <p:nvPr/>
        </p:nvCxnSpPr>
        <p:spPr>
          <a:xfrm>
            <a:off x="204480" y="7214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0" name="PlaceHolder 3"/>
          <p:cNvSpPr>
            <a:spLocks noGrp="1"/>
          </p:cNvSpPr>
          <p:nvPr>
            <p:ph type="sldNum" idx="22"/>
          </p:nvPr>
        </p:nvSpPr>
        <p:spPr>
          <a:xfrm>
            <a:off x="8472600" y="463356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97F007-BD26-42D1-AB1D-34748A0A8E7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2000160" y="2248560"/>
          <a:ext cx="5075280" cy="132732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Simulation Time (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Milliseconds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Host Memory (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MB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Base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67.91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Secure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251.55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2" name=""/>
          <p:cNvSpPr/>
          <p:nvPr/>
        </p:nvSpPr>
        <p:spPr>
          <a:xfrm>
            <a:off x="1847520" y="2124720"/>
            <a:ext cx="1828440" cy="6854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Num" idx="23"/>
          </p:nvPr>
        </p:nvSpPr>
        <p:spPr>
          <a:xfrm>
            <a:off x="8472600" y="463356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3E1D43-BD36-4F56-AAB7-FC07B5CF21F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440" cy="921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Direction / Future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Google Shape;106;p18"/>
          <p:cNvCxnSpPr/>
          <p:nvPr/>
        </p:nvCxnSpPr>
        <p:spPr>
          <a:xfrm>
            <a:off x="204480" y="7214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71560" cy="4199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Implementing Zach’s Design: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Add PMP tables to RISC-V core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How to have two separate processors in gem5?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Implement ePMP?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What is my contribution?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Until now, I have been just trying to implement Zach’s work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80600" cy="30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24"/>
          </p:nvPr>
        </p:nvSpPr>
        <p:spPr>
          <a:xfrm>
            <a:off x="8472600" y="463356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31244C-8D52-48EF-80E5-9194B93AC0D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9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440" cy="921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Gap &amp; 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Contribution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Google Shape;106;p 1"/>
          <p:cNvCxnSpPr/>
          <p:nvPr/>
        </p:nvCxnSpPr>
        <p:spPr>
          <a:xfrm>
            <a:off x="204480" y="721440"/>
            <a:ext cx="8736120" cy="14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3720" cy="4199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Midsummer Nights Tree (AMNT) by Sam Thomas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Crash consistent secure memory protocol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2024-11-14T15:37:52Z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