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15.xml" ContentType="application/vnd.openxmlformats-officedocument.theme+xml"/>
  <Override PartName="/ppt/theme/theme4.xml" ContentType="application/vnd.openxmlformats-officedocument.theme+xml"/>
  <Override PartName="/ppt/theme/theme16.xml" ContentType="application/vnd.openxmlformats-officedocument.theme+xml"/>
  <Override PartName="/ppt/theme/theme5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1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1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EB2B82E-BE79-4360-ABD1-C150E8E3B8C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B50FDA-D350-4C05-B504-989B3079A16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3368FB-8EC1-4B5C-A558-B0ABC94E948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068183-616D-4147-A466-F5EB45B31E9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269911-B665-4627-869F-1C491D1A3E1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5A69BE-23DA-40E0-913E-46309CA9404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913D6F-4571-4F92-903E-09EB988D972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73318E-489A-4413-B411-0D7A568F3D6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5ED5C8-158A-455B-9C76-93B0BCF698D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9392CA-3A76-4403-B1C7-C24D80DC1C3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CBAA4E-B276-4248-8449-976573652B9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2E8566-B485-43A0-AD9C-A85C265C89F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5A8FC0-8E43-401F-B701-A6F88C09293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6BD055-3C4C-4317-A82B-709FDBC0A5D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D5565C-FB95-49B7-9FA2-679E81C872E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3C32F-4323-4301-91D1-EC1F96B99EB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9CA60B-95CE-42D7-9CA3-6C2F1FBEA96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768F1B-38D1-4618-B9A0-EAA66318E08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120" cy="307656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42153-6656-4C23-8B3D-F525F1907B1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18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F4D212-2A57-4E4C-8702-603E0F92B5E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DDEA9D-FD8D-4813-BD62-A8CE5CF83EF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56753D-4BB4-4267-80F3-0B14AB79587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5F8C0D-AA91-4278-9180-D1963019CEF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18FF5D-A5D8-48DD-90FB-8005B8F4321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69D8D72-3C57-48CB-9C88-C5B17207EDE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F313F0-C793-4A77-B573-CE06FB9EFFB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D2BC24-6F82-4855-9530-0A9475E2817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DD1DE54-7287-4803-A123-99776C03919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8292946-C66E-4C9A-8B69-E8B1C3FE52E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36005E-2DE9-4718-A631-FE7BDADD1E2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D3489-D23F-48FB-A18F-9BF304CC94F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E568E8F-6A20-4152-AA98-C528CDFA8A1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18C0B1-AD1A-4173-BE86-0A9C4517E66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3203B6-C029-4A30-A328-6BCBBBCB819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DD2119-9850-4EB9-8D2F-094A8A7F3AF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D8C4EC-CB1D-4175-87D6-40002FB1007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E3E4D0-DDC2-4FD9-8385-AC10EFD33E4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F4F5F0E-6F3F-48D0-A508-83EDC36676C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57A0D8-83AA-4E0B-876D-E11172B7DFF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91BB79-50EA-4410-902A-F325FF2625C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1D06E-D780-42D1-B23F-53F64A214DE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256E5-CA57-4E27-9EE4-C0E8907813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E8852C-B9A5-4BA5-A816-7B6A603D70A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A1CCF-0D96-4C76-9930-7D27E3BA2A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553177-E4E2-4320-92D8-58D7377C53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1517C-4156-49BD-8358-113FDDE05A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220C48-0F31-4433-9F68-BEA33DBCAF2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6;p9"/>
          <p:cNvSpPr/>
          <p:nvPr/>
        </p:nvSpPr>
        <p:spPr>
          <a:xfrm>
            <a:off x="4572000" y="0"/>
            <a:ext cx="4568760" cy="514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BDC1E9-2BD9-4FFC-983B-D7880EE6CF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D5A032-F163-4130-A5C8-34B070C687F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6CCDC-315C-4453-98E9-3946649FD9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88BE08-3DAF-4F42-994E-612E1050697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B3BBBE-D588-4114-94F6-D35B021F15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A9F74E-A81A-4EE7-816F-C1E3106F34B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E06099-F2B4-49B9-8A06-8308D2752E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F276EE-292E-4B0B-9E05-4CCC3CA6081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505E03-7CCC-4CA9-ADE3-704ED04F3E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E5FCEE-74B1-479A-B48B-36DBCDE310B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1440" cy="1761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1" name="Google Shape;56;p13"/>
          <p:cNvCxnSpPr/>
          <p:nvPr/>
        </p:nvCxnSpPr>
        <p:spPr>
          <a:xfrm>
            <a:off x="204480" y="230472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72" name="Google Shape;57;p13"/>
          <p:cNvCxnSpPr/>
          <p:nvPr/>
        </p:nvCxnSpPr>
        <p:spPr>
          <a:xfrm>
            <a:off x="204480" y="39488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3" name="PlaceHolder 2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29A008-6603-44A1-AEB8-F1626287962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Google Shape;59;p13"/>
          <p:cNvSpPr/>
          <p:nvPr/>
        </p:nvSpPr>
        <p:spPr>
          <a:xfrm>
            <a:off x="1946880" y="2244240"/>
            <a:ext cx="52473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Google Shape;60;p13"/>
          <p:cNvSpPr/>
          <p:nvPr/>
        </p:nvSpPr>
        <p:spPr>
          <a:xfrm>
            <a:off x="3071880" y="3948480"/>
            <a:ext cx="2996640" cy="10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January 31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Attack Primitives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43080" y="390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Detecting mapped 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Fetch only populated I-cache if executable and backed by physical memory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Non-mapped executable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Failed fetch leaves I-cache unaffected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Adversary can trigger a data load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Requires a disclosure gadget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Leaking register values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Filters a single byte from the register and aligns with the cache-line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Creates an offset into victim’s address space and loads resulting address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6" name="Google Shape;68;p 9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7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284D44-2D75-4566-AEFF-D0A2DEF9B0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343080" y="1828800"/>
            <a:ext cx="8129160" cy="3200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170400" y="1852200"/>
            <a:ext cx="29714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(AMD Zen 1 &amp; 2 only)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Kernel Address Collision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Cross-privilege BTB indexing functions can be manipulated to cause collisions with kernel addresses from user space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Brute forcing a pattern that collides with a user-space address ( &lt; 6 bits 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Random patterns are generated and then collisions are observed using an SMT solver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2" name="Google Shape;68;p 10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3" name="PlaceHolder 3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BE5112-42B9-43AF-981C-FB0A3BD39FD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Breaking Physmap KASLR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442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Injecting a prediction and observing if the branch target was mapped in memory can indicate the correct location of the kernel image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be in 1 of 488 possible locations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Observe cache signal with Prime+Probe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After finding the kernel image location, the direct mapping of the kernel in physical memory can be de-randomized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physmap is non-executable, requiring the P2 attack primitive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6" name="Google Shape;68;p 1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7" name="PlaceHolder 3"/>
          <p:cNvSpPr>
            <a:spLocks noGrp="1"/>
          </p:cNvSpPr>
          <p:nvPr>
            <p:ph type="sldNum" idx="32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BA9CD4-9B18-4389-9C8F-5C822FD6C8F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53800" y="3886200"/>
            <a:ext cx="3061800" cy="9144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692600" y="3868920"/>
            <a:ext cx="3234600" cy="8046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907560" y="4758120"/>
            <a:ext cx="34282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3,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651560" y="4758120"/>
            <a:ext cx="34282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4, Pg. 9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Leaking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Extending the method for breaking KASLR, it is possible to also leak kernel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Find the location of a Flush+Reload buffer in physmap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Create a guess of the physical address of a virtual address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Pass the pair to a system call and verify if the guess was correct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 a gadget to read and leak data under the guise of kernel privilege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4" name="Google Shape;68;p 5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5" name="PlaceHolder 3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7E8FF-1436-4A8E-83C5-D7C8015FBE3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186800" y="3996360"/>
            <a:ext cx="3465000" cy="90000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4263840" y="4872960"/>
            <a:ext cx="34282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Listing 4, Pg. 10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Mitigation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SuppressBPOnNonBranch: (Zen 2)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Bit that, when set, prevents branch prediction from advancing in the pipeline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Incurrs an overhead of 0.69% for multi-core and 0.42% for single core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prevent IF or ID caused by Phantom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supported in AMD Zen 3+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AutoIBRS: (Zen 4)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prevent IF or ID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direct branch speculation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0" name="Google Shape;68;p 12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1" name="PlaceHolder 3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34A4C5-3D28-4E9E-83BE-0F43281A4A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Conclusions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491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provides methods for evaluating misprediction likelihood and vulnerability to exploitation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Defined how to measure instruction fetch, decode and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Proved effectiveness of Phantom attacks by breaking KASLR randomization and leaking kernel memory through the use of MDS gadgets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4" name="Google Shape;189;p26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5" name="PlaceHolder 3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E73354-7EEF-4E2B-B2F9-0F1C32FF22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9440" cy="3491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Digestible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Relevant (affects billions of users)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Real threat model including all state-of-the-art Spectre security protocols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Methodology is effective in achieving attack goals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8" name="Google Shape;198;p 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9" name="PlaceHolder 3"/>
          <p:cNvSpPr>
            <a:spLocks noGrp="1"/>
          </p:cNvSpPr>
          <p:nvPr>
            <p:ph type="sldNum" idx="36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90FAF0-1492-4BD5-BD88-25B472F00C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89440" cy="3491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Very little proposed solution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Could provide more well-rounded information on how some structures work or their impact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Often repeats filler sentences in paragraphs that otherwise could use more explanation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Exploitation techniques are only effective on AMD Zen architectures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2" name="Google Shape;198;p 3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3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2CEE40-A3DB-4560-9864-47DB9F9E29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2040" cy="4417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 Johannes Wikner, Daniël Trujillo and Kaveh Razavi, Phantom: Exploiting Decoder-detectable Mispredictions, In: 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56</a:t>
            </a:r>
            <a:r>
              <a:rPr b="0" i="1" lang="en" sz="14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i="1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Annual IEEE/ACM International Symposium on Microarchitecture (MICRO ‘23), </a:t>
            </a: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October 28-November 1, 2023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6" name="Google Shape;207;p28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7" name="PlaceHolder 3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72E558-73A2-417F-9A4A-BA45CD14B26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2821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 Branch Prediction Unit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(BPU)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provides a prediction of the upcoming control flow by: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Storing recent control-flows in Branch History Buffers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(BHBs)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Holding predictions, indexed by BHBs, in Branch Target Buffers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(BTBs)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8" name="Google Shape;68;p14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9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4C6DB4-8C30-4071-A1F1-92B25D4913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2356200" y="3585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256560" y="3585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156920" y="3585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5057280" y="3585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957640" y="3585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Retire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164400" y="4548600"/>
            <a:ext cx="2971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042800" y="4620600"/>
            <a:ext cx="1141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Prediction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190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Mispredicted instructions are processed in the pipeline until a resteer signal is provided – known as the speculation window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is the mechanism exploited by 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9" name="Google Shape;68;p 1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0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293FEB-5FA0-433A-B909-1D69532E7A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356560" y="2649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BPU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256920" y="2649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157280" y="2649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ID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057640" y="2649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EX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5958000" y="2649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Retire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2707200" y="3393000"/>
            <a:ext cx="456120" cy="456120"/>
          </a:xfrm>
          <a:custGeom>
            <a:avLst/>
            <a:gdLst>
              <a:gd name="textAreaLeft" fmla="*/ 0 w 456120"/>
              <a:gd name="textAreaRight" fmla="*/ 457200 w 456120"/>
              <a:gd name="textAreaTop" fmla="*/ 0 h 456120"/>
              <a:gd name="textAreaBottom" fmla="*/ 457200 h 4561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57280" y="3333600"/>
            <a:ext cx="1827720" cy="6847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Mispredicted Target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058000" y="3333600"/>
            <a:ext cx="913320" cy="6847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Resteer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 rot="16191000">
            <a:off x="4059000" y="3374640"/>
            <a:ext cx="268200" cy="1744920"/>
          </a:xfrm>
          <a:custGeom>
            <a:avLst/>
            <a:gdLst>
              <a:gd name="textAreaLeft" fmla="*/ 172080 w 268200"/>
              <a:gd name="textAreaRight" fmla="*/ 269640 w 268200"/>
              <a:gd name="textAreaTop" fmla="*/ 45360 h 1744920"/>
              <a:gd name="textAreaBottom" fmla="*/ 1700280 h 174492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189600" y="4343400"/>
            <a:ext cx="20563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Speculation Window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Spectre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442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Abuses speculative execution to perform mispredicted operations and leak victim’s information via side-channels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Circumvents numerous security countermeasures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proposes a new Spectre class that considers shorter speculation windows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Resteer is issued before instruction reaches execute stage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Google Shape;68;p 2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4" name="PlaceHolder 3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530389-9F6D-41C2-84B1-DD6E6B3153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43080" y="426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Cases where training and victim branch sources are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different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are commonly considered </a:t>
            </a:r>
            <a:r>
              <a:rPr b="0" lang="en" sz="24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non-exploitable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mismatches can be discovered at decode and resteered before execution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Previously believed to result in too short of a speculation window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Asymmetric cases have been proven to also lead to long speculation windows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7" name="Google Shape;68;p 8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8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64CFAC-BA86-47A4-AF6A-5B0AA67EE7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Google Shape;93;p 2"/>
          <p:cNvSpPr/>
          <p:nvPr/>
        </p:nvSpPr>
        <p:spPr>
          <a:xfrm>
            <a:off x="327960" y="4042800"/>
            <a:ext cx="8485200" cy="8928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Phantom provides a methodology for user-to-kernel exploitation on </a:t>
            </a:r>
            <a:r>
              <a:rPr b="0" i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shorter</a:t>
            </a:r>
            <a:r>
              <a:rPr b="0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 speculation windows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 Contributions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the Phantom class of attacks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Proves ability to break KASLR and leak arbitrary kernel memory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2" name="Google Shape;68;p 3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3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5E502-9CF0-4D23-AC00-01BE23F26D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Observing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43080" y="534600"/>
            <a:ext cx="8389440" cy="335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Fetch (IF): Measure the I-cache state using a timing side-channel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effective for distinguishing IF from BPU-assisted I-cache prefetching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Instruction Decode (ID): Samples performance counters indicating µop-cache use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Less reliable on Intel architectures than on AMD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(EX): Detects execution by using a single memory fetch in the mispredicted path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Due to shorter speculation, resteer is issued before memory operations can be performed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6" name="Google Shape;68;p 6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7" name="PlaceHolder 3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0AD562-C9F2-4247-8537-50CA9CA6D99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999800" y="3072240"/>
            <a:ext cx="4571280" cy="19627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2748960" y="4907160"/>
            <a:ext cx="3428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2,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Branch Mispredictions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99080" y="642600"/>
            <a:ext cx="354240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uses a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training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and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victim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branch to cause mispredictions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Study of instruction combinations causing mispredictions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How far in the pipeline mispredictions get before a resteer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Intel architectures do not re-use user-inject predictions in kernal mode (eIBRS 9</a:t>
            </a:r>
            <a:r>
              <a:rPr b="0" lang="en" sz="16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gen+)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Exploitations are only performed on AMD architectures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Google Shape;68;p 7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3" name="PlaceHolder 3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FDC8A5-5523-45D6-B51C-CB54C8393FA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006800" y="1051200"/>
            <a:ext cx="4998600" cy="295488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4800600" y="4114800"/>
            <a:ext cx="3428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Table 1, Pg. 6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4280" cy="919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Phantom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440" cy="396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Phantom speculation attacks are broken down into three steps: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Train the BTB to a target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Execute the victim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Infer whether the target was loaded from memory (can use Prime+Probe)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Google Shape;68;p 4"/>
          <p:cNvCxnSpPr/>
          <p:nvPr/>
        </p:nvCxnSpPr>
        <p:spPr>
          <a:xfrm>
            <a:off x="204480" y="721440"/>
            <a:ext cx="8738280" cy="36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9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5400" cy="3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1A57F3-7C6E-49F5-A8B2-33675E3BCE8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882600" y="2884320"/>
            <a:ext cx="4937400" cy="187272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4579200" y="4757760"/>
            <a:ext cx="3428280" cy="2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5,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68440" y="3020400"/>
            <a:ext cx="3363840" cy="135036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475560" y="4758120"/>
            <a:ext cx="342828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100" strike="noStrike" u="none">
                <a:solidFill>
                  <a:srgbClr val="808080"/>
                </a:solidFill>
                <a:uFillTx/>
                <a:latin typeface="Times New Roman"/>
              </a:rPr>
              <a:t>Figure 4, Pg. 5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2025-01-30T13:41:41Z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