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14.xml" ContentType="application/vnd.openxmlformats-officedocument.theme+xml"/>
  <Override PartName="/ppt/theme/theme7.xml" ContentType="application/vnd.openxmlformats-officedocument.theme+xml"/>
  <Override PartName="/ppt/theme/theme19.xml" ContentType="application/vnd.openxmlformats-officedocument.theme+xml"/>
  <Override PartName="/ppt/theme/theme3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16.xml" ContentType="application/vnd.openxmlformats-officedocument.theme+xml"/>
  <Override PartName="/ppt/theme/theme9.xml" ContentType="application/vnd.openxmlformats-officedocument.theme+xml"/>
  <Override PartName="/ppt/theme/theme5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7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2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 idx="3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C0BD04D-AF3E-4515-9910-83998CA79E8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5FED66-5204-4D60-81DD-187C75F251A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664D01-A64F-4542-B047-0230C43A5A2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C8B59D-F8E3-4E02-950C-D631E9C1AF2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0B8515-D0A8-48F8-83C0-D3632803B05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DE59C5-A4EE-45D6-B86F-8696E00998E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444A09-8B56-48CF-B60D-09158EC1CA1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601B01-A4EF-432D-9EA6-27E5B4C7061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E290D8-6EC4-45E8-A006-762DAC1569F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57ABD7-AFF7-42A8-A5A0-DA76432DAD3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5444CB-7A0D-44D7-9E7B-E07948606EB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75F4CB-C669-4B1C-9B59-47EB026518E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1E4847-F2EB-4CF9-97C2-EF99A12384D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DDE478-5F8A-47F3-81AE-773B88509B3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C3A16C-9437-42C5-BD4C-116EB4AC38A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3560B6C-CBB0-4DB5-AF7B-6B508C6C30E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69EDCA-D0AA-4B6A-8776-DA35737D50B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DAE0D9-BC03-45C1-AF2A-DC324CAAF5D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802645D-70CE-4331-B689-EAB004CC1C6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4812FA-4D9F-4C19-B387-68C279BD73B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B002D33-0846-4518-B25B-BD8E6466CFA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F7B828A-9BC1-4817-BE5A-51ECA699624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29D0E4E-E5A1-4872-81FE-DB1FB0E0174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7D43DA1-9930-44B5-86A6-0ABA2A3B635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C5DFC5D-4AF6-437A-A81B-2788F175934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D08C7-5CC6-43CF-A54E-257BF4DBE66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4A1E40A-A5B6-43D1-B0EB-0A48496E5FA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90B8174-E9FA-4B79-816A-960ECE7B543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E88649-939A-4884-B033-F1837C112F6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F4ED519-3496-4825-BE33-A6D109C5180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6B6994F-99E6-4ABD-AC49-A5B849DD4B6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BE6FB84-CC4F-4786-9195-79498440D4B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9BC37FC-0AA2-4417-BA4C-6E6D5132A3C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C3005FC-A9D6-4FC6-8272-9FFA349238D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DAE01F1-8E74-4810-BB5F-A9D5A28DC4E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6AEE8F2F-981A-4BF9-B6E6-A057422355E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965E95-6525-4E44-834C-6DB7417E7E6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7FAC621-03B4-40A6-995C-36F37E9A98D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994B4C7-63B6-4345-82C6-2FC16D90B19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FF289C13-483D-4B45-B501-9F8DB4F9088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5E0685-7BBB-42BC-AA9D-A1ACA6B2B5B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DDD931-6208-44BB-90A0-0B4A7448A16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FD8DC9-562E-4978-B8E8-163A265F6CD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2CB7435-A952-40BC-AAB8-573BD2E4CF0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B8A79A-ABC8-48D1-B676-8ABC213E629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4D0FF8-0D89-4AC7-B56B-A101A08469E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5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6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7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9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6EED83-7D7C-4946-BC66-3D347D2D53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92B5D2-D4A8-4C12-AA53-6C6044A9DE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1BFED4-E4E1-4480-BA49-8FEF9BD32FC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F4976A-4822-452A-9A09-7901888C7C8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6DC827-1B7C-4D29-95D4-ADB06C03BE7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1B4179-809D-4ED3-9D04-C880FC5CEC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DD46FD-01CB-439F-BDD8-2058B0A7792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DCC271-565A-46FA-ACF9-4561FE82B2C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023390-7242-4C3E-B0C8-2B53609EED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428A09-6750-4D4C-A63E-3F1A5EB08E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8A8F74-CA73-4A40-B8E8-D466A4E3E22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C4B8C0-A61C-4937-B25A-9450073081A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A621E9-7497-4918-AFD3-4935B5DC73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  <p:sldLayoutId id="2147483688" r:id="rId3"/>
    <p:sldLayoutId id="2147483689" r:id="rId4"/>
    <p:sldLayoutId id="2147483690" r:id="rId5"/>
    <p:sldLayoutId id="2147483691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5BEA7B-1536-42CE-8606-8DF0E91BC4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249716-D1B9-4A3F-9631-C43093449C5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55EBEA-F9F2-4EB4-8F2D-04AAD78B79F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EFCC0E-EF06-4E4F-8405-E24E3C902B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B9E1F-776D-406E-A636-2970ED59E7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3EFDC5-E040-465C-8375-B447B9746B9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36;p9"/>
          <p:cNvSpPr/>
          <p:nvPr/>
        </p:nvSpPr>
        <p:spPr>
          <a:xfrm>
            <a:off x="4572000" y="0"/>
            <a:ext cx="4568760" cy="514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4ACCAC-F631-4BD2-A090-F58C6D2AB67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87C40E-419F-42F8-B23E-D2798CAFFD7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E8AAA4-C327-4702-8732-41B381D780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EB896E-BA70-4EFE-99E4-6DFA6388EBB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D57EF9-D3AE-4B27-9F86-71AA39CDEF0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19EFFC-778C-4265-B6BD-4DEA872BE3E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2BED48-32B1-4423-AC43-EACD6BB551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806D2E-DA24-4C83-8C28-D92D6C180B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D5EEDB-A353-4D65-9773-3F8EE74729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1440" cy="1761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4" name="Google Shape;56;p13"/>
          <p:cNvCxnSpPr/>
          <p:nvPr/>
        </p:nvCxnSpPr>
        <p:spPr>
          <a:xfrm>
            <a:off x="204480" y="230472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25" name="Google Shape;57;p13"/>
          <p:cNvCxnSpPr/>
          <p:nvPr/>
        </p:nvCxnSpPr>
        <p:spPr>
          <a:xfrm>
            <a:off x="204480" y="39488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6" name="PlaceHolder 2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2D4571-6E33-4959-B50B-DD0CB57BE14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Google Shape;59;p13"/>
          <p:cNvSpPr/>
          <p:nvPr/>
        </p:nvSpPr>
        <p:spPr>
          <a:xfrm>
            <a:off x="1946880" y="2244240"/>
            <a:ext cx="524736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Google Shape;60;p13"/>
          <p:cNvSpPr/>
          <p:nvPr/>
        </p:nvSpPr>
        <p:spPr>
          <a:xfrm>
            <a:off x="3071880" y="3948480"/>
            <a:ext cx="299664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5,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C62890-0EC8-4210-B182-9EC9A523D49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8" name="Google Shape;106;p 2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9400" cy="4197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Implementing a RISC-V TEE in gem5: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Currently adding cache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to have two separate processors?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“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Implement then Optimize”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What is my contribution?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8440" cy="308412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/>
          <p:nvPr/>
        </p:nvSpPr>
        <p:spPr>
          <a:xfrm>
            <a:off x="5943600" y="4572000"/>
            <a:ext cx="2284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808080"/>
                </a:solidFill>
                <a:uFillTx/>
                <a:latin typeface="Times New Roman"/>
              </a:rPr>
              <a:t>Moolman, Z. &amp; Lehman T.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0058E1-3E4F-44C1-AB85-48FC719E70F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Gap &amp;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4" name="Google Shape;106;p 1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1560" cy="4197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A Midsummer Nights Tree (AMNT) by Sam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3491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Computational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8" name="Google Shape;180;p25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9" name="PlaceHolder 3"/>
          <p:cNvSpPr>
            <a:spLocks noGrp="1"/>
          </p:cNvSpPr>
          <p:nvPr>
            <p:ph type="sldNum" idx="43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850EE3-15E0-46C2-BF6A-43492BC8EB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2040" cy="4417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2" name="Google Shape;207;p28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3" name="PlaceHolder 3"/>
          <p:cNvSpPr>
            <a:spLocks noGrp="1"/>
          </p:cNvSpPr>
          <p:nvPr>
            <p:ph type="sldNum" idx="44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2F6789-70E0-4862-BDAE-E51872B50A6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4192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1" name="Google Shape;68;p14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2" name="PlaceHolder 3"/>
          <p:cNvSpPr>
            <a:spLocks noGrp="1"/>
          </p:cNvSpPr>
          <p:nvPr>
            <p:ph type="sldNum" idx="33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BC42A6-8EF2-4858-A2F9-7CA844540CE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3;p17"/>
          <p:cNvSpPr/>
          <p:nvPr/>
        </p:nvSpPr>
        <p:spPr>
          <a:xfrm>
            <a:off x="327960" y="4114800"/>
            <a:ext cx="8485200" cy="80820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sldNum" idx="34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8A949A-4EAA-4D69-9824-50573F2ACC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8320" cy="1902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7" name="Google Shape;97;p17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9440" cy="2778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Execution Environments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0" name="Google Shape;114;p 1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1" name="PlaceHolder 2"/>
          <p:cNvSpPr>
            <a:spLocks noGrp="1"/>
          </p:cNvSpPr>
          <p:nvPr>
            <p:ph type="sldNum" idx="35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DC27F7-55B8-4CFC-AC2C-D0A85829516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9440" cy="4565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TEE implements different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privelege modes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with separate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address spaces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User mode, Supervisor mode, Machine mode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Intel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ARM Confidential Computer Architecture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AMD SEV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4" name="Google Shape;114;p19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5" name="PlaceHolder 2"/>
          <p:cNvSpPr>
            <a:spLocks noGrp="1"/>
          </p:cNvSpPr>
          <p:nvPr>
            <p:ph type="sldNum" idx="36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809A76-B44B-47AD-AE16-21AE7564A32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9440" cy="4330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&amp; bonsai 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[3]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3491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encryption engine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(Sam Thomas)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9" name="Google Shape;140;p21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0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9F9A87-92B0-4E91-BCA0-4EAA911E18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4191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24.0.0.1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Benchmark: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10,000,000 accesses on 1GB array of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3" name="Google Shape;140;p 1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4" name="PlaceHolder 3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D29E1-58DD-4375-911B-86A922EE8FA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155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Simulated Time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(Seconds)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Host Memory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(MB)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Number of Instructions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(million)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Base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36.55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1.18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Secure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132.5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3.44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6" name=""/>
          <p:cNvSpPr/>
          <p:nvPr/>
        </p:nvSpPr>
        <p:spPr>
          <a:xfrm>
            <a:off x="1480680" y="2561400"/>
            <a:ext cx="1826280" cy="7588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8" name="Google Shape;140;p 3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9" name="PlaceHolder 2"/>
          <p:cNvSpPr>
            <a:spLocks noGrp="1"/>
          </p:cNvSpPr>
          <p:nvPr>
            <p:ph type="sldNum" idx="39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16516B-C80A-45D1-826F-5EBC012FB0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613800" y="1636200"/>
            <a:ext cx="2010240" cy="1522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Base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13800" y="3231720"/>
            <a:ext cx="2010240" cy="1522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Secure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625480" y="1645200"/>
            <a:ext cx="1644480" cy="76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625480" y="2395440"/>
            <a:ext cx="1644480" cy="76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625840" y="3229200"/>
            <a:ext cx="1644480" cy="76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625840" y="3979440"/>
            <a:ext cx="1644480" cy="76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4262400" y="1182960"/>
            <a:ext cx="1370160" cy="45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Simulated Time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(seconds)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5630760" y="1183320"/>
            <a:ext cx="1370160" cy="45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Host Memory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(MB)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6999120" y="1183680"/>
            <a:ext cx="1370160" cy="45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Times New Roman"/>
              </a:rPr>
              <a:t>Number of Instructions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262760" y="164196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.000384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631120" y="164232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1.185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6999480" y="164268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5882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4263120" y="239832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36.552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5631480" y="239868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1.185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6999840" y="239904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4263120" y="322632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.001425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631480" y="322668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6999840" y="322704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5892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263480" y="398268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132.15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631840" y="398304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000200" y="3983400"/>
            <a:ext cx="137880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2642760" y="1183320"/>
            <a:ext cx="1626120" cy="45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Binary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Num" idx="40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EB4033-201E-42B8-81F3-3C8617D917D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4" name="Google Shape;106;p18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3360" cy="4197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Times New Roman"/>
              </a:rPr>
              <a:t>Keystone has been implemented in gem5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Out of date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Not implemented for current version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Currently contacting previous authors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2024-11-20T09:57:54Z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