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Lst>
  <p:sldSz cx="43891200" cy="3291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enter panel">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Rectangle 41"/>
          <p:cNvSpPr/>
          <p:nvPr/>
        </p:nvSpPr>
        <p:spPr>
          <a:xfrm>
            <a:off x="0" y="-4320"/>
            <a:ext cx="43890480" cy="329727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1" name="Text Box 14"/>
          <p:cNvSpPr/>
          <p:nvPr/>
        </p:nvSpPr>
        <p:spPr>
          <a:xfrm>
            <a:off x="1567440" y="32391000"/>
            <a:ext cx="2513880" cy="317880"/>
          </a:xfrm>
          <a:prstGeom prst="rect">
            <a:avLst/>
          </a:prstGeom>
          <a:noFill/>
          <a:ln w="9525">
            <a:noFill/>
          </a:ln>
        </p:spPr>
        <p:style>
          <a:lnRef idx="0"/>
          <a:fillRef idx="0"/>
          <a:effectRef idx="0"/>
          <a:fontRef idx="minor"/>
        </p:style>
        <p:txBody>
          <a:bodyPr lIns="90000" rIns="90000" tIns="45000" bIns="45000" anchor="t">
            <a:spAutoFit/>
          </a:bodyPr>
          <a:p>
            <a:pPr defTabSz="4388760">
              <a:lnSpc>
                <a:spcPct val="65000"/>
              </a:lnSpc>
              <a:spcBef>
                <a:spcPts val="249"/>
              </a:spcBef>
            </a:pPr>
            <a:r>
              <a:rPr b="1" lang="en-US" sz="500" spc="-1" strike="noStrike">
                <a:solidFill>
                  <a:schemeClr val="lt1">
                    <a:lumMod val="75000"/>
                  </a:schemeClr>
                </a:solidFill>
                <a:latin typeface="Arial"/>
              </a:rPr>
              <a:t>RESEARCH POSTER PRESENTATION DESIGN © 2015</a:t>
            </a:r>
            <a:endParaRPr b="0" lang="en-US" sz="500" spc="-1" strike="noStrike">
              <a:solidFill>
                <a:srgbClr val="000000"/>
              </a:solidFill>
              <a:latin typeface="Arial"/>
            </a:endParaRPr>
          </a:p>
          <a:p>
            <a:pPr defTabSz="4388760">
              <a:lnSpc>
                <a:spcPct val="65000"/>
              </a:lnSpc>
              <a:spcBef>
                <a:spcPts val="550"/>
              </a:spcBef>
            </a:pPr>
            <a:r>
              <a:rPr b="1" lang="en-US" sz="1100" spc="-1" strike="noStrike">
                <a:solidFill>
                  <a:schemeClr val="lt1">
                    <a:lumMod val="75000"/>
                  </a:schemeClr>
                </a:solidFill>
                <a:latin typeface="Arial"/>
              </a:rPr>
              <a:t>www.PosterPresentations.com</a:t>
            </a:r>
            <a:endParaRPr b="0" lang="en-US" sz="1100" spc="-1" strike="noStrike">
              <a:solidFill>
                <a:srgbClr val="000000"/>
              </a:solidFill>
              <a:latin typeface="Arial"/>
            </a:endParaRPr>
          </a:p>
        </p:txBody>
      </p:sp>
      <p:sp>
        <p:nvSpPr>
          <p:cNvPr id="2" name="Rectangle 32"/>
          <p:cNvSpPr/>
          <p:nvPr/>
        </p:nvSpPr>
        <p:spPr>
          <a:xfrm>
            <a:off x="0" y="31902480"/>
            <a:ext cx="43890480" cy="1027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3" name="Rectangle 33"/>
          <p:cNvSpPr/>
          <p:nvPr/>
        </p:nvSpPr>
        <p:spPr>
          <a:xfrm>
            <a:off x="0" y="-4320"/>
            <a:ext cx="43890480" cy="1027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4" name="Rounded Rectangle 34"/>
          <p:cNvSpPr/>
          <p:nvPr/>
        </p:nvSpPr>
        <p:spPr>
          <a:xfrm>
            <a:off x="10972800" y="-4320"/>
            <a:ext cx="21944880" cy="32917680"/>
          </a:xfrm>
          <a:prstGeom prst="roundRect">
            <a:avLst>
              <a:gd name="adj" fmla="val 67"/>
            </a:avLst>
          </a:prstGeom>
          <a:solidFill>
            <a:schemeClr val="accent6"/>
          </a:solidFill>
          <a:ln w="190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13980" spc="-1" strike="noStrike">
              <a:solidFill>
                <a:schemeClr val="lt1"/>
              </a:solidFill>
              <a:latin typeface="Calibri"/>
            </a:endParaRPr>
          </a:p>
        </p:txBody>
      </p:sp>
      <p:sp>
        <p:nvSpPr>
          <p:cNvPr id="5" name="Text Box 14"/>
          <p:cNvSpPr/>
          <p:nvPr/>
        </p:nvSpPr>
        <p:spPr>
          <a:xfrm>
            <a:off x="700560" y="32061960"/>
            <a:ext cx="8290800" cy="581760"/>
          </a:xfrm>
          <a:prstGeom prst="rect">
            <a:avLst/>
          </a:prstGeom>
          <a:noFill/>
          <a:ln w="9525">
            <a:noFill/>
          </a:ln>
        </p:spPr>
        <p:style>
          <a:lnRef idx="0"/>
          <a:fillRef idx="0"/>
          <a:effectRef idx="0"/>
          <a:fontRef idx="minor"/>
        </p:style>
        <p:txBody>
          <a:bodyPr lIns="259560" rIns="259560" tIns="129600" bIns="129600" anchor="t">
            <a:spAutoFit/>
          </a:bodyPr>
          <a:p>
            <a:pPr defTabSz="4388760">
              <a:lnSpc>
                <a:spcPts val="771"/>
              </a:lnSpc>
              <a:spcBef>
                <a:spcPts val="524"/>
              </a:spcBef>
            </a:pPr>
            <a:r>
              <a:rPr b="1" lang="en-US" sz="1050" spc="-1" strike="noStrike">
                <a:solidFill>
                  <a:schemeClr val="lt1">
                    <a:lumMod val="50000"/>
                  </a:schemeClr>
                </a:solidFill>
                <a:latin typeface="Arial"/>
              </a:rPr>
              <a:t>RESEARCH POSTER PRESENTATION TEMPLATE © 2019</a:t>
            </a:r>
            <a:endParaRPr b="0" lang="en-US" sz="1050" spc="-1" strike="noStrike">
              <a:solidFill>
                <a:srgbClr val="000000"/>
              </a:solidFill>
              <a:latin typeface="Arial"/>
            </a:endParaRPr>
          </a:p>
          <a:p>
            <a:pPr defTabSz="4388760">
              <a:lnSpc>
                <a:spcPts val="771"/>
              </a:lnSpc>
              <a:spcBef>
                <a:spcPts val="1001"/>
              </a:spcBef>
            </a:pPr>
            <a:r>
              <a:rPr b="1" lang="en-US" sz="2000" spc="-1" strike="noStrike">
                <a:solidFill>
                  <a:schemeClr val="lt1">
                    <a:lumMod val="50000"/>
                  </a:schemeClr>
                </a:solidFill>
                <a:latin typeface="Arial"/>
              </a:rPr>
              <a:t>www.PosterPresentations.com</a:t>
            </a:r>
            <a:endParaRPr b="0" lang="en-US" sz="2000" spc="-1" strike="noStrike">
              <a:solidFill>
                <a:srgbClr val="000000"/>
              </a:solidFill>
              <a:latin typeface="Arial"/>
            </a:endParaRPr>
          </a:p>
        </p:txBody>
      </p:sp>
      <p:graphicFrame>
        <p:nvGraphicFramePr>
          <p:cNvPr id="6" name="Table 59"/>
          <p:cNvGraphicFramePr/>
          <p:nvPr/>
        </p:nvGraphicFramePr>
        <p:xfrm>
          <a:off x="-10611000" y="14040"/>
          <a:ext cx="9776160" cy="32677560"/>
        </p:xfrm>
        <a:graphic>
          <a:graphicData uri="http://schemas.openxmlformats.org/drawingml/2006/table">
            <a:tbl>
              <a:tblPr/>
              <a:tblGrid>
                <a:gridCol w="4192200"/>
                <a:gridCol w="5584320"/>
              </a:tblGrid>
              <a:tr h="1328760">
                <a:tc gridSpan="2">
                  <a:txBody>
                    <a:bodyPr lIns="182880" anchor="t">
                      <a:noAutofit/>
                    </a:bodyPr>
                    <a:p>
                      <a:pPr algn="ctr" defTabSz="4388760">
                        <a:lnSpc>
                          <a:spcPct val="100000"/>
                        </a:lnSpc>
                        <a:tabLst>
                          <a:tab algn="l" pos="0"/>
                        </a:tabLst>
                      </a:pPr>
                      <a:r>
                        <a:rPr b="0" lang="en-US" sz="3600" spc="596" strike="noStrike">
                          <a:solidFill>
                            <a:srgbClr val="1f3a4e"/>
                          </a:solidFill>
                          <a:latin typeface="Arial Black"/>
                        </a:rPr>
                        <a:t>QUICK START GUIDE</a:t>
                      </a:r>
                      <a:br>
                        <a:rPr sz="3600"/>
                      </a:br>
                      <a:r>
                        <a:rPr b="1" lang="en-US" sz="2800" spc="-1" strike="noStrike">
                          <a:solidFill>
                            <a:srgbClr val="ff0000"/>
                          </a:solidFill>
                          <a:latin typeface="Trebuchet MS"/>
                        </a:rPr>
                        <a:t>(THIS SIDEBAR WILL NOT PRINT)</a:t>
                      </a:r>
                      <a:endParaRPr b="0" lang="en-US" sz="2800" spc="-1" strike="noStrike">
                        <a:solidFill>
                          <a:srgbClr val="000000"/>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206600">
                <a:tc gridSpan="2">
                  <a:txBody>
                    <a:bodyPr lIns="182880" anchor="t">
                      <a:noAutofit/>
                    </a:bodyPr>
                    <a:p>
                      <a:pPr defTabSz="3765600">
                        <a:lnSpc>
                          <a:spcPct val="100000"/>
                        </a:lnSpc>
                      </a:pPr>
                      <a:r>
                        <a:rPr b="0" lang="en-US" sz="2000" spc="-1" strike="noStrike">
                          <a:solidFill>
                            <a:srgbClr val="d9d9d9"/>
                          </a:solidFill>
                          <a:latin typeface="Arial"/>
                        </a:rPr>
                        <a:t>This PowerPoint template produces a </a:t>
                      </a:r>
                      <a:r>
                        <a:rPr b="0" lang="en-US" sz="2000" spc="-1" strike="noStrike">
                          <a:solidFill>
                            <a:srgbClr val="ffc000"/>
                          </a:solidFill>
                          <a:latin typeface="Arial"/>
                        </a:rPr>
                        <a:t>36"x48" </a:t>
                      </a:r>
                      <a:r>
                        <a:rPr b="0" lang="en-US" sz="2000" spc="-1" strike="noStrike">
                          <a:solidFill>
                            <a:srgbClr val="d9d9d9"/>
                          </a:solidFill>
                          <a:latin typeface="Arial"/>
                        </a:rPr>
                        <a:t>presentation poster. You can use it to create your research poster by placing your title, subtitle, text, tables, charts and photos. </a:t>
                      </a:r>
                      <a:endParaRPr b="0" lang="en-US" sz="2000" spc="-1" strike="noStrike">
                        <a:solidFill>
                          <a:srgbClr val="ffffff"/>
                        </a:solidFill>
                        <a:latin typeface="Arial"/>
                      </a:endParaRPr>
                    </a:p>
                    <a:p>
                      <a:pPr defTabSz="3765600">
                        <a:lnSpc>
                          <a:spcPct val="100000"/>
                        </a:lnSpc>
                      </a:pPr>
                      <a:endParaRPr b="0" lang="en-US" sz="2000" spc="-1" strike="noStrike">
                        <a:solidFill>
                          <a:srgbClr val="ffffff"/>
                        </a:solidFill>
                        <a:latin typeface="Arial"/>
                      </a:endParaRPr>
                    </a:p>
                    <a:p>
                      <a:pPr defTabSz="3765600">
                        <a:lnSpc>
                          <a:spcPct val="100000"/>
                        </a:lnSpc>
                      </a:pPr>
                      <a:r>
                        <a:rPr b="0" lang="en-US" sz="2000" spc="-1" strike="noStrike">
                          <a:solidFill>
                            <a:srgbClr val="d9d9d9"/>
                          </a:solidFill>
                          <a:latin typeface="Arial"/>
                        </a:rPr>
                        <a:t>We provide a series of online tutorials that will guide you through the poster design process and answer your poster production questions. For complete template tutorials, go online to </a:t>
                      </a:r>
                      <a:r>
                        <a:rPr b="0" lang="en-US" sz="2000" spc="-1" strike="noStrike">
                          <a:solidFill>
                            <a:srgbClr val="ffc000"/>
                          </a:solidFill>
                          <a:latin typeface="Arial"/>
                        </a:rPr>
                        <a:t>PosterPresentations.com</a:t>
                      </a:r>
                      <a:r>
                        <a:rPr b="0" lang="en-US" sz="2000" spc="-1" strike="noStrike">
                          <a:solidFill>
                            <a:srgbClr val="d9d9d9"/>
                          </a:solidFill>
                          <a:latin typeface="Arial"/>
                        </a:rPr>
                        <a:t> and click on the  </a:t>
                      </a:r>
                      <a:r>
                        <a:rPr b="0" lang="en-US" sz="2000" spc="-1" strike="noStrike">
                          <a:solidFill>
                            <a:srgbClr val="ffc000"/>
                          </a:solidFill>
                          <a:latin typeface="Arial"/>
                        </a:rPr>
                        <a:t>HELP DESK</a:t>
                      </a:r>
                      <a:r>
                        <a:rPr b="0" lang="en-US" sz="2000" spc="-1" strike="noStrike">
                          <a:solidFill>
                            <a:srgbClr val="d9d9d9"/>
                          </a:solidFill>
                          <a:latin typeface="Arial"/>
                        </a:rPr>
                        <a:t> tab.</a:t>
                      </a:r>
                      <a:endParaRPr b="0" lang="en-US" sz="2000" spc="-1" strike="noStrike">
                        <a:solidFill>
                          <a:srgbClr val="ffffff"/>
                        </a:solidFill>
                        <a:latin typeface="Arial"/>
                      </a:endParaRPr>
                    </a:p>
                    <a:p>
                      <a:pPr defTabSz="3765600">
                        <a:lnSpc>
                          <a:spcPct val="100000"/>
                        </a:lnSpc>
                      </a:pPr>
                      <a:endParaRPr b="0" lang="en-US" sz="2000" spc="-1" strike="noStrike">
                        <a:solidFill>
                          <a:srgbClr val="ffffff"/>
                        </a:solidFill>
                        <a:latin typeface="Arial"/>
                      </a:endParaRPr>
                    </a:p>
                    <a:p>
                      <a:pPr defTabSz="3765600">
                        <a:lnSpc>
                          <a:spcPct val="100000"/>
                        </a:lnSpc>
                      </a:pPr>
                      <a:r>
                        <a:rPr b="0" lang="en-US" sz="2000" spc="-1" strike="noStrike">
                          <a:solidFill>
                            <a:srgbClr val="d9d9d9"/>
                          </a:solidFill>
                          <a:latin typeface="Arial"/>
                        </a:rPr>
                        <a:t>To print your poster using our same-day professional printing service, go online to </a:t>
                      </a:r>
                      <a:r>
                        <a:rPr b="0" lang="en-US" sz="2000" spc="-1" strike="noStrike">
                          <a:solidFill>
                            <a:srgbClr val="ffc000"/>
                          </a:solidFill>
                          <a:latin typeface="Arial"/>
                        </a:rPr>
                        <a:t>PosterPresentations.com</a:t>
                      </a:r>
                      <a:r>
                        <a:rPr b="0" lang="en-US" sz="2000" spc="-1" strike="noStrike">
                          <a:solidFill>
                            <a:srgbClr val="d9d9d9"/>
                          </a:solidFill>
                          <a:latin typeface="Arial"/>
                        </a:rPr>
                        <a:t> and click on "</a:t>
                      </a:r>
                      <a:r>
                        <a:rPr b="0" lang="en-US" sz="2000" spc="-1" strike="noStrike">
                          <a:solidFill>
                            <a:srgbClr val="ffc000"/>
                          </a:solidFill>
                          <a:latin typeface="Arial"/>
                        </a:rPr>
                        <a:t>Order your poster</a:t>
                      </a:r>
                      <a:r>
                        <a:rPr b="0" lang="en-US" sz="2000" spc="-1" strike="noStrike">
                          <a:solidFill>
                            <a:srgbClr val="d9d9d9"/>
                          </a:solidFill>
                          <a:latin typeface="Arial"/>
                        </a:rPr>
                        <a:t>".</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572360">
                <a:tc>
                  <a:txBody>
                    <a:bodyPr anchor="t">
                      <a:noAutofit/>
                    </a:bodyPr>
                    <a:p>
                      <a:pPr algn="ctr" defTabSz="4388760">
                        <a:lnSpc>
                          <a:spcPct val="100000"/>
                        </a:lnSpc>
                      </a:pPr>
                      <a:endParaRPr b="0" lang="en-US" sz="2000" spc="-1" strike="noStrike">
                        <a:solidFill>
                          <a:srgbClr val="ffffff"/>
                        </a:solidFill>
                        <a:latin typeface="Arial"/>
                      </a:endParaRPr>
                    </a:p>
                    <a:p>
                      <a:pPr algn="ctr" defTabSz="4388760">
                        <a:lnSpc>
                          <a:spcPct val="100000"/>
                        </a:lnSpc>
                      </a:pPr>
                      <a:endParaRPr b="0" lang="en-US" sz="2000" spc="-1" strike="noStrike">
                        <a:solidFill>
                          <a:srgbClr val="ffffff"/>
                        </a:solidFill>
                        <a:latin typeface="Arial"/>
                      </a:endParaRPr>
                    </a:p>
                    <a:p>
                      <a:pPr algn="ctr" defTabSz="4388760">
                        <a:lnSpc>
                          <a:spcPct val="100000"/>
                        </a:lnSpc>
                      </a:pPr>
                      <a:r>
                        <a:rPr b="0" lang="en-US" sz="2000" spc="-1" strike="noStrike">
                          <a:solidFill>
                            <a:schemeClr val="lt1"/>
                          </a:solidFill>
                          <a:latin typeface="Arial"/>
                        </a:rPr>
                        <a:t>This is a template for a </a:t>
                      </a:r>
                      <a:endParaRPr b="0" lang="en-US" sz="2000" spc="-1" strike="noStrike">
                        <a:solidFill>
                          <a:srgbClr val="ffffff"/>
                        </a:solidFill>
                        <a:latin typeface="Arial"/>
                      </a:endParaRPr>
                    </a:p>
                    <a:p>
                      <a:pPr algn="ctr" defTabSz="4388760">
                        <a:lnSpc>
                          <a:spcPct val="100000"/>
                        </a:lnSpc>
                      </a:pPr>
                      <a:r>
                        <a:rPr b="0" lang="en-US" sz="2000" spc="-1" strike="noStrike">
                          <a:solidFill>
                            <a:schemeClr val="lt1"/>
                          </a:solidFill>
                          <a:latin typeface="Arial"/>
                        </a:rPr>
                        <a:t>presentation poster</a:t>
                      </a:r>
                      <a:br>
                        <a:rPr sz="2000"/>
                      </a:br>
                      <a:r>
                        <a:rPr b="1" lang="en-US" sz="3600" spc="-1" strike="noStrike">
                          <a:solidFill>
                            <a:srgbClr val="ffc000"/>
                          </a:solidFill>
                          <a:latin typeface="Arial"/>
                        </a:rPr>
                        <a:t>36 inches tall</a:t>
                      </a:r>
                      <a:br>
                        <a:rPr sz="3600"/>
                      </a:br>
                      <a:r>
                        <a:rPr b="1" lang="en-US" sz="3600" spc="-1" strike="noStrike">
                          <a:solidFill>
                            <a:srgbClr val="ffc000"/>
                          </a:solidFill>
                          <a:latin typeface="Arial"/>
                        </a:rPr>
                        <a:t>by</a:t>
                      </a:r>
                      <a:br>
                        <a:rPr sz="3600"/>
                      </a:br>
                      <a:r>
                        <a:rPr b="1" lang="en-US" sz="3600" spc="-1" strike="noStrike">
                          <a:solidFill>
                            <a:srgbClr val="ffc000"/>
                          </a:solidFill>
                          <a:latin typeface="Arial"/>
                        </a:rPr>
                        <a:t>48 inches wide</a:t>
                      </a:r>
                      <a:br>
                        <a:rPr sz="3600"/>
                      </a:br>
                      <a:endParaRPr b="0" lang="en-US" sz="36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a:txBody>
                    <a:bodyPr lIns="182880" anchor="t">
                      <a:noAutofit/>
                    </a:bodyPr>
                    <a:p>
                      <a:pPr defTabSz="4388760">
                        <a:lnSpc>
                          <a:spcPct val="100000"/>
                        </a:lnSpc>
                        <a:tabLst>
                          <a:tab algn="l" pos="0"/>
                        </a:tabLst>
                      </a:pPr>
                      <a:r>
                        <a:rPr b="1" lang="en-US" sz="2400" spc="-1" strike="noStrike">
                          <a:solidFill>
                            <a:srgbClr val="ffc000"/>
                          </a:solidFill>
                          <a:latin typeface="Arial"/>
                        </a:rPr>
                        <a:t>Important: Check the template size</a:t>
                      </a:r>
                      <a:br>
                        <a:rPr sz="2000"/>
                      </a:br>
                      <a:r>
                        <a:rPr b="0" lang="en-US" sz="2000" spc="-1" strike="noStrike">
                          <a:solidFill>
                            <a:srgbClr val="d9d9d9"/>
                          </a:solidFill>
                          <a:latin typeface="Arial"/>
                        </a:rPr>
                        <a:t>Before you start working on your poster and to avoid printing problems check that you have downloaded and that you are using the correct size template for your poster presentation.</a:t>
                      </a:r>
                      <a:br>
                        <a:rPr sz="2000"/>
                      </a:br>
                      <a:r>
                        <a:rPr b="0" lang="en-US" sz="2000" spc="-1" strike="noStrike">
                          <a:solidFill>
                            <a:srgbClr val="d9d9d9"/>
                          </a:solidFill>
                          <a:latin typeface="Arial"/>
                        </a:rPr>
                        <a:t>This template can also be printed at the following sizes without distortion and without any additional formatting:</a:t>
                      </a:r>
                      <a:br>
                        <a:rPr sz="2000"/>
                      </a:br>
                      <a:r>
                        <a:rPr b="0" lang="en-US" sz="2000" spc="-1" strike="noStrike">
                          <a:solidFill>
                            <a:srgbClr val="ffc000"/>
                          </a:solidFill>
                          <a:latin typeface="Arial"/>
                        </a:rPr>
                        <a:t>30 tall x 40 wide</a:t>
                      </a:r>
                      <a:br>
                        <a:rPr sz="2000"/>
                      </a:br>
                      <a:r>
                        <a:rPr b="0" lang="en-US" sz="2000" spc="-1" strike="noStrike">
                          <a:solidFill>
                            <a:srgbClr val="ffc000"/>
                          </a:solidFill>
                          <a:latin typeface="Arial"/>
                        </a:rPr>
                        <a:t>42 tall x 56 wide</a:t>
                      </a:r>
                      <a:br>
                        <a:rPr sz="2000"/>
                      </a:br>
                      <a:r>
                        <a:rPr b="0" lang="en-US" sz="2000" spc="-1" strike="noStrike">
                          <a:solidFill>
                            <a:srgbClr val="ffc000"/>
                          </a:solidFill>
                          <a:latin typeface="Arial"/>
                        </a:rPr>
                        <a:t>48 tall x 64 wide</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4288680">
                <a:tc>
                  <a:txBody>
                    <a:bodyPr anchor="t">
                      <a:noAutofit/>
                    </a:bodyPr>
                    <a:p>
                      <a:endParaRPr b="0" lang="en-US" sz="2000" spc="-1" strike="noStrike">
                        <a:solidFill>
                          <a:srgbClr val="1f3a4e"/>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2"/>
                      <a:stretch/>
                    </a:blipFill>
                  </a:tcPr>
                </a:tc>
                <a:tc>
                  <a:txBody>
                    <a:bodyPr lIns="182880" anchor="t">
                      <a:noAutofit/>
                    </a:bodyPr>
                    <a:p>
                      <a:pPr defTabSz="4388760">
                        <a:lnSpc>
                          <a:spcPct val="100000"/>
                        </a:lnSpc>
                      </a:pPr>
                      <a:r>
                        <a:rPr b="1" lang="en-US" sz="2400" spc="-1" strike="noStrike">
                          <a:solidFill>
                            <a:srgbClr val="ffc000"/>
                          </a:solidFill>
                          <a:latin typeface="Arial"/>
                        </a:rPr>
                        <a:t>How to </a:t>
                      </a:r>
                      <a:r>
                        <a:rPr b="1" lang="en-US" sz="4000" spc="-1" strike="noStrike">
                          <a:solidFill>
                            <a:srgbClr val="ffc000"/>
                          </a:solidFill>
                          <a:latin typeface="Arial"/>
                        </a:rPr>
                        <a:t>Zoom in </a:t>
                      </a:r>
                      <a:r>
                        <a:rPr b="1" lang="en-US" sz="2400" spc="-1" strike="noStrike">
                          <a:solidFill>
                            <a:srgbClr val="ffc000"/>
                          </a:solidFill>
                          <a:latin typeface="Arial"/>
                        </a:rPr>
                        <a:t>and </a:t>
                      </a:r>
                      <a:r>
                        <a:rPr b="1" lang="en-US" sz="1800" spc="-1" strike="noStrike">
                          <a:solidFill>
                            <a:srgbClr val="ffc000"/>
                          </a:solidFill>
                          <a:latin typeface="Arial"/>
                        </a:rPr>
                        <a:t>out</a:t>
                      </a:r>
                      <a:endParaRPr b="0" lang="en-US" sz="1800" spc="-1" strike="noStrike">
                        <a:solidFill>
                          <a:srgbClr val="ffffff"/>
                        </a:solidFill>
                        <a:latin typeface="Arial"/>
                      </a:endParaRPr>
                    </a:p>
                    <a:p>
                      <a:pPr defTabSz="4388760">
                        <a:lnSpc>
                          <a:spcPct val="100000"/>
                        </a:lnSpc>
                      </a:pPr>
                      <a:r>
                        <a:rPr b="0" lang="en-US" sz="2000" spc="-1" strike="noStrike">
                          <a:solidFill>
                            <a:srgbClr val="d9d9d9"/>
                          </a:solidFill>
                          <a:latin typeface="Arial"/>
                        </a:rPr>
                        <a:t>Use the PowerPoint zoom tool to adjust the screen magnification to view comfortably. PowerPoint provides 2 ways to zoom: </a:t>
                      </a:r>
                      <a:br>
                        <a:rPr sz="2000"/>
                      </a:br>
                      <a:r>
                        <a:rPr b="0" lang="en-US" sz="2000" spc="-1" strike="noStrike">
                          <a:solidFill>
                            <a:srgbClr val="ffc000"/>
                          </a:solidFill>
                          <a:latin typeface="Arial"/>
                        </a:rPr>
                        <a:t>1. </a:t>
                      </a:r>
                      <a:r>
                        <a:rPr b="0" lang="en-US" sz="2000" spc="-1" strike="noStrike">
                          <a:solidFill>
                            <a:srgbClr val="d9d9d9"/>
                          </a:solidFill>
                          <a:latin typeface="Arial"/>
                        </a:rPr>
                        <a:t>On the top menu bar click on the VIEW tab and then click on ZOOM. Choose the zoom percentage that works best for you. </a:t>
                      </a:r>
                      <a:br>
                        <a:rPr sz="2000"/>
                      </a:br>
                      <a:r>
                        <a:rPr b="0" lang="en-US" sz="2000" spc="-1" strike="noStrike">
                          <a:solidFill>
                            <a:srgbClr val="ffc000"/>
                          </a:solidFill>
                          <a:latin typeface="Arial"/>
                        </a:rPr>
                        <a:t>2. </a:t>
                      </a:r>
                      <a:r>
                        <a:rPr b="0" lang="en-US" sz="2000" spc="-1" strike="noStrike">
                          <a:solidFill>
                            <a:srgbClr val="d9d9d9"/>
                          </a:solidFill>
                          <a:latin typeface="Arial"/>
                        </a:rPr>
                        <a:t>For better zoom flexibility, use the zoom slider at the bottom right of the window.</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1800360">
                <a:tc gridSpan="2">
                  <a:txBody>
                    <a:bodyPr anchor="t">
                      <a:noAutofit/>
                    </a:bodyPr>
                    <a:p>
                      <a:pPr defTabSz="4388760">
                        <a:lnSpc>
                          <a:spcPct val="100000"/>
                        </a:lnSpc>
                        <a:tabLst>
                          <a:tab algn="l" pos="0"/>
                        </a:tabLst>
                      </a:pPr>
                      <a:r>
                        <a:rPr b="1" lang="en-US" sz="2400" spc="-1" strike="noStrike">
                          <a:solidFill>
                            <a:srgbClr val="ffc000"/>
                          </a:solidFill>
                          <a:latin typeface="Arial"/>
                        </a:rPr>
                        <a:t>Ruler and Guides</a:t>
                      </a:r>
                      <a:br>
                        <a:rPr sz="2000"/>
                      </a:br>
                      <a:r>
                        <a:rPr b="0" lang="en-US" sz="2000" spc="-1" strike="noStrike">
                          <a:solidFill>
                            <a:srgbClr val="d9d9d9"/>
                          </a:solidFill>
                          <a:latin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lang="en-US" sz="20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824280">
                <a:tc>
                  <a:txBody>
                    <a:bodyPr anchor="t">
                      <a:noAutofit/>
                    </a:bodyPr>
                    <a:p>
                      <a:endParaRPr b="0" lang="en-US" sz="2000" spc="-1" strike="noStrike">
                        <a:solidFill>
                          <a:srgbClr val="1f3a4e"/>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3"/>
                      <a:stretch/>
                    </a:blipFill>
                  </a:tcPr>
                </a:tc>
                <a:tc>
                  <a:txBody>
                    <a:bodyPr lIns="182880" anchor="t">
                      <a:noAutofit/>
                    </a:bodyPr>
                    <a:p>
                      <a:pPr defTabSz="114480">
                        <a:lnSpc>
                          <a:spcPct val="100000"/>
                        </a:lnSpc>
                        <a:tabLst>
                          <a:tab algn="l" pos="0"/>
                        </a:tabLst>
                      </a:pPr>
                      <a:r>
                        <a:rPr b="1" lang="en-US" sz="2400" spc="-1" strike="noStrike">
                          <a:solidFill>
                            <a:srgbClr val="ffc000"/>
                          </a:solidFill>
                          <a:latin typeface="Arial"/>
                        </a:rPr>
                        <a:t>Headers and text containers</a:t>
                      </a:r>
                      <a:br>
                        <a:rPr sz="2000"/>
                      </a:br>
                      <a:r>
                        <a:rPr b="0" lang="en-US" sz="2000" spc="-1" strike="noStrike">
                          <a:solidFill>
                            <a:srgbClr val="d9d9d9"/>
                          </a:solidFill>
                          <a:latin typeface="Arial"/>
                        </a:rPr>
                        <a:t>Included in this template are commonly used section headers such as Abstract, Objectives, Methods, Results, etc. </a:t>
                      </a:r>
                      <a:br>
                        <a:rPr sz="2000"/>
                      </a:br>
                      <a:r>
                        <a:rPr b="0" lang="en-US" sz="2000" spc="-1" strike="noStrike">
                          <a:solidFill>
                            <a:srgbClr val="ffc000"/>
                          </a:solidFill>
                          <a:latin typeface="Arial"/>
                        </a:rPr>
                        <a:t>-</a:t>
                      </a:r>
                      <a:r>
                        <a:rPr b="0" lang="en-US" sz="2000" spc="-1" strike="noStrike">
                          <a:solidFill>
                            <a:schemeClr val="lt1"/>
                          </a:solidFill>
                          <a:latin typeface="Arial"/>
                        </a:rPr>
                        <a:t> </a:t>
                      </a:r>
                      <a:r>
                        <a:rPr b="0" lang="en-US" sz="2000" spc="-1" strike="noStrike">
                          <a:solidFill>
                            <a:srgbClr val="d9d9d9"/>
                          </a:solidFill>
                          <a:latin typeface="Arial"/>
                        </a:rPr>
                        <a:t>Click inside a section header to add its text. </a:t>
                      </a:r>
                      <a:br>
                        <a:rPr sz="2000"/>
                      </a:br>
                      <a:r>
                        <a:rPr b="0" lang="en-US" sz="2000" spc="-1" strike="noStrike">
                          <a:solidFill>
                            <a:srgbClr val="ffc000"/>
                          </a:solidFill>
                          <a:latin typeface="Arial"/>
                        </a:rPr>
                        <a:t>-</a:t>
                      </a:r>
                      <a:r>
                        <a:rPr b="0" lang="en-US" sz="2000" spc="-1" strike="noStrike">
                          <a:solidFill>
                            <a:schemeClr val="lt1"/>
                          </a:solidFill>
                          <a:latin typeface="Arial"/>
                        </a:rPr>
                        <a:t> </a:t>
                      </a:r>
                      <a:r>
                        <a:rPr b="0" lang="en-US" sz="2000" spc="-1" strike="noStrike">
                          <a:solidFill>
                            <a:srgbClr val="d9d9d9"/>
                          </a:solidFill>
                          <a:latin typeface="Arial"/>
                        </a:rPr>
                        <a:t>To add another header, click on edge of the section box so that it is outlined. Copy and paste it. </a:t>
                      </a:r>
                      <a:br>
                        <a:rPr sz="2000"/>
                      </a:br>
                      <a:r>
                        <a:rPr b="0" lang="en-US" sz="2000" spc="-1" strike="noStrike">
                          <a:solidFill>
                            <a:srgbClr val="ffc000"/>
                          </a:solidFill>
                          <a:latin typeface="Arial"/>
                        </a:rPr>
                        <a:t>-</a:t>
                      </a:r>
                      <a:r>
                        <a:rPr b="0" lang="en-US" sz="2000" spc="-1" strike="noStrike">
                          <a:solidFill>
                            <a:schemeClr val="lt1"/>
                          </a:solidFill>
                          <a:latin typeface="Arial"/>
                        </a:rPr>
                        <a:t> </a:t>
                      </a:r>
                      <a:r>
                        <a:rPr b="0" lang="en-US" sz="2000" spc="-1" strike="noStrike">
                          <a:solidFill>
                            <a:srgbClr val="d9d9d9"/>
                          </a:solidFill>
                          <a:latin typeface="Arial"/>
                        </a:rPr>
                        <a:t>To increase its size, click on the white circles and expand to the the desired size.</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3519000">
                <a:tc gridSpan="2">
                  <a:txBody>
                    <a:bodyPr anchor="t">
                      <a:noAutofit/>
                    </a:bodyPr>
                    <a:p>
                      <a:pPr defTabSz="4388760">
                        <a:lnSpc>
                          <a:spcPct val="100000"/>
                        </a:lnSpc>
                      </a:pPr>
                      <a:r>
                        <a:rPr b="1" lang="en-US" sz="2400" spc="-1" strike="noStrike">
                          <a:solidFill>
                            <a:srgbClr val="ffc000"/>
                          </a:solidFill>
                          <a:latin typeface="Arial"/>
                        </a:rPr>
                        <a:t>Adding content to the poster</a:t>
                      </a:r>
                      <a:endParaRPr b="0" lang="en-US" sz="2400" spc="-1" strike="noStrike">
                        <a:solidFill>
                          <a:srgbClr val="ffffff"/>
                        </a:solidFill>
                        <a:latin typeface="Arial"/>
                      </a:endParaRPr>
                    </a:p>
                    <a:p>
                      <a:pPr defTabSz="4388760">
                        <a:lnSpc>
                          <a:spcPct val="100000"/>
                        </a:lnSpc>
                      </a:pPr>
                      <a:r>
                        <a:rPr b="0" lang="en-US" sz="2000" spc="-1" strike="noStrike">
                          <a:solidFill>
                            <a:srgbClr val="d9d9d9"/>
                          </a:solidFill>
                          <a:latin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lang="en-US" sz="2000" spc="-1" strike="noStrike">
                        <a:solidFill>
                          <a:srgbClr val="ffffff"/>
                        </a:solidFill>
                        <a:latin typeface="Arial"/>
                      </a:endParaRPr>
                    </a:p>
                    <a:p>
                      <a:pPr marL="343080" indent="-343080" defTabSz="4388760">
                        <a:lnSpc>
                          <a:spcPct val="100000"/>
                        </a:lnSpc>
                        <a:buClr>
                          <a:srgbClr val="d9d9d9"/>
                        </a:buClr>
                        <a:buFont typeface="OpenSymbol"/>
                        <a:buChar char="-"/>
                      </a:pPr>
                      <a:r>
                        <a:rPr b="0" lang="en-US" sz="2000" spc="-1" strike="noStrike">
                          <a:solidFill>
                            <a:srgbClr val="d9d9d9"/>
                          </a:solidFill>
                          <a:latin typeface="Arial"/>
                        </a:rPr>
                        <a:t>If you run out of room, try to reduce the size of your fonts and/or the size of your graphics. If there is a lot of empty space try to increase your font sizes and the size of your graphics. The font used for references can be smaller.</a:t>
                      </a:r>
                      <a:endParaRPr b="0" lang="en-US" sz="20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377440">
                <a:tc gridSpan="2">
                  <a:txBody>
                    <a:bodyPr lIns="182880" anchor="t">
                      <a:noAutofit/>
                    </a:bodyPr>
                    <a:p>
                      <a:pPr defTabSz="1518480">
                        <a:lnSpc>
                          <a:spcPct val="100000"/>
                        </a:lnSpc>
                        <a:tabLst>
                          <a:tab algn="l" pos="0"/>
                        </a:tabLst>
                      </a:pPr>
                      <a:r>
                        <a:rPr b="1" lang="en-US" sz="2400" spc="-1" strike="noStrike">
                          <a:solidFill>
                            <a:srgbClr val="ffc000"/>
                          </a:solidFill>
                          <a:latin typeface="Arial"/>
                        </a:rPr>
                        <a:t>Photos</a:t>
                      </a:r>
                      <a:endParaRPr b="0" lang="en-US" sz="2400" spc="-1" strike="noStrike">
                        <a:solidFill>
                          <a:srgbClr val="ffffff"/>
                        </a:solidFill>
                        <a:latin typeface="Arial"/>
                      </a:endParaRPr>
                    </a:p>
                    <a:p>
                      <a:pPr defTabSz="977760">
                        <a:lnSpc>
                          <a:spcPct val="100000"/>
                        </a:lnSpc>
                        <a:tabLst>
                          <a:tab algn="l" pos="0"/>
                        </a:tabLst>
                      </a:pPr>
                      <a:r>
                        <a:rPr b="0" lang="en-US" sz="2000" spc="-1" strike="noStrike">
                          <a:solidFill>
                            <a:srgbClr val="d9d9d9"/>
                          </a:solidFill>
                          <a:latin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292840">
                <a:tc gridSpan="2">
                  <a:txBody>
                    <a:bodyPr lIns="182880" anchor="t">
                      <a:noAutofit/>
                    </a:bodyPr>
                    <a:p>
                      <a:endParaRPr b="0" lang="en-US" sz="2000" spc="-1" strike="noStrike">
                        <a:solidFill>
                          <a:schemeClr val="lt1"/>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4"/>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280160">
                <a:tc gridSpan="2">
                  <a:txBody>
                    <a:bodyPr lIns="182880" anchor="t">
                      <a:noAutofit/>
                    </a:bodyPr>
                    <a:p>
                      <a:pPr defTabSz="1518480">
                        <a:lnSpc>
                          <a:spcPct val="100000"/>
                        </a:lnSpc>
                        <a:tabLst>
                          <a:tab algn="l" pos="0"/>
                        </a:tabLst>
                      </a:pPr>
                      <a:r>
                        <a:rPr b="1" lang="en-US" sz="2400" spc="-1" strike="noStrike">
                          <a:solidFill>
                            <a:srgbClr val="ffc000"/>
                          </a:solidFill>
                          <a:latin typeface="Arial"/>
                        </a:rPr>
                        <a:t>Quality check your graphics</a:t>
                      </a:r>
                      <a:endParaRPr b="0" lang="en-US" sz="2400" spc="-1" strike="noStrike">
                        <a:solidFill>
                          <a:srgbClr val="ffffff"/>
                        </a:solidFill>
                        <a:latin typeface="Arial"/>
                      </a:endParaRPr>
                    </a:p>
                    <a:p>
                      <a:pPr defTabSz="1518480">
                        <a:lnSpc>
                          <a:spcPct val="100000"/>
                        </a:lnSpc>
                        <a:tabLst>
                          <a:tab algn="l" pos="0"/>
                        </a:tabLst>
                      </a:pPr>
                      <a:r>
                        <a:rPr b="0" lang="en-US" sz="2000" spc="-1" strike="noStrike">
                          <a:solidFill>
                            <a:srgbClr val="d9d9d9"/>
                          </a:solidFill>
                          <a:latin typeface="Arial"/>
                        </a:rPr>
                        <a:t>Zoom in and look at your images at 100%-200% magnification. If they look clear, they will print well. </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187080">
                <a:tc gridSpan="2">
                  <a:txBody>
                    <a:bodyPr lIns="182880" anchor="t">
                      <a:noAutofit/>
                    </a:bodyPr>
                    <a:p>
                      <a:endParaRPr b="0" lang="en-US" sz="2000" spc="-1" strike="noStrike">
                        <a:solidFill>
                          <a:schemeClr val="lt1"/>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5"/>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graphicFrame>
        <p:nvGraphicFramePr>
          <p:cNvPr id="7" name="Table 63"/>
          <p:cNvGraphicFramePr/>
          <p:nvPr/>
        </p:nvGraphicFramePr>
        <p:xfrm>
          <a:off x="44695080" y="-84600"/>
          <a:ext cx="9429120" cy="33073560"/>
        </p:xfrm>
        <a:graphic>
          <a:graphicData uri="http://schemas.openxmlformats.org/drawingml/2006/table">
            <a:tbl>
              <a:tblPr/>
              <a:tblGrid>
                <a:gridCol w="3343680"/>
                <a:gridCol w="1381320"/>
                <a:gridCol w="4704480"/>
              </a:tblGrid>
              <a:tr h="1756080">
                <a:tc gridSpan="3">
                  <a:txBody>
                    <a:bodyPr lIns="182880" anchor="t">
                      <a:noAutofit/>
                    </a:bodyPr>
                    <a:p>
                      <a:pPr algn="ctr" defTabSz="4388760">
                        <a:lnSpc>
                          <a:spcPct val="100000"/>
                        </a:lnSpc>
                        <a:tabLst>
                          <a:tab algn="l" pos="0"/>
                        </a:tabLst>
                      </a:pPr>
                      <a:r>
                        <a:rPr b="0" lang="en-US" sz="4000" spc="596" strike="noStrike">
                          <a:solidFill>
                            <a:srgbClr val="1f3a4e"/>
                          </a:solidFill>
                          <a:latin typeface="Arial Black"/>
                        </a:rPr>
                        <a:t>QUICK START GUIDE</a:t>
                      </a:r>
                      <a:br>
                        <a:rPr sz="4000"/>
                      </a:br>
                      <a:r>
                        <a:rPr b="1" lang="en-US" sz="3200" spc="-1" strike="noStrike">
                          <a:solidFill>
                            <a:srgbClr val="ff0000"/>
                          </a:solidFill>
                          <a:latin typeface="Trebuchet MS"/>
                        </a:rPr>
                        <a:t>(THIS SIDEBAR WILL NOT PRINT)</a:t>
                      </a:r>
                      <a:endParaRPr b="0" lang="en-US" sz="3200" spc="-1" strike="noStrike">
                        <a:solidFill>
                          <a:srgbClr val="000000"/>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563080">
                <a:tc gridSpan="3">
                  <a:txBody>
                    <a:bodyPr lIns="182880" anchor="t">
                      <a:noAutofit/>
                    </a:bodyPr>
                    <a:p>
                      <a:pPr defTabSz="4388760">
                        <a:lnSpc>
                          <a:spcPct val="100000"/>
                        </a:lnSpc>
                      </a:pPr>
                      <a:r>
                        <a:rPr b="1" lang="en-US" sz="2800" spc="-1" strike="noStrike">
                          <a:solidFill>
                            <a:srgbClr val="ffc000"/>
                          </a:solidFill>
                          <a:latin typeface="Arial"/>
                        </a:rPr>
                        <a:t>How to change the template colors</a:t>
                      </a:r>
                      <a:endParaRPr b="0" lang="en-US" sz="28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You can change the overall template color theme by clicking on the COLORS dropdown menu under the DESIGN tab. You can see a tutorial here: </a:t>
                      </a:r>
                      <a:r>
                        <a:rPr b="0" lang="en-US" sz="2400" spc="-1" strike="noStrike" u="sng">
                          <a:solidFill>
                            <a:srgbClr val="f59e00"/>
                          </a:solidFill>
                          <a:uFillTx/>
                          <a:latin typeface="Calibri"/>
                          <a:hlinkClick r:id="rId6"/>
                        </a:rPr>
                        <a:t>https://www.posterpresentations.com/how-to-change-the-research-poster-template-colors.html</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You can also manually change the color of individual elements by going to VIEW &gt; SLIDE MASTER. On the left side of your screen select the background master where you can change the template background, column sizes, etc. </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After you finish working on the SLIDE MASTER, it is important that you go to VIEW &gt; NORMAL to continue working on your poster. </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667680">
                <a:tc gridSpan="3">
                  <a:txBody>
                    <a:bodyPr lIns="182880" anchor="t">
                      <a:noAutofit/>
                    </a:bodyPr>
                    <a:p>
                      <a:pPr defTabSz="4388760">
                        <a:lnSpc>
                          <a:spcPct val="100000"/>
                        </a:lnSpc>
                      </a:pPr>
                      <a:r>
                        <a:rPr b="1" lang="en-US" sz="2800" spc="-1" strike="noStrike">
                          <a:solidFill>
                            <a:srgbClr val="ffc000"/>
                          </a:solidFill>
                          <a:latin typeface="Arial"/>
                        </a:rPr>
                        <a:t>How to change the column layout configuration</a:t>
                      </a:r>
                      <a:endParaRPr b="0" lang="en-US" sz="2800" spc="-1" strike="noStrike">
                        <a:solidFill>
                          <a:srgbClr val="ffffff"/>
                        </a:solidFill>
                        <a:latin typeface="Arial"/>
                      </a:endParaRPr>
                    </a:p>
                    <a:p>
                      <a:pPr defTabSz="4388760">
                        <a:lnSpc>
                          <a:spcPct val="100000"/>
                        </a:lnSpc>
                      </a:pPr>
                      <a:r>
                        <a:rPr b="0" lang="en-US" sz="2400" spc="-1" strike="noStrike">
                          <a:solidFill>
                            <a:srgbClr val="d9d9d9"/>
                          </a:solidFill>
                          <a:latin typeface="Arial"/>
                        </a:rPr>
                        <a:t>You can manually change the configuration on the columns by going to VIEW &gt; SLIDE MASTER. You can delete columns, resize them or modify them as needed for your layout. </a:t>
                      </a:r>
                      <a:endParaRPr b="0" lang="en-US" sz="2400" spc="-1" strike="noStrike">
                        <a:solidFill>
                          <a:srgbClr val="ffffff"/>
                        </a:solidFill>
                        <a:latin typeface="Arial"/>
                      </a:endParaRPr>
                    </a:p>
                    <a:p>
                      <a:pPr defTabSz="3765240">
                        <a:lnSpc>
                          <a:spcPct val="100000"/>
                        </a:lnSpc>
                        <a:tabLst>
                          <a:tab algn="l" pos="0"/>
                        </a:tabLst>
                      </a:pPr>
                      <a:r>
                        <a:rPr b="0" lang="en-US" sz="2400" spc="-1" strike="noStrike">
                          <a:solidFill>
                            <a:srgbClr val="d9d9d9"/>
                          </a:solidFill>
                          <a:latin typeface="Arial"/>
                        </a:rPr>
                        <a:t>You can see a tutorial here: </a:t>
                      </a:r>
                      <a:r>
                        <a:rPr b="0" lang="en-US" sz="2400" spc="-1" strike="noStrike" u="sng">
                          <a:solidFill>
                            <a:srgbClr val="ffc000"/>
                          </a:solidFill>
                          <a:uFillTx/>
                          <a:latin typeface="Arial"/>
                        </a:rPr>
                        <a:t>https://www.posterpresentations.com/how-to-change-the-column-configuration.html</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176800">
                <a:tc gridSpan="2">
                  <a:txBody>
                    <a:bodyPr lIns="182880" anchor="t">
                      <a:noAutofit/>
                    </a:bodyPr>
                    <a:p>
                      <a:endParaRPr b="0" lang="en-US" sz="2400" spc="-1" strike="noStrike">
                        <a:solidFill>
                          <a:srgbClr val="d9d9d9"/>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7"/>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182880" anchor="t">
                      <a:noAutofit/>
                    </a:bodyPr>
                    <a:p>
                      <a:pPr defTabSz="1518480">
                        <a:lnSpc>
                          <a:spcPct val="100000"/>
                        </a:lnSpc>
                        <a:tabLst>
                          <a:tab algn="l" pos="0"/>
                        </a:tabLst>
                      </a:pPr>
                      <a:r>
                        <a:rPr b="1" lang="en-US" sz="2800" spc="-1" strike="noStrike">
                          <a:solidFill>
                            <a:srgbClr val="ffc000"/>
                          </a:solidFill>
                          <a:latin typeface="Arial"/>
                        </a:rPr>
                        <a:t>How to hide the QUICK START GUIDE bars from the sides of the template</a:t>
                      </a:r>
                      <a:endParaRPr b="0" lang="en-US" sz="28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The Quick Start Guides </a:t>
                      </a:r>
                      <a:r>
                        <a:rPr b="0" lang="en-US" sz="2400" spc="-1" strike="noStrike" u="sng">
                          <a:solidFill>
                            <a:srgbClr val="d9d9d9"/>
                          </a:solidFill>
                          <a:uFillTx/>
                          <a:latin typeface="Arial"/>
                        </a:rPr>
                        <a:t>are outside the template’s printable area</a:t>
                      </a:r>
                      <a:r>
                        <a:rPr b="0" lang="en-US" sz="2400" spc="-1" strike="noStrike">
                          <a:solidFill>
                            <a:srgbClr val="d9d9d9"/>
                          </a:solidFill>
                          <a:latin typeface="Arial"/>
                        </a:rPr>
                        <a:t> and they will not be on the printed poster. </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If you create a PDF file from your template, the guides will not be included.</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To hide the guides click on the </a:t>
                      </a:r>
                      <a:r>
                        <a:rPr b="1" lang="en-US" sz="2400" spc="-1" strike="noStrike">
                          <a:solidFill>
                            <a:srgbClr val="d9d9d9"/>
                          </a:solidFill>
                          <a:latin typeface="Arial"/>
                        </a:rPr>
                        <a:t>Home</a:t>
                      </a:r>
                      <a:r>
                        <a:rPr b="0" lang="en-US" sz="2400" spc="-1" strike="noStrike">
                          <a:solidFill>
                            <a:srgbClr val="d9d9d9"/>
                          </a:solidFill>
                          <a:latin typeface="Arial"/>
                        </a:rPr>
                        <a:t> tab (top of the screen) and then click on the </a:t>
                      </a:r>
                      <a:r>
                        <a:rPr b="1" lang="en-US" sz="2400" spc="-1" strike="noStrike">
                          <a:solidFill>
                            <a:srgbClr val="d9d9d9"/>
                          </a:solidFill>
                          <a:latin typeface="Arial"/>
                        </a:rPr>
                        <a:t>Layout</a:t>
                      </a:r>
                      <a:r>
                        <a:rPr b="0" lang="en-US" sz="2400" spc="-1" strike="noStrike">
                          <a:solidFill>
                            <a:srgbClr val="d9d9d9"/>
                          </a:solidFill>
                          <a:latin typeface="Arial"/>
                        </a:rPr>
                        <a:t> button below to see the available layouts. Choose the </a:t>
                      </a:r>
                      <a:r>
                        <a:rPr b="1" lang="en-US" sz="2400" spc="-1" strike="noStrike">
                          <a:solidFill>
                            <a:srgbClr val="d9d9d9"/>
                          </a:solidFill>
                          <a:latin typeface="Arial"/>
                        </a:rPr>
                        <a:t>Without Guides </a:t>
                      </a:r>
                      <a:r>
                        <a:rPr b="0" lang="en-US" sz="2400" spc="-1" strike="noStrike">
                          <a:solidFill>
                            <a:srgbClr val="d9d9d9"/>
                          </a:solidFill>
                          <a:latin typeface="Arial"/>
                        </a:rPr>
                        <a:t>layout.</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2888280">
                <a:tc gridSpan="2">
                  <a:txBody>
                    <a:bodyPr lIns="182880" anchor="t">
                      <a:noAutofit/>
                    </a:bodyPr>
                    <a:p>
                      <a:endParaRPr b="0" lang="en-US" sz="2400" spc="-1" strike="noStrike">
                        <a:solidFill>
                          <a:srgbClr val="d9d9d9"/>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781080">
                <a:tc gridSpan="2">
                  <a:txBody>
                    <a:bodyPr lIns="182880" anchor="t">
                      <a:noAutofit/>
                    </a:bodyPr>
                    <a:p>
                      <a:pPr defTabSz="4388760">
                        <a:lnSpc>
                          <a:spcPct val="100000"/>
                        </a:lnSpc>
                      </a:pPr>
                      <a:r>
                        <a:rPr b="1" lang="en-US" sz="2800" spc="-1" strike="noStrike">
                          <a:solidFill>
                            <a:srgbClr val="ffc000"/>
                          </a:solidFill>
                          <a:latin typeface="Arial"/>
                        </a:rPr>
                        <a:t>How to preview your poster prior to printing</a:t>
                      </a:r>
                      <a:endParaRPr b="0" lang="en-US" sz="2800" spc="-1" strike="noStrike">
                        <a:solidFill>
                          <a:srgbClr val="ffffff"/>
                        </a:solidFill>
                        <a:latin typeface="Arial"/>
                      </a:endParaRPr>
                    </a:p>
                    <a:p>
                      <a:pPr defTabSz="4388760">
                        <a:lnSpc>
                          <a:spcPct val="100000"/>
                        </a:lnSpc>
                      </a:pPr>
                      <a:r>
                        <a:rPr b="0" lang="en-US" sz="2400" spc="-1" strike="noStrike">
                          <a:solidFill>
                            <a:srgbClr val="d9d9d9"/>
                          </a:solidFill>
                          <a:latin typeface="Arial"/>
                        </a:rPr>
                        <a:t>You can preview your poster at any time by pressing the </a:t>
                      </a:r>
                      <a:r>
                        <a:rPr b="0" lang="en-US" sz="2400" spc="-1" strike="noStrike">
                          <a:solidFill>
                            <a:srgbClr val="ffc000"/>
                          </a:solidFill>
                          <a:latin typeface="Arial"/>
                        </a:rPr>
                        <a:t>F5 key</a:t>
                      </a:r>
                      <a:r>
                        <a:rPr b="0" lang="en-US" sz="2400" spc="-1" strike="noStrike">
                          <a:solidFill>
                            <a:srgbClr val="d9d9d9"/>
                          </a:solidFill>
                          <a:latin typeface="Arial"/>
                        </a:rPr>
                        <a:t> on your keyboard. You will see on the screen what's on your poster and how it should look when printed. Press the </a:t>
                      </a:r>
                      <a:r>
                        <a:rPr b="0" lang="en-US" sz="2400" spc="-1" strike="noStrike">
                          <a:solidFill>
                            <a:srgbClr val="ffc000"/>
                          </a:solidFill>
                          <a:latin typeface="Arial"/>
                        </a:rPr>
                        <a:t>ESC key </a:t>
                      </a:r>
                      <a:r>
                        <a:rPr b="0" lang="en-US" sz="2400" spc="-1" strike="noStrike">
                          <a:solidFill>
                            <a:srgbClr val="d9d9d9"/>
                          </a:solidFill>
                          <a:latin typeface="Arial"/>
                        </a:rPr>
                        <a:t>to exit Preview.</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182880" anchor="ctr">
                      <a:noAutofit/>
                    </a:bodyPr>
                    <a:p>
                      <a:pPr algn="ctr" defTabSz="4388760">
                        <a:lnSpc>
                          <a:spcPct val="100000"/>
                        </a:lnSpc>
                      </a:pPr>
                      <a:r>
                        <a:rPr b="1" lang="en-US" sz="11500" spc="-1" strike="noStrike">
                          <a:solidFill>
                            <a:srgbClr val="d9d9d9"/>
                          </a:solidFill>
                          <a:latin typeface="Arial"/>
                        </a:rPr>
                        <a:t>F5</a:t>
                      </a:r>
                      <a:r>
                        <a:rPr b="0" lang="en-US" sz="2400" spc="-1" strike="noStrike">
                          <a:solidFill>
                            <a:srgbClr val="d9d9d9"/>
                          </a:solidFill>
                          <a:latin typeface="Arial"/>
                        </a:rPr>
                        <a:t> </a:t>
                      </a:r>
                      <a:endParaRPr b="0" lang="en-US" sz="2400" spc="-1" strike="noStrike">
                        <a:solidFill>
                          <a:srgbClr val="ffffff"/>
                        </a:solidFill>
                        <a:latin typeface="Arial"/>
                      </a:endParaRPr>
                    </a:p>
                  </a:txBody>
                  <a:tcPr anchor="ctr"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lumMod val="95000"/>
                        <a:lumOff val="5000"/>
                      </a:schemeClr>
                    </a:solidFill>
                  </a:tcPr>
                </a:tc>
              </a:tr>
              <a:tr h="5673960">
                <a:tc gridSpan="3">
                  <a:txBody>
                    <a:bodyPr lIns="182880" anchor="t">
                      <a:noAutofit/>
                    </a:bodyPr>
                    <a:p>
                      <a:pPr defTabSz="1518480">
                        <a:lnSpc>
                          <a:spcPct val="100000"/>
                        </a:lnSpc>
                        <a:tabLst>
                          <a:tab algn="l" pos="0"/>
                        </a:tabLst>
                      </a:pPr>
                      <a:r>
                        <a:rPr b="1" lang="en-US" sz="2800" spc="-1" strike="noStrike">
                          <a:solidFill>
                            <a:srgbClr val="ffc000"/>
                          </a:solidFill>
                          <a:latin typeface="Arial"/>
                        </a:rPr>
                        <a:t>How to print your poster</a:t>
                      </a:r>
                      <a:endParaRPr b="0" lang="en-US" sz="28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When you are ready to have your poster printed go online to </a:t>
                      </a:r>
                      <a:r>
                        <a:rPr b="0" lang="en-US" sz="2400" spc="-1" strike="noStrike">
                          <a:solidFill>
                            <a:srgbClr val="ffc000"/>
                          </a:solidFill>
                          <a:latin typeface="Arial"/>
                        </a:rPr>
                        <a:t>PosterPresentations.com</a:t>
                      </a:r>
                      <a:r>
                        <a:rPr b="0" lang="en-US" sz="2400" spc="-1" strike="noStrike">
                          <a:solidFill>
                            <a:srgbClr val="d9d9d9"/>
                          </a:solidFill>
                          <a:latin typeface="Arial"/>
                        </a:rPr>
                        <a:t> and click on the "</a:t>
                      </a:r>
                      <a:r>
                        <a:rPr b="0" lang="en-US" sz="2400" spc="-1" strike="noStrike">
                          <a:solidFill>
                            <a:srgbClr val="ffc000"/>
                          </a:solidFill>
                          <a:latin typeface="Arial"/>
                        </a:rPr>
                        <a:t>Order Your Poster</a:t>
                      </a:r>
                      <a:r>
                        <a:rPr b="0" lang="en-US" sz="2400" spc="-1" strike="noStrike">
                          <a:solidFill>
                            <a:srgbClr val="d9d9d9"/>
                          </a:solidFill>
                          <a:latin typeface="Arial"/>
                        </a:rPr>
                        <a:t>" button. You can have your poster printed on professional papers, fabric for easy traveling and a variety of other materials. </a:t>
                      </a: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b="0" lang="en-US" sz="2400" spc="-1" strike="noStrike">
                        <a:solidFill>
                          <a:srgbClr val="ffffff"/>
                        </a:solidFill>
                        <a:latin typeface="Arial"/>
                      </a:endParaRPr>
                    </a:p>
                    <a:p>
                      <a:pPr defTabSz="114480">
                        <a:lnSpc>
                          <a:spcPct val="100000"/>
                        </a:lnSpc>
                        <a:tabLst>
                          <a:tab algn="l" pos="0"/>
                        </a:tabLst>
                      </a:pPr>
                      <a:br>
                        <a:rPr sz="2400"/>
                      </a:br>
                      <a:r>
                        <a:rPr b="0" lang="en-US" sz="2400" spc="-1" strike="noStrike">
                          <a:solidFill>
                            <a:srgbClr val="d9d9d9"/>
                          </a:solidFill>
                          <a:latin typeface="Arial"/>
                        </a:rPr>
                        <a:t>Go to </a:t>
                      </a:r>
                      <a:r>
                        <a:rPr b="0" lang="en-US" sz="2400" spc="-1" strike="noStrike">
                          <a:solidFill>
                            <a:srgbClr val="ffc000"/>
                          </a:solidFill>
                          <a:latin typeface="Arial"/>
                        </a:rPr>
                        <a:t>PosterPresentations.com</a:t>
                      </a:r>
                      <a:r>
                        <a:rPr b="0" lang="en-US" sz="2400" spc="-1" strike="noStrike">
                          <a:solidFill>
                            <a:srgbClr val="d9d9d9"/>
                          </a:solidFill>
                          <a:latin typeface="Arial"/>
                        </a:rPr>
                        <a:t> for more information.</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354680">
                <a:tc gridSpan="3">
                  <a:txBody>
                    <a:bodyPr lIns="182880" anchor="t">
                      <a:noAutofit/>
                    </a:bodyPr>
                    <a:p>
                      <a:endParaRPr b="0" lang="en-US" sz="2400" spc="-1" strike="noStrike">
                        <a:solidFill>
                          <a:srgbClr val="1f3a4e"/>
                        </a:solidFill>
                        <a:latin typeface="Calibri"/>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8"/>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11920">
                <a:tc>
                  <a:txBody>
                    <a:bodyPr lIns="182880" anchor="t">
                      <a:noAutofit/>
                    </a:bodyPr>
                    <a:p>
                      <a:pPr defTabSz="4388760">
                        <a:lnSpc>
                          <a:spcPts val="2599"/>
                        </a:lnSpc>
                      </a:pPr>
                      <a:r>
                        <a:rPr b="0" lang="en-US" sz="2000" spc="-1" strike="noStrike">
                          <a:solidFill>
                            <a:schemeClr val="lt1">
                              <a:lumMod val="85000"/>
                            </a:schemeClr>
                          </a:solidFill>
                          <a:latin typeface="Arial"/>
                        </a:rPr>
                        <a:t>© 2019 PosterPresentations.com</a:t>
                      </a:r>
                      <a:br>
                        <a:rPr sz="2000"/>
                      </a:br>
                      <a:r>
                        <a:rPr b="0" lang="en-US" sz="2000" spc="-1" strike="noStrike">
                          <a:solidFill>
                            <a:schemeClr val="lt1">
                              <a:lumMod val="85000"/>
                            </a:schemeClr>
                          </a:solidFill>
                          <a:latin typeface="Arial"/>
                        </a:rPr>
                        <a:t>2117 Fourth Street , STE C        </a:t>
                      </a:r>
                      <a:endParaRPr b="0" lang="en-US" sz="2000" spc="-1" strike="noStrike">
                        <a:solidFill>
                          <a:srgbClr val="ffffff"/>
                        </a:solidFill>
                        <a:latin typeface="Arial"/>
                      </a:endParaRPr>
                    </a:p>
                    <a:p>
                      <a:pPr defTabSz="4388760">
                        <a:lnSpc>
                          <a:spcPts val="2599"/>
                        </a:lnSpc>
                      </a:pPr>
                      <a:r>
                        <a:rPr b="0" lang="en-US" sz="2000" spc="-1" strike="noStrike">
                          <a:solidFill>
                            <a:schemeClr val="lt1">
                              <a:lumMod val="85000"/>
                            </a:schemeClr>
                          </a:solidFill>
                          <a:latin typeface="Arial"/>
                        </a:rPr>
                        <a:t>Berkeley CA 94710 USA</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gridSpan="2">
                  <a:txBody>
                    <a:bodyPr lIns="182880" anchor="t">
                      <a:noAutofit/>
                    </a:bodyPr>
                    <a:p>
                      <a:pPr defTabSz="4388760">
                        <a:lnSpc>
                          <a:spcPct val="100000"/>
                        </a:lnSpc>
                        <a:tabLst>
                          <a:tab algn="l" pos="0"/>
                        </a:tabLst>
                      </a:pPr>
                      <a:r>
                        <a:rPr b="1" lang="en-US" sz="2400" spc="-1" strike="noStrike">
                          <a:solidFill>
                            <a:srgbClr val="d0d0d0"/>
                          </a:solidFill>
                          <a:latin typeface="Arial"/>
                        </a:rPr>
                        <a:t>For complete tutorials visit:</a:t>
                      </a:r>
                      <a:endParaRPr b="0" lang="en-US" sz="2400" spc="-1" strike="noStrike">
                        <a:solidFill>
                          <a:srgbClr val="ffffff"/>
                        </a:solidFill>
                        <a:latin typeface="Arial"/>
                      </a:endParaRPr>
                    </a:p>
                    <a:p>
                      <a:pPr defTabSz="4388760">
                        <a:lnSpc>
                          <a:spcPct val="100000"/>
                        </a:lnSpc>
                        <a:tabLst>
                          <a:tab algn="l" pos="0"/>
                        </a:tabLst>
                      </a:pPr>
                      <a:r>
                        <a:rPr b="1" lang="en-US" sz="1800" spc="-1" strike="noStrike">
                          <a:solidFill>
                            <a:srgbClr val="ffc000"/>
                          </a:solidFill>
                          <a:latin typeface="Arial"/>
                        </a:rPr>
                        <a:t>https://www.posterpresentations.com/helpdesk.html</a:t>
                      </a:r>
                      <a:endParaRPr b="0" lang="en-US" sz="18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
        <p:nvSpPr>
          <p:cNvPr id="8" name="PlaceHolder 1"/>
          <p:cNvSpPr>
            <a:spLocks noGrp="1"/>
          </p:cNvSpPr>
          <p:nvPr>
            <p:ph type="title"/>
          </p:nvPr>
        </p:nvSpPr>
        <p:spPr>
          <a:xfrm>
            <a:off x="2194560" y="1313280"/>
            <a:ext cx="39501720" cy="54968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2194560" y="7702560"/>
            <a:ext cx="39501720" cy="1909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Rectangle 41"/>
          <p:cNvSpPr/>
          <p:nvPr/>
        </p:nvSpPr>
        <p:spPr>
          <a:xfrm>
            <a:off x="0" y="-4320"/>
            <a:ext cx="43890480" cy="329727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11" name="Text Box 14"/>
          <p:cNvSpPr/>
          <p:nvPr/>
        </p:nvSpPr>
        <p:spPr>
          <a:xfrm>
            <a:off x="1567440" y="32391000"/>
            <a:ext cx="2513880" cy="317880"/>
          </a:xfrm>
          <a:prstGeom prst="rect">
            <a:avLst/>
          </a:prstGeom>
          <a:noFill/>
          <a:ln w="9525">
            <a:noFill/>
          </a:ln>
        </p:spPr>
        <p:style>
          <a:lnRef idx="0"/>
          <a:fillRef idx="0"/>
          <a:effectRef idx="0"/>
          <a:fontRef idx="minor"/>
        </p:style>
        <p:txBody>
          <a:bodyPr lIns="90000" rIns="90000" tIns="45000" bIns="45000" anchor="t">
            <a:spAutoFit/>
          </a:bodyPr>
          <a:p>
            <a:pPr defTabSz="4388760">
              <a:lnSpc>
                <a:spcPct val="65000"/>
              </a:lnSpc>
              <a:spcBef>
                <a:spcPts val="249"/>
              </a:spcBef>
            </a:pPr>
            <a:r>
              <a:rPr b="1" lang="en-US" sz="500" spc="-1" strike="noStrike">
                <a:solidFill>
                  <a:schemeClr val="lt1">
                    <a:lumMod val="75000"/>
                  </a:schemeClr>
                </a:solidFill>
                <a:latin typeface="Arial"/>
              </a:rPr>
              <a:t>RESEARCH POSTER PRESENTATION DESIGN © 2015</a:t>
            </a:r>
            <a:endParaRPr b="0" lang="en-US" sz="500" spc="-1" strike="noStrike">
              <a:solidFill>
                <a:srgbClr val="000000"/>
              </a:solidFill>
              <a:latin typeface="Arial"/>
            </a:endParaRPr>
          </a:p>
          <a:p>
            <a:pPr defTabSz="4388760">
              <a:lnSpc>
                <a:spcPct val="65000"/>
              </a:lnSpc>
              <a:spcBef>
                <a:spcPts val="550"/>
              </a:spcBef>
            </a:pPr>
            <a:r>
              <a:rPr b="1" lang="en-US" sz="1100" spc="-1" strike="noStrike">
                <a:solidFill>
                  <a:schemeClr val="lt1">
                    <a:lumMod val="75000"/>
                  </a:schemeClr>
                </a:solidFill>
                <a:latin typeface="Arial"/>
              </a:rPr>
              <a:t>www.PosterPresentations.com</a:t>
            </a:r>
            <a:endParaRPr b="0" lang="en-US" sz="1100" spc="-1" strike="noStrike">
              <a:solidFill>
                <a:srgbClr val="000000"/>
              </a:solidFill>
              <a:latin typeface="Arial"/>
            </a:endParaRPr>
          </a:p>
        </p:txBody>
      </p:sp>
      <p:sp>
        <p:nvSpPr>
          <p:cNvPr id="12" name="Rectangle 32"/>
          <p:cNvSpPr/>
          <p:nvPr/>
        </p:nvSpPr>
        <p:spPr>
          <a:xfrm>
            <a:off x="0" y="31902480"/>
            <a:ext cx="43890480" cy="1027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13" name="Rectangle 33"/>
          <p:cNvSpPr/>
          <p:nvPr/>
        </p:nvSpPr>
        <p:spPr>
          <a:xfrm>
            <a:off x="0" y="-4320"/>
            <a:ext cx="43890480" cy="10278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14" name="Rounded Rectangle 34"/>
          <p:cNvSpPr/>
          <p:nvPr/>
        </p:nvSpPr>
        <p:spPr>
          <a:xfrm>
            <a:off x="10972800" y="-4320"/>
            <a:ext cx="21944880" cy="32917680"/>
          </a:xfrm>
          <a:prstGeom prst="roundRect">
            <a:avLst>
              <a:gd name="adj" fmla="val 67"/>
            </a:avLst>
          </a:prstGeom>
          <a:solidFill>
            <a:schemeClr val="accent6"/>
          </a:solidFill>
          <a:ln w="190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13980" spc="-1" strike="noStrike">
              <a:solidFill>
                <a:schemeClr val="lt1"/>
              </a:solidFill>
              <a:latin typeface="Calibri"/>
            </a:endParaRPr>
          </a:p>
        </p:txBody>
      </p:sp>
      <p:sp>
        <p:nvSpPr>
          <p:cNvPr id="15" name="Text Box 14"/>
          <p:cNvSpPr/>
          <p:nvPr/>
        </p:nvSpPr>
        <p:spPr>
          <a:xfrm>
            <a:off x="700560" y="32061960"/>
            <a:ext cx="8290800" cy="581760"/>
          </a:xfrm>
          <a:prstGeom prst="rect">
            <a:avLst/>
          </a:prstGeom>
          <a:noFill/>
          <a:ln w="9525">
            <a:noFill/>
          </a:ln>
        </p:spPr>
        <p:style>
          <a:lnRef idx="0"/>
          <a:fillRef idx="0"/>
          <a:effectRef idx="0"/>
          <a:fontRef idx="minor"/>
        </p:style>
        <p:txBody>
          <a:bodyPr lIns="259560" rIns="259560" tIns="129600" bIns="129600" anchor="t">
            <a:spAutoFit/>
          </a:bodyPr>
          <a:p>
            <a:pPr defTabSz="4388760">
              <a:lnSpc>
                <a:spcPts val="771"/>
              </a:lnSpc>
              <a:spcBef>
                <a:spcPts val="524"/>
              </a:spcBef>
            </a:pPr>
            <a:r>
              <a:rPr b="1" lang="en-US" sz="1050" spc="-1" strike="noStrike">
                <a:solidFill>
                  <a:schemeClr val="lt1">
                    <a:lumMod val="50000"/>
                  </a:schemeClr>
                </a:solidFill>
                <a:latin typeface="Arial"/>
              </a:rPr>
              <a:t>RESEARCH POSTER PRESENTATION TEMPLATE © 2019</a:t>
            </a:r>
            <a:endParaRPr b="0" lang="en-US" sz="1050" spc="-1" strike="noStrike">
              <a:solidFill>
                <a:srgbClr val="000000"/>
              </a:solidFill>
              <a:latin typeface="Arial"/>
            </a:endParaRPr>
          </a:p>
          <a:p>
            <a:pPr defTabSz="4388760">
              <a:lnSpc>
                <a:spcPts val="771"/>
              </a:lnSpc>
              <a:spcBef>
                <a:spcPts val="1001"/>
              </a:spcBef>
            </a:pPr>
            <a:r>
              <a:rPr b="1" lang="en-US" sz="2000" spc="-1" strike="noStrike">
                <a:solidFill>
                  <a:schemeClr val="lt1">
                    <a:lumMod val="50000"/>
                  </a:schemeClr>
                </a:solidFill>
                <a:latin typeface="Arial"/>
              </a:rPr>
              <a:t>www.PosterPresentations.com</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p:nvPr>
        </p:nvSpPr>
        <p:spPr>
          <a:xfrm>
            <a:off x="686520" y="12916440"/>
            <a:ext cx="9143280" cy="79956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6000" spc="-1" strike="noStrike" u="sng">
                <a:solidFill>
                  <a:schemeClr val="accent6"/>
                </a:solidFill>
                <a:uFillTx/>
                <a:latin typeface="Calibri"/>
              </a:rPr>
              <a:t>Abstract</a:t>
            </a:r>
            <a:endParaRPr b="0" lang="en-US" sz="6000" spc="-1" strike="noStrike">
              <a:solidFill>
                <a:srgbClr val="000000"/>
              </a:solidFill>
              <a:latin typeface="Arial"/>
            </a:endParaRPr>
          </a:p>
        </p:txBody>
      </p:sp>
      <p:pic>
        <p:nvPicPr>
          <p:cNvPr id="17" name="" descr=""/>
          <p:cNvPicPr/>
          <p:nvPr/>
        </p:nvPicPr>
        <p:blipFill>
          <a:blip r:embed="rId1"/>
          <a:stretch/>
        </p:blipFill>
        <p:spPr>
          <a:xfrm>
            <a:off x="33375600" y="2971800"/>
            <a:ext cx="9701280" cy="8001000"/>
          </a:xfrm>
          <a:prstGeom prst="rect">
            <a:avLst/>
          </a:prstGeom>
          <a:ln w="0">
            <a:noFill/>
          </a:ln>
        </p:spPr>
      </p:pic>
      <p:sp>
        <p:nvSpPr>
          <p:cNvPr id="18" name="PlaceHolder 2"/>
          <p:cNvSpPr>
            <a:spLocks noGrp="1"/>
          </p:cNvSpPr>
          <p:nvPr>
            <p:ph/>
          </p:nvPr>
        </p:nvSpPr>
        <p:spPr>
          <a:xfrm>
            <a:off x="12989160" y="1805760"/>
            <a:ext cx="17414280" cy="13967640"/>
          </a:xfrm>
          <a:prstGeom prst="rect">
            <a:avLst/>
          </a:prstGeom>
          <a:noFill/>
          <a:ln w="0">
            <a:noFill/>
          </a:ln>
        </p:spPr>
        <p:txBody>
          <a:bodyPr lIns="90000" rIns="90000" tIns="45000" bIns="45000" anchor="t">
            <a:noAutofit/>
          </a:bodyPr>
          <a:p>
            <a:pPr marL="432000" indent="0" algn="ctr">
              <a:lnSpc>
                <a:spcPct val="100000"/>
              </a:lnSpc>
              <a:spcBef>
                <a:spcPts val="1417"/>
              </a:spcBef>
              <a:buNone/>
              <a:tabLst>
                <a:tab algn="l" pos="0"/>
              </a:tabLst>
            </a:pPr>
            <a:r>
              <a:rPr b="1" lang="en-US" sz="5400" spc="-1" strike="noStrike">
                <a:solidFill>
                  <a:schemeClr val="dk1"/>
                </a:solidFill>
                <a:latin typeface="Calibri"/>
              </a:rPr>
              <a:t>Keystone &amp; gem5</a:t>
            </a:r>
            <a:endParaRPr b="0" lang="en-US" sz="5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4000" spc="-1" strike="noStrike">
                <a:solidFill>
                  <a:schemeClr val="dk1"/>
                </a:solidFill>
                <a:latin typeface="Calibri"/>
              </a:rPr>
              <a:t>gem5 is an open-source architectural </a:t>
            </a:r>
            <a:r>
              <a:rPr b="0" lang="en-US" sz="4000" spc="-1" strike="noStrike">
                <a:solidFill>
                  <a:schemeClr val="dk1"/>
                </a:solidFill>
                <a:latin typeface="Calibri"/>
              </a:rPr>
              <a:t>simulator that provides full-system </a:t>
            </a:r>
            <a:r>
              <a:rPr b="0" lang="en-US" sz="4000" spc="-1" strike="noStrike">
                <a:solidFill>
                  <a:schemeClr val="dk1"/>
                </a:solidFill>
                <a:latin typeface="Calibri"/>
              </a:rPr>
              <a:t>emulation, including the RISC-V ISA, </a:t>
            </a:r>
            <a:r>
              <a:rPr b="0" lang="en-US" sz="4000" spc="-1" strike="noStrike">
                <a:solidFill>
                  <a:schemeClr val="dk1"/>
                </a:solidFill>
                <a:latin typeface="Calibri"/>
              </a:rPr>
              <a:t>enabling developers the ability to </a:t>
            </a:r>
            <a:r>
              <a:rPr b="0" lang="en-US" sz="4000" spc="-1" strike="noStrike">
                <a:solidFill>
                  <a:schemeClr val="dk1"/>
                </a:solidFill>
                <a:latin typeface="Calibri"/>
              </a:rPr>
              <a:t>model performance on real workloads </a:t>
            </a:r>
            <a:r>
              <a:rPr b="0" lang="en-US" sz="4000" spc="-1" strike="noStrike">
                <a:solidFill>
                  <a:schemeClr val="dk1"/>
                </a:solidFill>
                <a:latin typeface="Calibri"/>
              </a:rPr>
              <a:t>prior to fabrication.</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4000" spc="-1" strike="noStrike">
                <a:solidFill>
                  <a:schemeClr val="dk1"/>
                </a:solidFill>
                <a:latin typeface="Calibri"/>
              </a:rPr>
              <a:t>The Keystone enclave has been </a:t>
            </a:r>
            <a:r>
              <a:rPr b="0" lang="en-US" sz="4000" spc="-1" strike="noStrike">
                <a:solidFill>
                  <a:schemeClr val="dk1"/>
                </a:solidFill>
                <a:latin typeface="Calibri"/>
              </a:rPr>
              <a:t>implemented in gem5, including all </a:t>
            </a:r>
            <a:r>
              <a:rPr b="0" lang="en-US" sz="4000" spc="-1" strike="noStrike">
                <a:solidFill>
                  <a:schemeClr val="dk1"/>
                </a:solidFill>
                <a:latin typeface="Calibri"/>
              </a:rPr>
              <a:t>necessary components. This allows </a:t>
            </a:r>
            <a:r>
              <a:rPr b="0" lang="en-US" sz="4000" spc="-1" strike="noStrike">
                <a:solidFill>
                  <a:schemeClr val="dk1"/>
                </a:solidFill>
                <a:latin typeface="Calibri"/>
              </a:rPr>
              <a:t>developers to experiment with </a:t>
            </a:r>
            <a:r>
              <a:rPr b="0" lang="en-US" sz="4000" spc="-1" strike="noStrike">
                <a:solidFill>
                  <a:schemeClr val="dk1"/>
                </a:solidFill>
                <a:latin typeface="Calibri"/>
              </a:rPr>
              <a:t>Keystone, but there is no pre-defined </a:t>
            </a:r>
            <a:r>
              <a:rPr b="0" lang="en-US" sz="4000" spc="-1" strike="noStrike">
                <a:solidFill>
                  <a:schemeClr val="dk1"/>
                </a:solidFill>
                <a:latin typeface="Calibri"/>
              </a:rPr>
              <a:t>method for extending these </a:t>
            </a:r>
            <a:r>
              <a:rPr b="0" lang="en-US" sz="4000" spc="-1" strike="noStrike">
                <a:solidFill>
                  <a:schemeClr val="dk1"/>
                </a:solidFill>
                <a:latin typeface="Calibri"/>
              </a:rPr>
              <a:t>components within the gem5 </a:t>
            </a:r>
            <a:r>
              <a:rPr b="0" lang="en-US" sz="4000" spc="-1" strike="noStrike">
                <a:solidFill>
                  <a:schemeClr val="dk1"/>
                </a:solidFill>
                <a:latin typeface="Calibri"/>
              </a:rPr>
              <a:t>simulation environment.</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4000" spc="-1" strike="noStrike">
                <a:solidFill>
                  <a:schemeClr val="dk1"/>
                </a:solidFill>
                <a:latin typeface="Calibri"/>
              </a:rPr>
              <a:t>Keystone defines a set of rules in the </a:t>
            </a:r>
            <a:r>
              <a:rPr b="0" lang="en-US" sz="4000" spc="-1" strike="noStrike">
                <a:solidFill>
                  <a:schemeClr val="dk1"/>
                </a:solidFill>
                <a:latin typeface="Calibri"/>
              </a:rPr>
              <a:t>Bootloader by partitioning memory </a:t>
            </a:r>
            <a:r>
              <a:rPr b="0" lang="en-US" sz="4000" spc="-1" strike="noStrike">
                <a:solidFill>
                  <a:schemeClr val="dk1"/>
                </a:solidFill>
                <a:latin typeface="Calibri"/>
              </a:rPr>
              <a:t>regions for different privileged modes. </a:t>
            </a:r>
            <a:r>
              <a:rPr b="0" lang="en-US" sz="4000" spc="-1" strike="noStrike">
                <a:solidFill>
                  <a:schemeClr val="dk1"/>
                </a:solidFill>
                <a:latin typeface="Calibri"/>
              </a:rPr>
              <a:t>The rules are stored in the Physical </a:t>
            </a:r>
            <a:r>
              <a:rPr b="0" lang="en-US" sz="4000" spc="-1" strike="noStrike">
                <a:solidFill>
                  <a:schemeClr val="dk1"/>
                </a:solidFill>
                <a:latin typeface="Calibri"/>
              </a:rPr>
              <a:t>Memory Protection (PMP) Tables that </a:t>
            </a:r>
            <a:r>
              <a:rPr b="0" lang="en-US" sz="4000" spc="-1" strike="noStrike">
                <a:solidFill>
                  <a:schemeClr val="dk1"/>
                </a:solidFill>
                <a:latin typeface="Calibri"/>
              </a:rPr>
              <a:t>are checked on each memory access</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4000" spc="-1" strike="noStrike">
                <a:solidFill>
                  <a:schemeClr val="dk1"/>
                </a:solidFill>
                <a:latin typeface="Calibri"/>
              </a:rPr>
              <a:t>How to implement</a:t>
            </a:r>
            <a:endParaRPr b="0" lang="en-US" sz="4000" spc="-1" strike="noStrike">
              <a:solidFill>
                <a:srgbClr val="000000"/>
              </a:solidFill>
              <a:latin typeface="Arial"/>
            </a:endParaRPr>
          </a:p>
        </p:txBody>
      </p:sp>
      <p:pic>
        <p:nvPicPr>
          <p:cNvPr id="19" name="Picture Placeholder 25" descr=""/>
          <p:cNvPicPr/>
          <p:nvPr/>
        </p:nvPicPr>
        <p:blipFill>
          <a:blip r:embed="rId2"/>
          <a:stretch/>
        </p:blipFill>
        <p:spPr>
          <a:xfrm>
            <a:off x="13487760" y="24003000"/>
            <a:ext cx="17373240" cy="7835760"/>
          </a:xfrm>
          <a:prstGeom prst="rect">
            <a:avLst/>
          </a:prstGeom>
          <a:ln w="0">
            <a:noFill/>
          </a:ln>
        </p:spPr>
      </p:pic>
      <p:sp>
        <p:nvSpPr>
          <p:cNvPr id="20" name="PlaceHolder 3"/>
          <p:cNvSpPr>
            <a:spLocks noGrp="1"/>
          </p:cNvSpPr>
          <p:nvPr>
            <p:ph/>
          </p:nvPr>
        </p:nvSpPr>
        <p:spPr>
          <a:xfrm>
            <a:off x="922680" y="5486400"/>
            <a:ext cx="9143280" cy="2786760"/>
          </a:xfrm>
          <a:prstGeom prst="rect">
            <a:avLst/>
          </a:prstGeom>
          <a:noFill/>
          <a:ln w="0">
            <a:noFill/>
          </a:ln>
        </p:spPr>
        <p:txBody>
          <a:bodyPr lIns="90000" rIns="90000" tIns="45000" bIns="45000" anchor="t">
            <a:noAutofit/>
          </a:bodyPr>
          <a:p>
            <a:pPr indent="0" defTabSz="4388760">
              <a:lnSpc>
                <a:spcPct val="100000"/>
              </a:lnSpc>
              <a:spcBef>
                <a:spcPts val="879"/>
              </a:spcBef>
              <a:buNone/>
              <a:tabLst>
                <a:tab algn="l" pos="0"/>
              </a:tabLst>
            </a:pPr>
            <a:r>
              <a:rPr b="1" lang="en-US" sz="4200" spc="-1" strike="noStrike">
                <a:solidFill>
                  <a:schemeClr val="dk2"/>
                </a:solidFill>
                <a:latin typeface="Calibri"/>
              </a:rPr>
              <a:t>By: Will Buziak</a:t>
            </a:r>
            <a:endParaRPr b="0" lang="en-US" sz="4200" spc="-1" strike="noStrike">
              <a:solidFill>
                <a:srgbClr val="000000"/>
              </a:solidFill>
              <a:latin typeface="Arial"/>
            </a:endParaRPr>
          </a:p>
          <a:p>
            <a:pPr indent="0" defTabSz="4388760">
              <a:lnSpc>
                <a:spcPct val="100000"/>
              </a:lnSpc>
              <a:spcBef>
                <a:spcPts val="879"/>
              </a:spcBef>
              <a:buNone/>
              <a:tabLst>
                <a:tab algn="l" pos="0"/>
              </a:tabLst>
            </a:pPr>
            <a:r>
              <a:rPr b="1" lang="en-US" sz="4200" spc="-1" strike="noStrike">
                <a:solidFill>
                  <a:schemeClr val="dk2"/>
                </a:solidFill>
                <a:latin typeface="Calibri"/>
              </a:rPr>
              <a:t>Advisor: Dr. Iris Bahar</a:t>
            </a:r>
            <a:endParaRPr b="0" lang="en-US" sz="4200" spc="-1" strike="noStrike">
              <a:solidFill>
                <a:srgbClr val="000000"/>
              </a:solidFill>
              <a:latin typeface="Arial"/>
            </a:endParaRPr>
          </a:p>
          <a:p>
            <a:pPr indent="0" defTabSz="4388760">
              <a:lnSpc>
                <a:spcPct val="100000"/>
              </a:lnSpc>
              <a:spcBef>
                <a:spcPts val="879"/>
              </a:spcBef>
              <a:buNone/>
              <a:tabLst>
                <a:tab algn="l" pos="0"/>
              </a:tabLst>
            </a:pPr>
            <a:r>
              <a:rPr b="1" lang="en-US" sz="4200" spc="-1" strike="noStrike">
                <a:solidFill>
                  <a:schemeClr val="dk2"/>
                </a:solidFill>
                <a:latin typeface="Calibri"/>
              </a:rPr>
              <a:t>Department of Computer Science</a:t>
            </a:r>
            <a:endParaRPr b="0" lang="en-US" sz="4200" spc="-1" strike="noStrike">
              <a:solidFill>
                <a:srgbClr val="000000"/>
              </a:solidFill>
              <a:latin typeface="Arial"/>
            </a:endParaRPr>
          </a:p>
        </p:txBody>
      </p:sp>
      <p:sp>
        <p:nvSpPr>
          <p:cNvPr id="21" name="PlaceHolder 4"/>
          <p:cNvSpPr>
            <a:spLocks noGrp="1"/>
          </p:cNvSpPr>
          <p:nvPr>
            <p:ph/>
          </p:nvPr>
        </p:nvSpPr>
        <p:spPr>
          <a:xfrm>
            <a:off x="474480" y="14329800"/>
            <a:ext cx="10041120" cy="1760220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4000" spc="-1" strike="noStrike">
                <a:solidFill>
                  <a:schemeClr val="dk1"/>
                </a:solidFill>
                <a:latin typeface="Calibri"/>
              </a:rPr>
              <a:t>Trusted Execution Environments (TEEs) provide hardware guarantees </a:t>
            </a:r>
            <a:r>
              <a:rPr b="0" lang="en-US" sz="4000" spc="-1" strike="noStrike">
                <a:solidFill>
                  <a:schemeClr val="dk1"/>
                </a:solidFill>
                <a:latin typeface="Calibri"/>
              </a:rPr>
              <a:t>that seek to protect the security and isolation of application data. </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000" spc="-1" strike="noStrike">
                <a:solidFill>
                  <a:schemeClr val="dk1"/>
                </a:solidFill>
                <a:latin typeface="Calibri"/>
              </a:rPr>
              <a:t>Many proprietary TEEs exist, each with its own implementation and </a:t>
            </a:r>
            <a:r>
              <a:rPr b="0" lang="en-US" sz="4000" spc="-1" strike="noStrike">
                <a:solidFill>
                  <a:schemeClr val="dk1"/>
                </a:solidFill>
                <a:latin typeface="Calibri"/>
              </a:rPr>
              <a:t>respective way of providing security. </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000" spc="-1" strike="noStrike">
                <a:solidFill>
                  <a:schemeClr val="dk1"/>
                </a:solidFill>
                <a:latin typeface="Calibri"/>
              </a:rPr>
              <a:t>Keystone is an open-source TEE focusing on customization towards the </a:t>
            </a:r>
            <a:r>
              <a:rPr b="0" lang="en-US" sz="4000" spc="-1" strike="noStrike">
                <a:solidFill>
                  <a:schemeClr val="dk1"/>
                </a:solidFill>
                <a:latin typeface="Calibri"/>
              </a:rPr>
              <a:t>specific needs of the user.</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000" spc="-1" strike="noStrike">
                <a:solidFill>
                  <a:schemeClr val="dk1"/>
                </a:solidFill>
                <a:latin typeface="Calibri"/>
              </a:rPr>
              <a:t>TEEs like Keystone leverage the transparency of the RISC-V ISA </a:t>
            </a:r>
            <a:r>
              <a:rPr b="0" lang="en-US" sz="4000" spc="-1" strike="noStrike">
                <a:solidFill>
                  <a:schemeClr val="dk1"/>
                </a:solidFill>
                <a:latin typeface="Calibri"/>
              </a:rPr>
              <a:t>granting users the ability to contribute to Keystone’s standard for </a:t>
            </a:r>
            <a:r>
              <a:rPr b="0" lang="en-US" sz="4000" spc="-1" strike="noStrike">
                <a:solidFill>
                  <a:schemeClr val="dk1"/>
                </a:solidFill>
                <a:latin typeface="Calibri"/>
              </a:rPr>
              <a:t>security</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000" spc="-1" strike="noStrike">
                <a:solidFill>
                  <a:schemeClr val="dk1"/>
                </a:solidFill>
                <a:latin typeface="Calibri"/>
              </a:rPr>
              <a:t>In order to extend TEEs, developers need to either implement their </a:t>
            </a:r>
            <a:r>
              <a:rPr b="0" lang="en-US" sz="4000" spc="-1" strike="noStrike">
                <a:solidFill>
                  <a:schemeClr val="dk1"/>
                </a:solidFill>
                <a:latin typeface="Calibri"/>
              </a:rPr>
              <a:t>designs on FPGAs, which lack real-world benchmarking, or turn to </a:t>
            </a:r>
            <a:r>
              <a:rPr b="0" lang="en-US" sz="4000" spc="-1" strike="noStrike">
                <a:solidFill>
                  <a:schemeClr val="dk1"/>
                </a:solidFill>
                <a:latin typeface="Calibri"/>
              </a:rPr>
              <a:t>architectural simulators.</a:t>
            </a:r>
            <a:endParaRPr b="0" lang="en-US" sz="4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4000" spc="-1" strike="noStrike">
                <a:solidFill>
                  <a:schemeClr val="dk1"/>
                </a:solidFill>
                <a:latin typeface="Calibri"/>
              </a:rPr>
              <a:t>Lack of effective tools for development and thorough testing on real-</a:t>
            </a:r>
            <a:r>
              <a:rPr b="0" lang="en-US" sz="4000" spc="-1" strike="noStrike">
                <a:solidFill>
                  <a:schemeClr val="dk1"/>
                </a:solidFill>
                <a:latin typeface="Calibri"/>
              </a:rPr>
              <a:t>world benchmarks. This work defines a methodology for </a:t>
            </a:r>
            <a:r>
              <a:rPr b="0" lang="en-US" sz="4000" spc="-1" strike="noStrike">
                <a:solidFill>
                  <a:schemeClr val="dk1"/>
                </a:solidFill>
                <a:latin typeface="Calibri"/>
              </a:rPr>
              <a:t>implementing and evaluating contributions to open-source TEEs within </a:t>
            </a:r>
            <a:r>
              <a:rPr b="0" lang="en-US" sz="4000" spc="-1" strike="noStrike">
                <a:solidFill>
                  <a:schemeClr val="dk1"/>
                </a:solidFill>
                <a:latin typeface="Calibri"/>
              </a:rPr>
              <a:t>state-of-the-art architectural simulators.</a:t>
            </a:r>
            <a:endParaRPr b="0" lang="en-US" sz="4000" spc="-1" strike="noStrike">
              <a:solidFill>
                <a:srgbClr val="000000"/>
              </a:solidFill>
              <a:latin typeface="Arial"/>
            </a:endParaRPr>
          </a:p>
        </p:txBody>
      </p:sp>
      <p:sp>
        <p:nvSpPr>
          <p:cNvPr id="22" name="PlaceHolder 5"/>
          <p:cNvSpPr>
            <a:spLocks noGrp="1"/>
          </p:cNvSpPr>
          <p:nvPr>
            <p:ph/>
          </p:nvPr>
        </p:nvSpPr>
        <p:spPr>
          <a:xfrm>
            <a:off x="33147720" y="19659600"/>
            <a:ext cx="10057680" cy="11201400"/>
          </a:xfrm>
          <a:prstGeom prst="rect">
            <a:avLst/>
          </a:prstGeom>
          <a:noFill/>
          <a:ln w="0">
            <a:noFill/>
          </a:ln>
        </p:spPr>
        <p:txBody>
          <a:bodyPr lIns="228600" rIns="228600" tIns="228600" bIns="228600" anchor="t">
            <a:noAutofit/>
          </a:bodyPr>
          <a:p>
            <a:pPr indent="0">
              <a:lnSpc>
                <a:spcPct val="100000"/>
              </a:lnSpc>
              <a:buNone/>
            </a:pPr>
            <a:r>
              <a:rPr b="1" lang="en-US" sz="6000" spc="-1" strike="noStrike" u="sng">
                <a:solidFill>
                  <a:srgbClr val="df5327"/>
                </a:solidFill>
                <a:uFillTx/>
                <a:latin typeface="Arial"/>
              </a:rPr>
              <a:t>References</a:t>
            </a:r>
            <a:endParaRPr b="0" lang="en-US" sz="6000" spc="-1" strike="noStrike">
              <a:solidFill>
                <a:srgbClr val="000000"/>
              </a:solidFill>
              <a:latin typeface="Arial"/>
            </a:endParaRPr>
          </a:p>
          <a:p>
            <a:pPr indent="-324000">
              <a:lnSpc>
                <a:spcPct val="100000"/>
              </a:lnSpc>
              <a:buClr>
                <a:srgbClr val="000000"/>
              </a:buClr>
              <a:buFont typeface="Symbol" charset="2"/>
              <a:buChar char=""/>
            </a:pPr>
            <a:r>
              <a:rPr b="0" lang="en-US" sz="3600" spc="-1" strike="noStrike">
                <a:solidFill>
                  <a:srgbClr val="000000"/>
                </a:solidFill>
                <a:latin typeface="Arial"/>
              </a:rPr>
              <a:t> </a:t>
            </a:r>
            <a:r>
              <a:rPr b="0" lang="en-US" sz="3600" spc="-1" strike="noStrike">
                <a:solidFill>
                  <a:srgbClr val="000000"/>
                </a:solidFill>
                <a:latin typeface="Arial"/>
              </a:rPr>
              <a:t>D. Lee, Building Trusted Execution </a:t>
            </a:r>
            <a:r>
              <a:rPr b="0" lang="en-US" sz="3600" spc="-1" strike="noStrike">
                <a:solidFill>
                  <a:srgbClr val="000000"/>
                </a:solidFill>
                <a:latin typeface="Arial"/>
              </a:rPr>
              <a:t>Environments, 2022.</a:t>
            </a:r>
            <a:endParaRPr b="0" lang="en-US" sz="3600" spc="-1" strike="noStrike">
              <a:solidFill>
                <a:srgbClr val="000000"/>
              </a:solidFill>
              <a:latin typeface="Arial"/>
            </a:endParaRPr>
          </a:p>
          <a:p>
            <a:pPr indent="-324000">
              <a:lnSpc>
                <a:spcPct val="100000"/>
              </a:lnSpc>
              <a:buClr>
                <a:srgbClr val="000000"/>
              </a:buClr>
              <a:buFont typeface="Symbol" charset="2"/>
              <a:buChar char=""/>
            </a:pPr>
            <a:r>
              <a:rPr b="0" lang="en-US" sz="3600" spc="-1" strike="noStrike">
                <a:solidFill>
                  <a:srgbClr val="000000"/>
                </a:solidFill>
                <a:latin typeface="Arial"/>
              </a:rPr>
              <a:t>J. Lowe-Power, A. Mutaal Ahmad, A. Alian, </a:t>
            </a:r>
            <a:r>
              <a:rPr b="0" lang="en-US" sz="3600" spc="-1" strike="noStrike">
                <a:solidFill>
                  <a:srgbClr val="000000"/>
                </a:solidFill>
                <a:latin typeface="Arial"/>
              </a:rPr>
              <a:t>R. Amslinger, and et. al., The gem5 </a:t>
            </a:r>
            <a:r>
              <a:rPr b="0" lang="en-US" sz="3600" spc="-1" strike="noStrike">
                <a:solidFill>
                  <a:srgbClr val="000000"/>
                </a:solidFill>
                <a:latin typeface="Arial"/>
              </a:rPr>
              <a:t>Simulator: 20.0+, 2020.</a:t>
            </a:r>
            <a:endParaRPr b="0" lang="en-US" sz="3600" spc="-1" strike="noStrike">
              <a:solidFill>
                <a:srgbClr val="000000"/>
              </a:solidFill>
              <a:latin typeface="Arial"/>
            </a:endParaRPr>
          </a:p>
          <a:p>
            <a:pPr indent="-324000">
              <a:lnSpc>
                <a:spcPct val="100000"/>
              </a:lnSpc>
              <a:buClr>
                <a:srgbClr val="000000"/>
              </a:buClr>
              <a:buFont typeface="Symbol" charset="2"/>
              <a:buChar char=""/>
            </a:pPr>
            <a:r>
              <a:rPr b="0" lang="en-US" sz="3600" spc="-1" strike="noStrike">
                <a:solidFill>
                  <a:srgbClr val="000000"/>
                </a:solidFill>
                <a:latin typeface="Arial"/>
              </a:rPr>
              <a:t>A. Akram, V. Akella, S. Peisert, and J. </a:t>
            </a:r>
            <a:r>
              <a:rPr b="0" lang="en-US" sz="3600" spc="-1" strike="noStrike">
                <a:solidFill>
                  <a:srgbClr val="000000"/>
                </a:solidFill>
                <a:latin typeface="Arial"/>
              </a:rPr>
              <a:t>Lowe-Power, Enabling Design Space </a:t>
            </a:r>
            <a:r>
              <a:rPr b="0" lang="en-US" sz="3600" spc="-1" strike="noStrike">
                <a:solidFill>
                  <a:srgbClr val="000000"/>
                </a:solidFill>
                <a:latin typeface="Arial"/>
              </a:rPr>
              <a:t>Exploration for RISC-V Secure Compute, In: </a:t>
            </a:r>
            <a:r>
              <a:rPr b="0" i="1" lang="en-US" sz="3600" spc="-1" strike="noStrike">
                <a:solidFill>
                  <a:srgbClr val="000000"/>
                </a:solidFill>
                <a:latin typeface="Arial"/>
              </a:rPr>
              <a:t>Fifth Workshop on Computer Architecture </a:t>
            </a:r>
            <a:r>
              <a:rPr b="0" i="1" lang="en-US" sz="3600" spc="-1" strike="noStrike">
                <a:solidFill>
                  <a:srgbClr val="000000"/>
                </a:solidFill>
                <a:latin typeface="Arial"/>
              </a:rPr>
              <a:t>Research with RISC-V (CARRV 2021)</a:t>
            </a:r>
            <a:r>
              <a:rPr b="0" lang="en-US" sz="3600" spc="-1" strike="noStrike">
                <a:solidFill>
                  <a:srgbClr val="000000"/>
                </a:solidFill>
                <a:latin typeface="Arial"/>
              </a:rPr>
              <a:t>, </a:t>
            </a:r>
            <a:r>
              <a:rPr b="0" lang="en-US" sz="3600" spc="-1" strike="noStrike">
                <a:solidFill>
                  <a:srgbClr val="000000"/>
                </a:solidFill>
                <a:latin typeface="Arial"/>
              </a:rPr>
              <a:t>2021.</a:t>
            </a:r>
            <a:endParaRPr b="0" lang="en-US" sz="3600" spc="-1" strike="noStrike">
              <a:solidFill>
                <a:srgbClr val="000000"/>
              </a:solidFill>
              <a:latin typeface="Arial"/>
            </a:endParaRPr>
          </a:p>
          <a:p>
            <a:pPr indent="-324000">
              <a:lnSpc>
                <a:spcPct val="100000"/>
              </a:lnSpc>
              <a:buClr>
                <a:srgbClr val="000000"/>
              </a:buClr>
              <a:buFont typeface="Symbol" charset="2"/>
              <a:buChar char=""/>
            </a:pPr>
            <a:r>
              <a:rPr b="0" lang="en-US" sz="3600" spc="-1" strike="noStrike">
                <a:solidFill>
                  <a:srgbClr val="000000"/>
                </a:solidFill>
                <a:latin typeface="Arial"/>
              </a:rPr>
              <a:t>Z. Moolman, T.S. Lehman, Extending </a:t>
            </a:r>
            <a:r>
              <a:rPr b="0" lang="en-US" sz="3600" spc="-1" strike="noStrike">
                <a:solidFill>
                  <a:srgbClr val="000000"/>
                </a:solidFill>
                <a:latin typeface="Arial"/>
              </a:rPr>
              <a:t>RISC-V Keystone to Include Efficient </a:t>
            </a:r>
            <a:r>
              <a:rPr b="0" lang="en-US" sz="3600" spc="-1" strike="noStrike">
                <a:solidFill>
                  <a:srgbClr val="000000"/>
                </a:solidFill>
                <a:latin typeface="Arial"/>
              </a:rPr>
              <a:t>Secure Memory, in: </a:t>
            </a:r>
            <a:r>
              <a:rPr b="0" i="1" lang="en-US" sz="3600" spc="-1" strike="noStrike">
                <a:solidFill>
                  <a:srgbClr val="000000"/>
                </a:solidFill>
                <a:latin typeface="Arial"/>
              </a:rPr>
              <a:t>Eighth Workshop on </a:t>
            </a:r>
            <a:r>
              <a:rPr b="0" i="1" lang="en-US" sz="3600" spc="-1" strike="noStrike">
                <a:solidFill>
                  <a:srgbClr val="000000"/>
                </a:solidFill>
                <a:latin typeface="Arial"/>
              </a:rPr>
              <a:t>Computer Architecture Research with RISC-</a:t>
            </a:r>
            <a:r>
              <a:rPr b="0" i="1" lang="en-US" sz="3600" spc="-1" strike="noStrike">
                <a:solidFill>
                  <a:srgbClr val="000000"/>
                </a:solidFill>
                <a:latin typeface="Arial"/>
              </a:rPr>
              <a:t>V (CARRV 2024), </a:t>
            </a:r>
            <a:r>
              <a:rPr b="0" lang="en-US" sz="3600" spc="-1" strike="noStrike">
                <a:solidFill>
                  <a:srgbClr val="000000"/>
                </a:solidFill>
                <a:latin typeface="Arial"/>
              </a:rPr>
              <a:t>2024.</a:t>
            </a:r>
            <a:endParaRPr b="0" lang="en-US" sz="3600" spc="-1" strike="noStrike">
              <a:solidFill>
                <a:srgbClr val="000000"/>
              </a:solidFill>
              <a:latin typeface="Arial"/>
            </a:endParaRPr>
          </a:p>
        </p:txBody>
      </p:sp>
      <p:sp>
        <p:nvSpPr>
          <p:cNvPr id="23" name="PlaceHolder 6"/>
          <p:cNvSpPr>
            <a:spLocks noGrp="1"/>
          </p:cNvSpPr>
          <p:nvPr>
            <p:ph/>
          </p:nvPr>
        </p:nvSpPr>
        <p:spPr>
          <a:xfrm>
            <a:off x="922680" y="1926000"/>
            <a:ext cx="10049760" cy="3560040"/>
          </a:xfrm>
          <a:prstGeom prst="rect">
            <a:avLst/>
          </a:prstGeom>
          <a:noFill/>
          <a:ln w="0">
            <a:noFill/>
          </a:ln>
        </p:spPr>
        <p:txBody>
          <a:bodyPr lIns="90000" rIns="90000" tIns="45000" bIns="45000" anchor="t">
            <a:noAutofit/>
          </a:bodyPr>
          <a:p>
            <a:pPr indent="0" defTabSz="4388760">
              <a:lnSpc>
                <a:spcPct val="100000"/>
              </a:lnSpc>
              <a:spcBef>
                <a:spcPts val="1321"/>
              </a:spcBef>
              <a:buNone/>
              <a:tabLst>
                <a:tab algn="l" pos="0"/>
              </a:tabLst>
            </a:pPr>
            <a:r>
              <a:rPr b="1" lang="en-US" sz="6600" spc="-1" strike="noStrike">
                <a:solidFill>
                  <a:schemeClr val="dk2"/>
                </a:solidFill>
                <a:latin typeface="Calibri"/>
              </a:rPr>
              <a:t>Extending Keystone </a:t>
            </a:r>
            <a:r>
              <a:rPr b="1" lang="en-US" sz="6600" spc="-1" strike="noStrike">
                <a:solidFill>
                  <a:schemeClr val="dk2"/>
                </a:solidFill>
                <a:latin typeface="Calibri"/>
              </a:rPr>
              <a:t>within the gem5 </a:t>
            </a:r>
            <a:r>
              <a:rPr b="1" lang="en-US" sz="6600" spc="-1" strike="noStrike">
                <a:solidFill>
                  <a:schemeClr val="dk2"/>
                </a:solidFill>
                <a:latin typeface="Calibri"/>
              </a:rPr>
              <a:t>Architectural </a:t>
            </a:r>
            <a:r>
              <a:rPr b="1" lang="en-US" sz="6600" spc="-1" strike="noStrike">
                <a:solidFill>
                  <a:schemeClr val="dk2"/>
                </a:solidFill>
                <a:latin typeface="Calibri"/>
              </a:rPr>
              <a:t>Simulator</a:t>
            </a:r>
            <a:endParaRPr b="0" lang="en-US" sz="6600" spc="-1" strike="noStrike">
              <a:solidFill>
                <a:srgbClr val="000000"/>
              </a:solidFill>
              <a:latin typeface="Arial"/>
            </a:endParaRPr>
          </a:p>
        </p:txBody>
      </p:sp>
      <p:sp>
        <p:nvSpPr>
          <p:cNvPr id="24" name=""/>
          <p:cNvSpPr/>
          <p:nvPr/>
        </p:nvSpPr>
        <p:spPr>
          <a:xfrm>
            <a:off x="0" y="31932000"/>
            <a:ext cx="10972440" cy="1022040"/>
          </a:xfrm>
          <a:prstGeom prst="rect">
            <a:avLst/>
          </a:prstGeom>
          <a:solidFill>
            <a:srgbClr val="355269"/>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36x48-Template - One center panel">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36x48-Template - One center panel">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36x48-Template-V2b</Template>
  <TotalTime>943</TotalTime>
  <Application>LibreOffice/24.2.7.2$Linux_X86_64 LibreOffice_project/420$Build-2</Application>
  <AppVersion>15.0000</AppVersion>
  <Words>0</Words>
  <Paragraphs>0</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dc:description>This template is the property of PosterPresentations.com. Call us if you need help with this poster template._x005F_x000d_
1-866-649-3004           _x005F_x000d_
 (c)PosterPresentations.com</dc:description>
  <dc:language>en-US</dc:language>
  <cp:lastModifiedBy/>
  <dcterms:modified xsi:type="dcterms:W3CDTF">2025-01-15T16:30:43Z</dcterms:modified>
  <cp:revision>90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