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notesMaster" Target="notesMasters/notesMaster1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1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1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E595666-700E-4C61-9A14-30458268E34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5E6A83-EAA9-4D7C-9126-B54EA0D150AB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C6BECE-C680-41CE-A361-844982ECFCF4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271240-F834-498D-BFE1-C0207001D9BC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3BC5F4-7E19-4D82-ADAB-09976E7CC335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F0A547-4C9A-43F0-A520-E5FEF232493D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04B95F-F06D-4CBA-A051-1F810866CAF8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C20477-9B9C-46FD-BD76-0BA1ADC46A88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BDE10B-617A-4E16-8B89-E14773156C87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AD0686-D6A8-4CDB-878A-03CBD426FC19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548079-6EAF-4084-AD3F-56CAD535B65E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B44D2F-4A8F-4E1F-AC08-FD93C796B429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560" cy="30780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FA41ED-644F-4087-83DB-3EB2EC160032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E8B4E8D-D8CF-492E-BE2F-753C3127331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CF38267-59C2-44CB-8ECF-830D1B1325C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E8B8AF0-7247-407E-9273-21C23F6A5EF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F099A1-CBD5-451B-B630-596F8EF99AD8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B0474741-3653-4D56-B819-8E12D7532B5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09B5B66-E27B-4388-80AC-0248C74061B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F4F9082-8349-4E2A-9396-CD2DDFF5331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7A53AAC5-1B8E-4B4B-B2F1-9661E82760C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B8BE68-E2F0-40DE-A846-9F448309140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7B157E-E043-433C-A9FF-D25AF17D6F8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6A7A45E-13CD-465F-B426-76795C7B3F3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C43FC5-CFE6-4C88-98AA-7E9D8F5066E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34BF66-C32C-4285-B2D0-912CEA06AD0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4BDA53E-BCF6-4B47-A26C-889AA1FA5E9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0D45D9-E5FF-464E-833E-07F2F1897BF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7A2D19-930D-4038-BBF5-F54443B933D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1FE2CB-65D1-403A-AB3E-FAA3FB85DE7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DEFAAE-8EF4-410B-9874-DB94A9A7F4F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B6E9E7-7E65-4DAF-A9F2-3DD9D33E4E4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73AA4C-4854-4BA0-BE34-670625CFBFF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EDEA2D-C4B3-48CE-888D-27A063CAABE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CB0D36-2141-434A-91C9-214F49F26B9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36;p9"/>
          <p:cNvSpPr/>
          <p:nvPr/>
        </p:nvSpPr>
        <p:spPr>
          <a:xfrm>
            <a:off x="4572000" y="0"/>
            <a:ext cx="4570200" cy="5141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7704AC-ED50-47FC-A2D9-C62CAA04ED3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A2F602-FE01-4D97-AFCD-647B05C5353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A11A72-90A7-4EE8-80C6-707437CCCAD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85AF9B-07A4-484B-8896-D32A75771D1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D99B88-8083-4A86-92ED-F7118B87A5E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7710EA-1AC8-46F4-930C-A415B3A8C8F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4665B9-6E38-4F31-84BA-3914970CE07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D75078-89B7-4B6A-A1EF-78021C346FF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319333-AC1D-497F-A34D-CC373FFCD10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E4E460-EA43-428F-80A9-F2830919A17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72880" cy="1763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SecuriTEE: Secure Memory for RISC-V Trusted Execution Environments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9" name="Google Shape;56;p13"/>
          <p:cNvCxnSpPr/>
          <p:nvPr/>
        </p:nvCxnSpPr>
        <p:spPr>
          <a:xfrm>
            <a:off x="204480" y="230472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60" name="Google Shape;57;p13"/>
          <p:cNvCxnSpPr/>
          <p:nvPr/>
        </p:nvCxnSpPr>
        <p:spPr>
          <a:xfrm>
            <a:off x="204480" y="39488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1" name="PlaceHolder 2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254365-1AF8-4561-A89F-61270A48768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Google Shape;59;p13"/>
          <p:cNvSpPr/>
          <p:nvPr/>
        </p:nvSpPr>
        <p:spPr>
          <a:xfrm>
            <a:off x="1946880" y="2244240"/>
            <a:ext cx="524880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Presentation By: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Colorado School of Mines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60;p13"/>
          <p:cNvSpPr/>
          <p:nvPr/>
        </p:nvSpPr>
        <p:spPr>
          <a:xfrm>
            <a:off x="3071880" y="3948480"/>
            <a:ext cx="299808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November 5, 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Num" idx="29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F8B793-8E24-4D68-B691-17584CD8BC0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10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Gap &amp; Contribution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5" name="Google Shape;106;p 1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43000" cy="4198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 Midsummer Nights Tree (AMNT) by Sam Thomas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Crash consistent secure memory protocol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Limitations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493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Computational and memory overhead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Google Shape;180;p25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30" name="PlaceHolder 3"/>
          <p:cNvSpPr>
            <a:spLocks noGrp="1"/>
          </p:cNvSpPr>
          <p:nvPr>
            <p:ph type="sldNum" idx="30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702370-D1E2-47AF-9795-7C8FAAC6C9B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3480" cy="4419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Dayeol Lee (2022) Building Trusted Execution Environments.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 dissertation submitted in partial satisfaction of the requirements for the degree of Doctor of Philosophy in Computer Science in the Graduate Division of the University of California, Berkeley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[2] Chenyu Yan, Brian Rogers, Daniel Englender, et. al. (2006) Improving Cost, Performance, and Security of Memory Encryption and Authentication.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[3] Brian Rogers &amp; Milos Prvulovic (2007) Using address independent seed encryption and bonsai merkle trees to make secure processors OS-and performance-friendly.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[3] Zach Moolman &amp; Tamara Silbergleit Lehman (2024) Extending RISC-V Keystone to Include Efficient Secure Memory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3" name="Google Shape;207;p28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34" name="PlaceHolder 3"/>
          <p:cNvSpPr>
            <a:spLocks noGrp="1"/>
          </p:cNvSpPr>
          <p:nvPr>
            <p:ph type="sldNum" idx="31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A6BE53-B58D-4E5B-984A-07BA8C06D87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Backgro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4194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Motivated attackers can employ many tactics to corrupt or steal data, this work focuses on preventing: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 malicious OS, application or thread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Replay or side-channel attacks targeting off-chip peripherals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Trusted Execution Environments (TEEs) provide hardware guarantees that separate address spaces, securing the integrity of the processor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Secure Memory methods protect against off-chip tampering by encrypting and storing metadata securely on-chip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6" name="Google Shape;68;p14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7" name="PlaceHolder 3"/>
          <p:cNvSpPr>
            <a:spLocks noGrp="1"/>
          </p:cNvSpPr>
          <p:nvPr>
            <p:ph type="sldNum" idx="21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BF4C1A-B756-4EF0-BA60-D888D5D7398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93;p17"/>
          <p:cNvSpPr/>
          <p:nvPr/>
        </p:nvSpPr>
        <p:spPr>
          <a:xfrm>
            <a:off x="327960" y="4114800"/>
            <a:ext cx="8486640" cy="80964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sldNum" idx="22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098C68-6A3C-438A-BD6A-CAF08E17D02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941400" y="3567600"/>
            <a:ext cx="7259760" cy="1904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Goal</a:t>
            </a:r>
            <a:r>
              <a:rPr b="0" lang="en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 Harden TEEs with Secure Memory protocols to further protect data integrity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2" name="Google Shape;97;p17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90880" cy="2779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TEEs provide confidence against malicious applications attempting to tamper with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Still vulnerable to side-channel attacks, replay attacks and off-chip tampering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Secure Memory can mitigate these concerns by adding another layer of protection for off-chip devices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RISC-V TEEs (e. g. Keystone</a:t>
            </a:r>
            <a:r>
              <a:rPr b="0" lang="en" sz="2100" spc="-1" strike="noStrike" baseline="33000">
                <a:solidFill>
                  <a:schemeClr val="dk1"/>
                </a:solidFill>
                <a:latin typeface="Times New Roman"/>
                <a:ea typeface="Times New Roman"/>
              </a:rPr>
              <a:t>[1]</a:t>
            </a: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) provides an open-source, configurable platform for developing TEEs to specific applications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Trusted Execution Environments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Google Shape;114;p 1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6" name="PlaceHolder 2"/>
          <p:cNvSpPr>
            <a:spLocks noGrp="1"/>
          </p:cNvSpPr>
          <p:nvPr>
            <p:ph type="sldNum" idx="23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0526E3-DD17-4A65-98A3-2F490423937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4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43080" y="462600"/>
            <a:ext cx="8390880" cy="4566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TEE implements different </a:t>
            </a:r>
            <a:r>
              <a:rPr b="0" i="1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privelege modes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with separate </a:t>
            </a:r>
            <a:r>
              <a:rPr b="0" i="1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address spaces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enforcing a set of rules dictating which components can access what regions of memory: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User mode, Supervisor mode, Machine mode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Almost all major CPU vendors have their own flavor of TEE: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Intel SGX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ARM Confidential Computer Architecture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AMD SEV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These implementations leverage proprietary hardware, opening the door for a configurable &amp; open-source TEE, keystone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Still vulnerable to side-channel &amp; replay attacks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9" name="Google Shape;114;p19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0" name="PlaceHolder 2"/>
          <p:cNvSpPr>
            <a:spLocks noGrp="1"/>
          </p:cNvSpPr>
          <p:nvPr>
            <p:ph type="sldNum" idx="24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DA4FF8-2F05-4702-A293-6D6B070CBD5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5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90880" cy="4331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defines any off-chip device as untrusted &amp; defines a process for verifying the integrity of off-chip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Off-chip data is signed with a counter, cryptographically hashed and stored in a tree of hashes (merkle tree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[2] </a:t>
            </a: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&amp; bonsai merkle tree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[3]</a:t>
            </a: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Optimizations have been investigated that reduce memory overhead and efficient incrementing of counters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Builds a hash tree over the memory, the root of which is always stored on-chip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Memory blocks are fetched, hashed and compared against the entire tree for verification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3493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is one of, if not the only, architecture simulator that supports RISC-V &amp; multi-core simulation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Keystone including PMP tables &amp; checker implementations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Memory encryption engine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implementation (Sam Thomas)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40;p21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5" name="PlaceHolder 3"/>
          <p:cNvSpPr>
            <a:spLocks noGrp="1"/>
          </p:cNvSpPr>
          <p:nvPr>
            <p:ph type="sldNum" idx="25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DBAFF8-9E35-49BB-8C79-A4B0F98DC9B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Simple 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Sanity 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Check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880" cy="4193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Base gem5 vs. Secure Memory implementation (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version 24.0.0.1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Benchmark: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10,000,000 accesses on 1GB array of memory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implementation requires an increase in both runtime and memory overhead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40;p 1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9" name="PlaceHolder 3"/>
          <p:cNvSpPr>
            <a:spLocks noGrp="1"/>
          </p:cNvSpPr>
          <p:nvPr>
            <p:ph type="sldNum" idx="26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62D387-9301-40B0-9FB2-5E818981F09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7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90" name=""/>
          <p:cNvGraphicFramePr/>
          <p:nvPr/>
        </p:nvGraphicFramePr>
        <p:xfrm>
          <a:off x="2039400" y="2683440"/>
          <a:ext cx="5075280" cy="109368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Simulated Time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(Seconds)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Host Memory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(MB)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Number of Instructions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(millions)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Base gem5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Secure gem5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61.9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245.989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1" name=""/>
          <p:cNvSpPr/>
          <p:nvPr/>
        </p:nvSpPr>
        <p:spPr>
          <a:xfrm>
            <a:off x="1480680" y="2561400"/>
            <a:ext cx="1827720" cy="7603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Simple 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Sanity 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Check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3" name="Google Shape;140;p 2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94" name="PlaceHolder 2"/>
          <p:cNvSpPr>
            <a:spLocks noGrp="1"/>
          </p:cNvSpPr>
          <p:nvPr>
            <p:ph type="sldNum" idx="27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CCABDE-D01C-4334-B5CE-33B537BEA16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613800" y="1636200"/>
            <a:ext cx="2011680" cy="152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Base gem5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613800" y="3159720"/>
            <a:ext cx="2011680" cy="1524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Secure gem5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2625480" y="1645200"/>
            <a:ext cx="1645920" cy="762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hello world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2625480" y="2395440"/>
            <a:ext cx="1645920" cy="762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array-flip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2625840" y="3157200"/>
            <a:ext cx="1645920" cy="762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hello world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2625840" y="3907440"/>
            <a:ext cx="1645920" cy="762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array-flip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4262400" y="118296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Simulated </a:t>
            </a: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Time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(seconds)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5630760" y="118332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Host Memory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(MB)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6999120" y="1183680"/>
            <a:ext cx="1371600" cy="45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Number of Instructions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4262760" y="1641960"/>
            <a:ext cx="1380240" cy="758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5631120" y="1642320"/>
            <a:ext cx="1380240" cy="758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6999480" y="1642680"/>
            <a:ext cx="1380240" cy="758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4263120" y="2398320"/>
            <a:ext cx="1380240" cy="758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5631480" y="2398680"/>
            <a:ext cx="1380240" cy="758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6999840" y="2399040"/>
            <a:ext cx="1380240" cy="758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4263120" y="3154320"/>
            <a:ext cx="1380240" cy="758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.00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142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5631480" y="3154680"/>
            <a:ext cx="1380240" cy="758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3.4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6999840" y="3155040"/>
            <a:ext cx="1380240" cy="758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5892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4263480" y="3910680"/>
            <a:ext cx="1380240" cy="758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61.9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5631840" y="3911040"/>
            <a:ext cx="1380240" cy="758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3.44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7000200" y="3911400"/>
            <a:ext cx="1380240" cy="758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254.989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2642760" y="1183320"/>
            <a:ext cx="1627560" cy="457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Binary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Num" idx="28"/>
          </p:nvPr>
        </p:nvSpPr>
        <p:spPr>
          <a:xfrm>
            <a:off x="8472600" y="463356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C6E5CE-58C1-4062-B9D9-0DF3A58E8E4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9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720" cy="921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Direction / Future 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9" name="Google Shape;106;p18"/>
          <p:cNvCxnSpPr/>
          <p:nvPr/>
        </p:nvCxnSpPr>
        <p:spPr>
          <a:xfrm>
            <a:off x="204480" y="721440"/>
            <a:ext cx="8736840" cy="21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70840" cy="4198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Implementing Zach’s Design: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Currently adding cache hierarchy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How to have two separate processors in gem5?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Implement then Optimize”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What is my contribution?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Until now, I have been just trying to implement Zach’s work in gem5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Deeper understanding of attack methods (winter break project?)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734440" y="1238400"/>
            <a:ext cx="3179880" cy="308556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/>
          <p:nvPr/>
        </p:nvSpPr>
        <p:spPr>
          <a:xfrm>
            <a:off x="5943600" y="4572000"/>
            <a:ext cx="2285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</a:rPr>
              <a:t>Moolman, Z. &amp; Lehman 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2024-11-18T15:56:52Z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