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6280"/>
            <a:ext cx="373010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31684C-D32B-4784-9B8F-CAC5D21430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67120" y="16466400"/>
            <a:ext cx="14267520" cy="3929760"/>
          </a:xfrm>
          <a:prstGeom prst="rect">
            <a:avLst/>
          </a:prstGeom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8000" y="16459200"/>
            <a:ext cx="14267520" cy="3929760"/>
          </a:xfrm>
          <a:prstGeom prst="rect">
            <a:avLst/>
          </a:prstGeom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0160" cy="144072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38400" cy="12628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1600"/>
            <a:ext cx="373010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4920" cy="22788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37320" cy="22788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A358CE6C-4982-4B62-9CEC-4E409C58E0E1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1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37320" cy="22788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24688800"/>
            <a:ext cx="10118880" cy="6843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[2] Jason Lowe-Power, Abdul Mutaal Ahmad, Ayaz Akram, Mohammad Alian, and et. Al, The gem5 Simulator: Version 20.0+, (arXiv) 2007.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[3]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09840" cy="259826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18160" cy="174434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This work proposes a framework that aims to assist future developers to implement their contributions.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Our goal is to provide researchers with tools that expedite the development cycle when working with TEEs, primarily targeting: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New researcher learning curve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Novel contribution development time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Testing methods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09840" cy="259826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0640" cy="11524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4680" y="0"/>
            <a:ext cx="43884000" cy="524772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522480"/>
            <a:ext cx="1020024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50400"/>
            <a:ext cx="28796760" cy="29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365280" y="2665440"/>
            <a:ext cx="39174480" cy="256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         Iris Bahar                          Tamara Silbergleit Lehman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Zach Moolman       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450480"/>
            <a:ext cx="9594000" cy="215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Many TEE implementations exist, but Keystone</a:t>
            </a:r>
            <a:r>
              <a:rPr b="0" lang="en-US" sz="3200" strike="noStrike" u="none" baseline="33000">
                <a:solidFill>
                  <a:schemeClr val="dk1"/>
                </a:solidFill>
                <a:uFillTx/>
                <a:latin typeface="Open Sans"/>
                <a:ea typeface="Open Sans"/>
              </a:rPr>
              <a:t>[1]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Keystone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For researchers wishing to continue developing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Keystone components, contributions must also implement hardware designs, built on corrresponding ISA extensions.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414480"/>
            <a:ext cx="9594000" cy="1829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Gem5</a:t>
            </a:r>
            <a:r>
              <a:rPr b="0" lang="en-US" sz="3200" strike="noStrike" u="none" baseline="33000">
                <a:solidFill>
                  <a:schemeClr val="dk1"/>
                </a:solidFill>
                <a:uFillTx/>
                <a:latin typeface="Open Sans"/>
                <a:ea typeface="Open Sans"/>
              </a:rPr>
              <a:t>[2]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In order to further protect state-of-the-art TEEs, we extend</a:t>
            </a:r>
            <a:r>
              <a:rPr b="0" lang="en-US" sz="3200" strike="noStrike" u="none" baseline="33000">
                <a:solidFill>
                  <a:schemeClr val="dk1"/>
                </a:solidFill>
                <a:uFillTx/>
                <a:latin typeface="Open Sans"/>
                <a:ea typeface="Open Sans"/>
              </a:rPr>
              <a:t>[3]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Keystone to include secure memory protocols in the gem5 simulation environment.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4000" cy="90720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 rot="3166800">
            <a:off x="39212640" y="20830680"/>
            <a:ext cx="1208160" cy="6883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4" name=""/>
          <p:cNvSpPr/>
          <p:nvPr/>
        </p:nvSpPr>
        <p:spPr>
          <a:xfrm rot="18804600">
            <a:off x="36293760" y="20692800"/>
            <a:ext cx="1208520" cy="6879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0800000">
            <a:off x="37683720" y="22109760"/>
            <a:ext cx="1208880" cy="6879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252800" y="8686800"/>
            <a:ext cx="8993880" cy="19742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752840" y="9365040"/>
            <a:ext cx="1993680" cy="984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784400" y="9365040"/>
            <a:ext cx="1993680" cy="984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94800" y="9365040"/>
            <a:ext cx="1993680" cy="984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595320" y="13151880"/>
            <a:ext cx="4494240" cy="117360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4635000" y="11409480"/>
            <a:ext cx="2229480" cy="9842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11201400" y="5558400"/>
            <a:ext cx="10509840" cy="8366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408600" y="31883400"/>
            <a:ext cx="6653880" cy="1140480"/>
          </a:xfrm>
          <a:prstGeom prst="rect">
            <a:avLst/>
          </a:prstGeom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574920" y="5558400"/>
            <a:ext cx="10163520" cy="8366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76000" y="17927280"/>
            <a:ext cx="10160640" cy="136184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Achieving a baseline model is non-trivial, often allocating much of the development time to de-coupled, self-guided learning.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 rot="16200000">
            <a:off x="360000" y="20547720"/>
            <a:ext cx="3302640" cy="176616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450600" y="2060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4271400" y="19847880"/>
            <a:ext cx="4490280" cy="74592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ASIC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450600" y="2182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271400" y="21071880"/>
            <a:ext cx="4490280" cy="74592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450600" y="2316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271400" y="22403880"/>
            <a:ext cx="4490280" cy="7459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CPU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5446320" y="8290800"/>
            <a:ext cx="2628360" cy="212904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5538120" y="8859240"/>
            <a:ext cx="872280" cy="639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37105560" y="8859240"/>
            <a:ext cx="871920" cy="639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5630280" y="9727560"/>
            <a:ext cx="2244240" cy="639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(OS)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8307240" y="8290800"/>
            <a:ext cx="2335320" cy="2129040"/>
          </a:xfrm>
          <a:custGeom>
            <a:avLst/>
            <a:gdLst>
              <a:gd name="textAreaLeft" fmla="*/ 113760 w 2335320"/>
              <a:gd name="textAreaRight" fmla="*/ 2226960 w 2335320"/>
              <a:gd name="textAreaTop" fmla="*/ 97560 h 2129040"/>
              <a:gd name="textAreaBottom" fmla="*/ 2036880 h 212904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8530080" y="8859240"/>
            <a:ext cx="1911600" cy="6390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38438280" y="9715320"/>
            <a:ext cx="2112120" cy="532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0893120" y="8291160"/>
            <a:ext cx="1784880" cy="2128680"/>
          </a:xfrm>
          <a:custGeom>
            <a:avLst/>
            <a:gdLst>
              <a:gd name="textAreaLeft" fmla="*/ 86760 w 1784880"/>
              <a:gd name="textAreaRight" fmla="*/ 1703520 w 1784880"/>
              <a:gd name="textAreaTop" fmla="*/ 74520 h 2128680"/>
              <a:gd name="textAreaBottom" fmla="*/ 2059560 h 212868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41085000" y="8859960"/>
            <a:ext cx="1341360" cy="6386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1006160" y="9715680"/>
            <a:ext cx="1420200" cy="532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V="1">
            <a:off x="33876720" y="95436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8" name=""/>
          <p:cNvSpPr/>
          <p:nvPr/>
        </p:nvSpPr>
        <p:spPr>
          <a:xfrm flipV="1">
            <a:off x="33877080" y="104119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35361000" y="10665360"/>
            <a:ext cx="7473240" cy="146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5446680" y="10779840"/>
            <a:ext cx="7265520" cy="494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33869880" y="11379240"/>
            <a:ext cx="1497960" cy="74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5440920" y="11413080"/>
            <a:ext cx="7242120" cy="61164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35521920" y="11508120"/>
            <a:ext cx="1928160" cy="437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37586160" y="11508120"/>
            <a:ext cx="2978640" cy="4370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0695120" y="11509200"/>
            <a:ext cx="1928880" cy="436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9035520" y="121359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8121120" y="12659400"/>
            <a:ext cx="1823400" cy="6804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Extension Framework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 flipV="1">
            <a:off x="33877440" y="113202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3648120" y="8832240"/>
            <a:ext cx="175032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3604200" y="9665640"/>
            <a:ext cx="1824840" cy="74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33612120" y="10609200"/>
            <a:ext cx="174492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16774560" y="9969120"/>
            <a:ext cx="2994480" cy="12909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3228560" y="9791280"/>
            <a:ext cx="3199680" cy="4320000"/>
          </a:xfrm>
          <a:custGeom>
            <a:avLst/>
            <a:gdLst>
              <a:gd name="textAreaLeft" fmla="*/ 155880 w 3199680"/>
              <a:gd name="textAreaRight" fmla="*/ 3048120 w 3199680"/>
              <a:gd name="textAreaTop" fmla="*/ 154800 h 4320000"/>
              <a:gd name="textAreaBottom" fmla="*/ 4169520 h 43200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13325040" y="9969120"/>
            <a:ext cx="2994480" cy="12909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3325040" y="11315880"/>
            <a:ext cx="2994480" cy="12913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3325040" y="12663000"/>
            <a:ext cx="2994480" cy="12913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6774560" y="11315880"/>
            <a:ext cx="2994480" cy="1291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6774560" y="12663000"/>
            <a:ext cx="2994480" cy="1291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678080" y="9791280"/>
            <a:ext cx="3199680" cy="4320000"/>
          </a:xfrm>
          <a:custGeom>
            <a:avLst/>
            <a:gdLst>
              <a:gd name="textAreaLeft" fmla="*/ 155880 w 3199680"/>
              <a:gd name="textAreaRight" fmla="*/ 3048120 w 3199680"/>
              <a:gd name="textAreaTop" fmla="*/ 154800 h 4320000"/>
              <a:gd name="textAreaBottom" fmla="*/ 4169520 h 43200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13064400" y="9061920"/>
            <a:ext cx="6973560" cy="53085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13523400" y="9164880"/>
            <a:ext cx="26442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767720" y="9165240"/>
            <a:ext cx="30348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3303800" y="8389800"/>
            <a:ext cx="15598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7204920" y="18743400"/>
            <a:ext cx="2235240" cy="192960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12264840" y="19127520"/>
            <a:ext cx="3654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14729040" y="20630520"/>
            <a:ext cx="1940040" cy="1025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2083040" y="19072800"/>
            <a:ext cx="4797360" cy="3106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>
            <a:off x="14483160" y="18729720"/>
            <a:ext cx="360" cy="3430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>
            <a:off x="12997440" y="17190720"/>
            <a:ext cx="2854080" cy="15969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4483160" y="22194720"/>
            <a:ext cx="360" cy="535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1687400" y="22781160"/>
            <a:ext cx="5596920" cy="22320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11868840" y="22763880"/>
            <a:ext cx="3654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1957400" y="23474880"/>
            <a:ext cx="2439720" cy="12628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Remote Attestation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4549760" y="23474880"/>
            <a:ext cx="2439720" cy="12628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Encryption/ Integrity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4171040" y="30170160"/>
            <a:ext cx="4797360" cy="114480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486400" y="28540080"/>
            <a:ext cx="4111560" cy="15969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3138000" y="5571000"/>
            <a:ext cx="10128240" cy="8366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22174200" y="5558400"/>
            <a:ext cx="10509840" cy="8366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67000" y="17087400"/>
            <a:ext cx="10182240" cy="8366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33138000" y="23859000"/>
            <a:ext cx="10137600" cy="8366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25266960" y="13204080"/>
            <a:ext cx="4585680" cy="185508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25446600" y="13847400"/>
            <a:ext cx="4226040" cy="11397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6016480" y="13138200"/>
            <a:ext cx="3425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5080840" y="12490560"/>
            <a:ext cx="45367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4977160" y="9242280"/>
            <a:ext cx="5140440" cy="24177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5355880" y="9834480"/>
            <a:ext cx="4317120" cy="16246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25548840" y="9862560"/>
            <a:ext cx="3425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5117200" y="9214920"/>
            <a:ext cx="3425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5916400" y="10634400"/>
            <a:ext cx="3288600" cy="57276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7527400" y="11663280"/>
            <a:ext cx="360" cy="859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24976800" y="12518280"/>
            <a:ext cx="5140440" cy="2638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27539280" y="19725480"/>
            <a:ext cx="360" cy="68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22897800" y="20489760"/>
            <a:ext cx="2678760" cy="121176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 flipH="1">
            <a:off x="25481880" y="19716120"/>
            <a:ext cx="941400" cy="6951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28593000" y="19706760"/>
            <a:ext cx="889200" cy="7045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25414200" y="17818200"/>
            <a:ext cx="4232160" cy="19400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6209800" y="20489760"/>
            <a:ext cx="2678760" cy="1211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29449800" y="20489760"/>
            <a:ext cx="2678760" cy="121176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2281040" y="20630520"/>
            <a:ext cx="1940040" cy="1025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Text Placeholder 1"/>
          <p:cNvSpPr/>
          <p:nvPr/>
        </p:nvSpPr>
        <p:spPr>
          <a:xfrm>
            <a:off x="1529280" y="3421440"/>
            <a:ext cx="42384600" cy="39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Electrical, Computer, &amp; Energy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Electrical, Computer, &amp; Energy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Engineering   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    Engineering  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       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4732440" y="21697560"/>
            <a:ext cx="2235240" cy="1929600"/>
          </a:xfrm>
          <a:prstGeom prst="ellipse">
            <a:avLst/>
          </a:prstGeom>
          <a:noFill/>
          <a:ln w="38160">
            <a:solidFill>
              <a:srgbClr val="ff97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Bench-marking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39826440" y="21697920"/>
            <a:ext cx="2234880" cy="1929600"/>
          </a:xfrm>
          <a:prstGeom prst="ellipse">
            <a:avLst/>
          </a:prstGeom>
          <a:noFill/>
          <a:ln w="38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Open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11417040" y="17013600"/>
            <a:ext cx="6231600" cy="8335440"/>
          </a:xfrm>
          <a:custGeom>
            <a:avLst/>
            <a:gdLst>
              <a:gd name="textAreaLeft" fmla="*/ 304200 w 6231600"/>
              <a:gd name="textAreaRight" fmla="*/ 5929560 w 6231600"/>
              <a:gd name="textAreaTop" fmla="*/ 304200 h 8335440"/>
              <a:gd name="textAreaBottom" fmla="*/ 8033400 h 8335440"/>
            </a:gdLst>
            <a:ahLst/>
            <a:rect l="textAreaLeft" t="textAreaTop" r="textAreaRight" b="textAreaBottom"/>
            <a:pathLst>
              <a:path w="21600" h="28889">
                <a:moveTo>
                  <a:pt x="3600" y="0"/>
                </a:moveTo>
                <a:arcTo wR="3600" hR="3600" stAng="16200000" swAng="-5400000"/>
                <a:lnTo>
                  <a:pt x="0" y="25289"/>
                </a:lnTo>
                <a:arcTo wR="3600" hR="3600" stAng="10800000" swAng="-5400000"/>
                <a:lnTo>
                  <a:pt x="18000" y="2888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11995200" y="16399800"/>
            <a:ext cx="54842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Existing Implementations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7650440" y="20790720"/>
            <a:ext cx="6379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3720" bIns="-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>
            <a:off x="18500400" y="18740880"/>
            <a:ext cx="2841840" cy="1541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Memory Encryption Engine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8500400" y="21332880"/>
            <a:ext cx="2841840" cy="154116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Port Connections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288000" y="18516600"/>
            <a:ext cx="3249000" cy="4569840"/>
          </a:xfrm>
          <a:custGeom>
            <a:avLst/>
            <a:gdLst>
              <a:gd name="textAreaLeft" fmla="*/ 158400 w 3249000"/>
              <a:gd name="textAreaRight" fmla="*/ 3092760 w 3249000"/>
              <a:gd name="textAreaTop" fmla="*/ 158400 h 4569840"/>
              <a:gd name="textAreaBottom" fmla="*/ 4413600 h 4569840"/>
            </a:gdLst>
            <a:ahLst/>
            <a:rect l="textAreaLeft" t="textAreaTop" r="textAreaRight" b="textAreaBottom"/>
            <a:pathLst>
              <a:path w="21600" h="30374">
                <a:moveTo>
                  <a:pt x="3600" y="0"/>
                </a:moveTo>
                <a:arcTo wR="3600" hR="3600" stAng="16200000" swAng="-5400000"/>
                <a:lnTo>
                  <a:pt x="0" y="26774"/>
                </a:lnTo>
                <a:arcTo wR="3600" hR="3600" stAng="10800000" swAng="-5400000"/>
                <a:lnTo>
                  <a:pt x="18000" y="303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18316440" y="17333280"/>
            <a:ext cx="31698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New Components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23088600" y="25399440"/>
            <a:ext cx="8993880" cy="19742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23588640" y="26077680"/>
            <a:ext cx="1993680" cy="984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26620200" y="26077680"/>
            <a:ext cx="1993680" cy="984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9730600" y="26077680"/>
            <a:ext cx="1993680" cy="9842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4838560" y="2737980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4604200" y="28296000"/>
            <a:ext cx="5942520" cy="29707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27574920" y="2737980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28706760" y="2737980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5374600" y="29781720"/>
            <a:ext cx="4494240" cy="11736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Secure Memory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4233400" y="28488600"/>
            <a:ext cx="43423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6804600" y="17001000"/>
            <a:ext cx="2970720" cy="11419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Novel Ideas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7238400" y="19294200"/>
            <a:ext cx="22849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Full-System Simulation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9740400" y="22246200"/>
            <a:ext cx="25135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Implement Designs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2241000" y="26694720"/>
            <a:ext cx="931320" cy="934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3172320" y="26694720"/>
            <a:ext cx="931680" cy="934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2279880" y="26083800"/>
            <a:ext cx="1787040" cy="7506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969640" y="27964080"/>
            <a:ext cx="3034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&amp;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309040" y="29305080"/>
            <a:ext cx="1742040" cy="903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2602080" y="30679200"/>
            <a:ext cx="1169640" cy="5173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3483000" y="28638720"/>
            <a:ext cx="87084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2023200" y="28638720"/>
            <a:ext cx="83880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191400" y="30173760"/>
            <a:ext cx="72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999000" y="27678240"/>
            <a:ext cx="1947600" cy="9604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393720" y="27678240"/>
            <a:ext cx="1947600" cy="9604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8296440" y="18143640"/>
            <a:ext cx="36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8356320" y="26694360"/>
            <a:ext cx="360" cy="5090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6" name=""/>
          <p:cNvSpPr/>
          <p:nvPr/>
        </p:nvSpPr>
        <p:spPr>
          <a:xfrm>
            <a:off x="7463880" y="26083440"/>
            <a:ext cx="1787040" cy="7506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493040" y="29304720"/>
            <a:ext cx="1742040" cy="903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7786080" y="30678840"/>
            <a:ext cx="1169640" cy="51732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8385840" y="28746360"/>
            <a:ext cx="360" cy="5126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8375400" y="30173400"/>
            <a:ext cx="720" cy="4392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6738480" y="27241200"/>
            <a:ext cx="3776400" cy="1646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8397720" y="27785880"/>
            <a:ext cx="1947600" cy="9604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6858000" y="27252000"/>
            <a:ext cx="205668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5558400" y="28117800"/>
            <a:ext cx="9144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Application>LibreOffice/24.8.2.1$MacOSX_AARCH64 LibreOffice_project/0f794b6e29741098670a3b95d60478a65d05ef13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2025-03-25T14:13:19Z</dcterms:modified>
  <cp:revision>92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