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3.xml" ContentType="application/vnd.openxmlformats-officedocument.theme+xml"/>
  <Override PartName="/ppt/theme/theme10.xml" ContentType="application/vnd.openxmlformats-officedocument.theme+xml"/>
  <Override PartName="/ppt/theme/theme15.xml" ContentType="application/vnd.openxmlformats-officedocument.theme+xml"/>
  <Override PartName="/ppt/theme/theme8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16.xml" ContentType="application/vnd.openxmlformats-officedocument.theme+xml"/>
  <Override PartName="/ppt/theme/theme9.xml" ContentType="application/vnd.openxmlformats-officedocument.theme+xml"/>
  <Override PartName="/ppt/theme/theme5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33.xml" ContentType="application/vnd.openxmlformats-officedocument.theme+xml"/>
  <Override PartName="/ppt/theme/theme27.xml" ContentType="application/vnd.openxmlformats-officedocument.theme+xml"/>
  <Override PartName="/ppt/theme/theme24.xml" ContentType="application/vnd.openxmlformats-officedocument.theme+xml"/>
  <Override PartName="/ppt/theme/theme30.xml" ContentType="application/vnd.openxmlformats-officedocument.theme+xml"/>
  <Override PartName="/ppt/theme/theme25.xml" ContentType="application/vnd.openxmlformats-officedocument.theme+xml"/>
  <Override PartName="/ppt/theme/theme31.xml" ContentType="application/vnd.openxmlformats-officedocument.theme+xml"/>
  <Override PartName="/ppt/theme/theme26.xml" ContentType="application/vnd.openxmlformats-officedocument.theme+xml"/>
  <Override PartName="/ppt/theme/theme3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3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26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</p:sldMasterIdLst>
  <p:notesMasterIdLst>
    <p:notesMasterId r:id="rId34"/>
  </p:notes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notesMaster" Target="notesMasters/notesMaster1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slide" Target="slides/slide5.xml"/><Relationship Id="rId40" Type="http://schemas.openxmlformats.org/officeDocument/2006/relationships/slide" Target="slides/slide6.xml"/><Relationship Id="rId41" Type="http://schemas.openxmlformats.org/officeDocument/2006/relationships/slide" Target="slides/slide7.xml"/><Relationship Id="rId42" Type="http://schemas.openxmlformats.org/officeDocument/2006/relationships/slide" Target="slides/slide8.xml"/><Relationship Id="rId43" Type="http://schemas.openxmlformats.org/officeDocument/2006/relationships/slide" Target="slides/slide9.xml"/><Relationship Id="rId44" Type="http://schemas.openxmlformats.org/officeDocument/2006/relationships/slide" Target="slides/slide10.xml"/><Relationship Id="rId45" Type="http://schemas.openxmlformats.org/officeDocument/2006/relationships/slide" Target="slides/slide11.xml"/><Relationship Id="rId46" Type="http://schemas.openxmlformats.org/officeDocument/2006/relationships/slide" Target="slides/slide12.xml"/><Relationship Id="rId47" Type="http://schemas.openxmlformats.org/officeDocument/2006/relationships/slide" Target="slides/slide13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dt" idx="3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ftr" idx="3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55BF2F1-CFCF-4942-9E98-3BD2FECB3B6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99F27D-15AE-4210-93F4-9E234D3CC4F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767044-4893-4781-8F7D-09911449F70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5E1D12-2D26-4E30-808C-92BAF41DFC7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023C5F-14EE-452B-B04A-A1B0005D0AC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243D55-F60E-48A4-9A07-5BFC56E8E73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126BDD-8B54-44C7-B318-5B8253FF2B2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60DBAE-2A82-42A1-85E4-E7B810BC3A1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0E9B34-6A88-404E-A308-1C83C332516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DC2CC8-8273-4CAE-94F8-EB8F5562A7C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D64210-CB2F-4C04-87DE-FA27539D800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4D9D0E-7586-401D-B73A-B1F14EE6FFD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5CC3B4-F6B5-4525-862F-C8BEF066CB3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6680" cy="30751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03CA5D-A944-4AD4-AF98-8795742B2F6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41E20A-422F-497B-97DB-0B978A2F782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9ACFF91-B4CE-4F2E-8C15-8BEFCC3C7B4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BDB6E1-A863-48C9-A43C-9715C989BB5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CA01A7-180A-4AFA-96E4-99467473C59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0546DF9-326D-4D01-AEA0-7EC9A10D0D9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292587-DE49-43FF-AA08-57B53894D61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C539571-4F02-4763-9D76-FEE2DB8BAF8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7E39962-3EEC-469C-9C92-76D75225918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5D14A3E-0D96-40DE-B7F0-EDE9B3A5D24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5F3567C-3298-406D-809E-23E5B81DAC2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F52F37C-C5E1-485B-A240-E4689D16D2F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F7FAC-2A93-4C27-A76B-DB99076E139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5DC5BFE-43C7-4B67-B881-DBAE1E46D9C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300B1C-1766-4133-A032-63A1CBB2A8B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35A7880A-B048-457D-A7C0-A2D9D63D83B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39EE406-FDB5-4362-89F7-6BBDA8FFBDE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BB1B4BB-2DC4-4CE7-9E22-23AD1B88DEB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BB02A83-39C5-4404-BC01-70DDA777B59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D7D3D83-F7D6-4D12-AE82-EF63FA42D34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F4324E5-CA9E-42FE-875C-2527D16A18F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4650101-8E24-4D2D-9408-0A5C078CD94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A4C25C5C-2A5F-492F-87DE-791CD6242A4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E2850-97B4-4153-8B67-CDF52C43F1EF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44B9206-DABF-4DA1-AB84-1800AC79BBD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5011F55-5AF4-4467-95C7-3D8717B2672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C83E4A75-71A5-43D3-AA9B-74FAE743C691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8D00076-4A20-4C6F-A3CA-C0E607A4F40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01788BA-3DF6-451D-9551-6D20C4EFEB6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C09E4D4-F63A-480A-9B21-D6E7E75FC78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D3F6DBB-8E9D-42AA-ABB2-F0FC6A2DC55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60A8B0-EB18-4823-9EC2-30011A234B7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49F5A8-E827-447C-9DD8-AEC969B7FB5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7D4160-174C-4700-8E56-924DC42A37A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5FD8C9A-7AE7-4CA0-9EFC-042BDA3E10A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3EBE35-BB64-4EFB-8F71-0233E60C1E7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47F988-D89F-410E-AC21-C425295824B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9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97F498-8CD2-4157-8D23-6B67692D39D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51D1BA-E333-42E5-A3E4-A623DFCE840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B2B609-678D-4781-8EFD-29D33F2BE9E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E37F1F-8C2D-4764-8A4D-A6F2CA454B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1584D1-6CD2-4B5E-9C8C-7466120DC0F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DBFB97-A134-4B08-A831-631643BBDE2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F06354-293F-48ED-8584-D667AD22063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48E2F8-FF14-4292-974E-8BE8962B569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F68B4F-CAB1-4679-B207-B0F8B02FC06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38836E-66A4-4968-BA51-41DAB43CE02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06F4E6-FDBC-4B7A-BA43-D42CBC7FBB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AEB408-60E8-44B6-9457-5442AB9827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2B40D7-54E8-45EC-B90F-C290F269788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42D97D-EBC7-4345-BA92-04E3F2051A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C1F7FF-78AE-4401-ACD4-AC634A4D83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7C9D49-5E2D-4EAF-9223-B72D3047E2E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CB7F34-D27A-4049-A0C4-8572AC27D5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  <p:sldLayoutId id="2147483696" r:id="rId3"/>
    <p:sldLayoutId id="2147483697" r:id="rId4"/>
    <p:sldLayoutId id="2147483698" r:id="rId5"/>
    <p:sldLayoutId id="2147483699" r:id="rId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0C1466-B1E3-4BAA-BEEE-D8F94FF35C0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EE1EAB-189C-4AF2-A4B7-88CDD1290DF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E78588-93BD-4C68-A67E-86EBF4A4067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E4142C-80F2-4CA0-86BD-8091C6C625A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9613C5-49BB-4DC4-A498-AA5456ABC8E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7B3FA9-9625-4407-B0CF-9A2BE27B9D8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4C4990-2E17-42C1-97B8-C8458178990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36;p9"/>
          <p:cNvSpPr/>
          <p:nvPr/>
        </p:nvSpPr>
        <p:spPr>
          <a:xfrm>
            <a:off x="4572000" y="0"/>
            <a:ext cx="4567320" cy="5139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D861B-7071-4A87-A455-7EE1031F67B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6168E6-59ED-4CBF-BAC5-AB20DE8F4A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0B430A-078D-427D-93C3-5466145BA4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5195FC-9217-4935-A8D9-895583948D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8027DB-B199-484E-9A19-E0FC8B6EF56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8F3F11-1DCD-4951-A7AF-CF7789AE97F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F573E0-F40C-48A5-9BED-BFF07690EB7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1A6C7C-BD74-4FEB-A9BE-3645E899473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0000" cy="1760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3" name="Google Shape;56;p13"/>
          <p:cNvCxnSpPr/>
          <p:nvPr/>
        </p:nvCxnSpPr>
        <p:spPr>
          <a:xfrm>
            <a:off x="204480" y="230472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44" name="Google Shape;57;p13"/>
          <p:cNvCxnSpPr/>
          <p:nvPr/>
        </p:nvCxnSpPr>
        <p:spPr>
          <a:xfrm>
            <a:off x="204480" y="39488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5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ACCA5C-A041-4542-8F74-A3B20BA1F10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Google Shape;59;p13"/>
          <p:cNvSpPr/>
          <p:nvPr/>
        </p:nvSpPr>
        <p:spPr>
          <a:xfrm>
            <a:off x="1946880" y="2244240"/>
            <a:ext cx="52459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Google Shape;60;p13"/>
          <p:cNvSpPr/>
          <p:nvPr/>
        </p:nvSpPr>
        <p:spPr>
          <a:xfrm>
            <a:off x="3071880" y="3948480"/>
            <a:ext cx="29952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368E6-4A33-4CE1-BDE3-0BEE397DEA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7" name="Google Shape;106;p 2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7960" cy="4195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Implementing a RISC-V TEE in gem5: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 adding cache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Entirely different way of connecting things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PMP is included in any RISCV-cpu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What is my contribution?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7000" cy="3082680"/>
          </a:xfrm>
          <a:prstGeom prst="rect">
            <a:avLst/>
          </a:prstGeom>
          <a:ln w="0">
            <a:noFill/>
          </a:ln>
        </p:spPr>
      </p:pic>
      <p:sp>
        <p:nvSpPr>
          <p:cNvPr id="210" name=""/>
          <p:cNvSpPr/>
          <p:nvPr/>
        </p:nvSpPr>
        <p:spPr>
          <a:xfrm>
            <a:off x="5943600" y="4572000"/>
            <a:ext cx="228276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D18DE6-E0D1-4706-ADAA-E3DEC4F8C4C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Gap &amp;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3" name="Google Shape;106;p 1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0120" cy="4195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A Midsummer Nights Tree (AMNT) by Sam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3490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7" name="Google Shape;180;p25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8" name="PlaceHolder 3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396105-DDBA-4ADE-8AB9-9C4181684B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0600" cy="4416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1" name="Google Shape;207;p28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22" name="PlaceHolder 3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3C8782-96C4-4BBA-8000-111D889CE42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4191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0" name="Google Shape;68;p14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1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1CBEDF-E6DD-4894-874B-93F8F44694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93;p17"/>
          <p:cNvSpPr/>
          <p:nvPr/>
        </p:nvSpPr>
        <p:spPr>
          <a:xfrm>
            <a:off x="327960" y="4114800"/>
            <a:ext cx="8483760" cy="8067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E6B33F-2C1A-46D8-B062-C87C8979258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6880" cy="190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6" name="Google Shape;97;p17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8000" cy="2776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9" name="Google Shape;114;p 1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0" name="PlaceHolder 2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E1231C-F1B5-419C-A88F-106C9F25E88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8000" cy="4563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TEE implements different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privelege modes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with separate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address spaces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mode, Supervisor mode, Machine mode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3" name="Google Shape;114;p19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4" name="PlaceHolder 2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7CED67-9796-41EF-BAA1-3C95589162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8000" cy="4329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3490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encryption engine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(Sam Thomas)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8" name="Google Shape;140;p21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9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7334B3-2D9B-4E01-B7AD-5A6FD0AA6CC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000" cy="4190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24.0.0.1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Benchmark: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10,000,000 accesses on 1GB array of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2" name="Google Shape;140;p 1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3" name="PlaceHolder 3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F98722-7EC7-4A6F-87D3-B594900D2D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174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Simulated Time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(Seconds)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Host Memory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(MB)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Number of Instructions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(million)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Base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36.55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1.18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Secure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132.5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3.44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525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"/>
          <p:cNvSpPr/>
          <p:nvPr/>
        </p:nvSpPr>
        <p:spPr>
          <a:xfrm>
            <a:off x="1480680" y="2561400"/>
            <a:ext cx="1824840" cy="7574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7" name="Google Shape;140;p 3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8" name="PlaceHolder 2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2BB331-EEF2-4349-8F0B-DB3ED05E8F3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613800" y="1636200"/>
            <a:ext cx="2008800" cy="1521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Base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13800" y="3231720"/>
            <a:ext cx="2008800" cy="1521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Secure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2625480" y="1645200"/>
            <a:ext cx="1643040" cy="75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2625480" y="2395440"/>
            <a:ext cx="1643040" cy="75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2625840" y="3229200"/>
            <a:ext cx="1643040" cy="75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2625840" y="3979440"/>
            <a:ext cx="1643040" cy="75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array-flip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262400" y="118296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Simulated Time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(seconds)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5630760" y="118332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Host Memory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(MB)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6999120" y="1183680"/>
            <a:ext cx="1368720" cy="45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Times New Roman"/>
              </a:rPr>
              <a:t>Number of Instructions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4262760" y="164196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.000022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631120" y="164232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1.119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6999480" y="164268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5882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263120" y="239832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36.55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5631480" y="239868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1.19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6999840" y="239904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263120" y="322632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.001425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631480" y="322668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999840" y="322704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5892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4263480" y="398268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132.15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5631840" y="398304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000200" y="3983400"/>
            <a:ext cx="1377360" cy="75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525,000,444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2642760" y="1183320"/>
            <a:ext cx="1624680" cy="454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Binary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3960" cy="3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85BCD4-03C5-4CB0-B32B-57C00DE0DB0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2840" cy="918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3" name="Google Shape;106;p18"/>
          <p:cNvCxnSpPr/>
          <p:nvPr/>
        </p:nvCxnSpPr>
        <p:spPr>
          <a:xfrm>
            <a:off x="204480" y="721440"/>
            <a:ext cx="8739720" cy="5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1920" cy="4195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Times New Roman"/>
              </a:rPr>
              <a:t>Keystone has been implemented in gem5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Not implemented for current version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Currently contacting previous authors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2024-12-05T21:10:20Z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