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9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0.xml" ContentType="application/vnd.openxmlformats-officedocument.theme+xml"/>
  <Override PartName="/ppt/theme/theme19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</p:sldMasterIdLst>
  <p:notesMasterIdLst>
    <p:notesMasterId r:id="rId34"/>
  </p:notesMasterIdLst>
  <p:sldIdLst>
    <p:sldId id="256" r:id="rId35"/>
    <p:sldId id="257" r:id="rId36"/>
    <p:sldId id="258" r:id="rId37"/>
    <p:sldId id="259" r:id="rId38"/>
    <p:sldId id="260" r:id="rId39"/>
    <p:sldId id="261" r:id="rId40"/>
    <p:sldId id="262" r:id="rId41"/>
    <p:sldId id="263" r:id="rId42"/>
    <p:sldId id="264" r:id="rId43"/>
    <p:sldId id="265" r:id="rId44"/>
    <p:sldId id="266" r:id="rId45"/>
    <p:sldId id="267" r:id="rId46"/>
    <p:sldId id="268" r:id="rId47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notesMaster" Target="notesMasters/notesMaster1.xml"/><Relationship Id="rId35" Type="http://schemas.openxmlformats.org/officeDocument/2006/relationships/slide" Target="slides/slide1.xml"/><Relationship Id="rId36" Type="http://schemas.openxmlformats.org/officeDocument/2006/relationships/slide" Target="slides/slide2.xml"/><Relationship Id="rId37" Type="http://schemas.openxmlformats.org/officeDocument/2006/relationships/slide" Target="slides/slide3.xml"/><Relationship Id="rId38" Type="http://schemas.openxmlformats.org/officeDocument/2006/relationships/slide" Target="slides/slide4.xml"/><Relationship Id="rId39" Type="http://schemas.openxmlformats.org/officeDocument/2006/relationships/slide" Target="slides/slide5.xml"/><Relationship Id="rId40" Type="http://schemas.openxmlformats.org/officeDocument/2006/relationships/slide" Target="slides/slide6.xml"/><Relationship Id="rId41" Type="http://schemas.openxmlformats.org/officeDocument/2006/relationships/slide" Target="slides/slide7.xml"/><Relationship Id="rId42" Type="http://schemas.openxmlformats.org/officeDocument/2006/relationships/slide" Target="slides/slide8.xml"/><Relationship Id="rId43" Type="http://schemas.openxmlformats.org/officeDocument/2006/relationships/slide" Target="slides/slide9.xml"/><Relationship Id="rId44" Type="http://schemas.openxmlformats.org/officeDocument/2006/relationships/slide" Target="slides/slide10.xml"/><Relationship Id="rId45" Type="http://schemas.openxmlformats.org/officeDocument/2006/relationships/slide" Target="slides/slide11.xml"/><Relationship Id="rId46" Type="http://schemas.openxmlformats.org/officeDocument/2006/relationships/slide" Target="slides/slide12.xml"/><Relationship Id="rId47" Type="http://schemas.openxmlformats.org/officeDocument/2006/relationships/slide" Target="slides/slide13.xml"/><Relationship Id="rId4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dt" idx="33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ftr" idx="3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sldNum" idx="3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30F0826-999E-4441-A0D8-B3B4EA5EBF93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7040" cy="3075480"/>
          </a:xfrm>
          <a:prstGeom prst="rect">
            <a:avLst/>
          </a:prstGeom>
          <a:ln w="0">
            <a:noFill/>
          </a:ln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600" cy="358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100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7A039B-757B-46F2-ADC2-796F5B99562C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7040" cy="3075480"/>
          </a:xfrm>
          <a:prstGeom prst="rect">
            <a:avLst/>
          </a:prstGeom>
          <a:ln w="0">
            <a:noFill/>
          </a:ln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600" cy="358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100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A65284E-F515-4423-B31A-E2D62CCF9551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7040" cy="3075480"/>
          </a:xfrm>
          <a:prstGeom prst="rect">
            <a:avLst/>
          </a:prstGeom>
          <a:ln w="0">
            <a:noFill/>
          </a:ln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600" cy="358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100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14F7E92-8282-4B64-9C46-3B1ACB80AD4F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7040" cy="3075480"/>
          </a:xfrm>
          <a:prstGeom prst="rect">
            <a:avLst/>
          </a:prstGeom>
          <a:ln w="0">
            <a:noFill/>
          </a:ln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600" cy="358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100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B186870-CA63-4AB0-827B-79068D8FB9DB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7040" cy="3075480"/>
          </a:xfrm>
          <a:prstGeom prst="rect">
            <a:avLst/>
          </a:prstGeom>
          <a:ln w="0">
            <a:noFill/>
          </a:ln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600" cy="358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100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FCD7A5-4717-4EDD-A873-A0FED0B3EA10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7040" cy="3075480"/>
          </a:xfrm>
          <a:prstGeom prst="rect">
            <a:avLst/>
          </a:prstGeom>
          <a:ln w="0">
            <a:noFill/>
          </a:ln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600" cy="358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100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60E7D94-EFFD-4AAE-97A7-F690871EC0D3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7040" cy="3075480"/>
          </a:xfrm>
          <a:prstGeom prst="rect">
            <a:avLst/>
          </a:prstGeom>
          <a:ln w="0">
            <a:noFill/>
          </a:ln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600" cy="358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100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8829795-84C1-4660-A6F3-7AEC0A6E9CA3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7040" cy="3075480"/>
          </a:xfrm>
          <a:prstGeom prst="rect">
            <a:avLst/>
          </a:prstGeom>
          <a:ln w="0">
            <a:noFill/>
          </a:ln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600" cy="358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100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58CF18-D9F8-4EB0-A746-355B819DA3BD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7040" cy="3075480"/>
          </a:xfrm>
          <a:prstGeom prst="rect">
            <a:avLst/>
          </a:prstGeom>
          <a:ln w="0">
            <a:noFill/>
          </a:ln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600" cy="358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100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694592-BB2B-4E08-9252-F38C5BBBE8FB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7040" cy="3075480"/>
          </a:xfrm>
          <a:prstGeom prst="rect">
            <a:avLst/>
          </a:prstGeom>
          <a:ln w="0">
            <a:noFill/>
          </a:ln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600" cy="358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100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1015FE4-1FEC-4747-B1B7-585C499BF25F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7040" cy="307548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600" cy="358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100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31598B1-25D1-4572-A515-ED632B031477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7040" cy="3075480"/>
          </a:xfrm>
          <a:prstGeom prst="rect">
            <a:avLst/>
          </a:prstGeom>
          <a:ln w="0">
            <a:noFill/>
          </a:ln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600" cy="358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100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FAD9CE2-E383-4348-86D0-406AD365E573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7040" cy="3075480"/>
          </a:xfrm>
          <a:prstGeom prst="rect">
            <a:avLst/>
          </a:prstGeom>
          <a:ln w="0">
            <a:noFill/>
          </a:ln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600" cy="358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100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7D459C1-3850-4319-8C83-ECD4EECD87B8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B8DA73D-9A47-46A5-82A9-49CABA5D8BFA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773A0C52-29D8-4525-94AB-26A229075422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E4AB9AC-D80F-451B-824C-F5869C53E671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6C26A82-3165-4E10-8E8C-52E971894DB7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5767E6BA-C79E-411C-9551-08504712D36E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A3A948B-C8FA-4C8F-B80F-4B58FDF378A3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7D93969-8490-4EA7-8425-886F090AE389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C0B6A361-11DA-494E-B6CA-9D2BC9A06CA9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13DD28E-D15F-4FAE-8714-F083CF073BAB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A589C7B-C69D-45FD-BA5C-0C0344DF7E0D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9759E5DD-A465-4693-82FC-7BD5E456DB12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A86F44-8F17-4C28-941E-354370E4F094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F9D5E52F-4828-4534-AB79-7A0BDC00B2E2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A6120C3A-2A78-4530-A858-18E475C57446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F5B4CD7A-F4AB-4F29-8B0A-4895EE7C42DB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EDE3DB61-8C28-4B3D-A9FA-7D6ED3237A27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EA37667-E612-4F92-86DC-4B5DED336028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D73AB62A-F932-4F39-A60D-A195548C366A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2D2F0C33-EC4F-4632-ACC2-297E785ACFC4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94F0D61-E560-429E-ABA8-A5160A109A00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AE657E06-8597-4685-95A7-CB99094FDD53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5051DC88-1ACC-4A71-84FB-53D221E26A34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24F3B6-9902-4423-B3E4-728A3EA18389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75C48535-F0A9-4204-8F0A-24625BEDEBC3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7BBA76C9-82FA-46CC-BA51-7E559DE11F7A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64AA979B-5EFB-48B3-A25A-E9A7CED8B344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8020C1A-5671-4C3C-8217-0FBC4C1B4821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9FF9A1-0DB4-4D4C-B363-692F09FDCAEE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9386EA-CCC1-4A6F-84C2-70CAF92A172E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23F414A-5FF9-4744-97B0-490DEB9BFE52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D7C451B-CB69-449C-A938-D16BF364D29E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8C1D096-1C99-43B0-ADB5-064F5BA5FD16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EAADBC1-CB0D-4C30-98B2-87B516A765BD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6958734-B5A0-46B2-B727-C3D6119BB3C2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0CBE99A-CF5E-452D-8B99-E749F173B719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36D3A4-915A-4551-A310-6064804038E4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BEBDC1-0464-462F-89F7-13718A0C0D7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BCC8A4-3404-4144-8A32-15DE468840A3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ldNum" idx="15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4064639-A74D-4D6C-97F5-B9FF1B5795A5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sldNum" idx="16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8794778-4767-486D-9BD9-0FBF586D5DC1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sldNum" idx="17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94E10F-3F72-4B40-80F6-B4FA84C0D4B4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 idx="18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BEC0607-5479-4C3C-BAB7-ECF0ECC89A1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ldNum" idx="19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AAC981D-6830-4E2A-A71D-2E1A90A75CF9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98B131B-A32F-44FF-A4E7-A0DAA989D7CD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 idx="20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F316D7-E1AF-4778-98F3-C26B21C5E868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sldNum" idx="21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FC75033-624E-4190-8C35-3ECBB12F002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ldNum" idx="22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B71068-EFFF-4891-B642-7696C6DABEBE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ldNum" idx="23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14FC8E-D3FC-4BD6-87AE-D2561B2F3CC9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Num" idx="24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DC1AB60-2C22-4B49-91A0-33660838E881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ldNum" idx="25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6747A2B-851B-4E31-8D07-BE8E29419918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26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1DFEE7F-EF60-481D-A669-E8843F329F45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sldNum" idx="27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2A7813C-6708-4B3D-AF2F-DF4F6A0C9092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ldNum" idx="28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4EC6AA1-B713-4635-A0B5-4CE92F7F4C72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Num" idx="29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AC6A001-EA44-4C4F-8346-520F6CD9F1E4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1A012EC-C75D-4E83-88FD-65B1FC0D5EA4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Num" idx="30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8DF8B2F-B704-4518-AA84-99DC44182E6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36;p9"/>
          <p:cNvSpPr/>
          <p:nvPr/>
        </p:nvSpPr>
        <p:spPr>
          <a:xfrm>
            <a:off x="4572000" y="0"/>
            <a:ext cx="4567680" cy="51393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sldNum" idx="31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EF959B0-ED73-4991-9DA4-3957EB4C4B1B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Num" idx="32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4F9C4A-C084-4492-89EF-F8759C81DF59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C60012B-47F5-48D1-884E-4650EB8A792B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60E8BD9-F8E6-4AB3-B305-9AFA8DC6399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6823A4F-8398-4298-AFFF-6174E278F653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8A45733-D0C2-4DCB-BBFA-4299F1CB9382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24586D0-515F-4C55-B497-F87E6792997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7F3CCF-0A6F-46D7-B4CB-2E41FBC8888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4480" y="347400"/>
            <a:ext cx="7470360" cy="17607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" sz="33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SecuriTEE: Secure Memory for RISC-V Trusted Execution Environments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5" name="Google Shape;56;p13"/>
          <p:cNvCxnSpPr/>
          <p:nvPr/>
        </p:nvCxnSpPr>
        <p:spPr>
          <a:xfrm>
            <a:off x="204480" y="2304720"/>
            <a:ext cx="8739360" cy="46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cxnSp>
        <p:nvCxnSpPr>
          <p:cNvPr id="136" name="Google Shape;57;p13"/>
          <p:cNvCxnSpPr/>
          <p:nvPr/>
        </p:nvCxnSpPr>
        <p:spPr>
          <a:xfrm>
            <a:off x="204480" y="3948840"/>
            <a:ext cx="8739360" cy="46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37" name="PlaceHolder 2"/>
          <p:cNvSpPr>
            <a:spLocks noGrp="1"/>
          </p:cNvSpPr>
          <p:nvPr>
            <p:ph type="sldNum" idx="36"/>
          </p:nvPr>
        </p:nvSpPr>
        <p:spPr>
          <a:xfrm>
            <a:off x="8472600" y="466308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6F66B4A-806F-4912-81E4-652AA7DDB888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Google Shape;59;p13"/>
          <p:cNvSpPr/>
          <p:nvPr/>
        </p:nvSpPr>
        <p:spPr>
          <a:xfrm>
            <a:off x="1946880" y="2244240"/>
            <a:ext cx="5246280" cy="16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Presentation By: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9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Will Buziak</a:t>
            </a:r>
            <a:br>
              <a:rPr sz="1900"/>
            </a:br>
            <a:r>
              <a:rPr b="0" lang="en" sz="17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Department of Computer Science</a:t>
            </a:r>
            <a:br>
              <a:rPr sz="1700"/>
            </a:br>
            <a:r>
              <a:rPr b="0" lang="en" sz="17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Colorado School of Mines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Google Shape;60;p13"/>
          <p:cNvSpPr/>
          <p:nvPr/>
        </p:nvSpPr>
        <p:spPr>
          <a:xfrm>
            <a:off x="3071880" y="3948480"/>
            <a:ext cx="2995560" cy="100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br>
              <a:rPr sz="1800"/>
            </a:br>
            <a:r>
              <a:rPr b="0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November 5, 2024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Num" idx="45"/>
          </p:nvPr>
        </p:nvSpPr>
        <p:spPr>
          <a:xfrm>
            <a:off x="8472600" y="463356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4B4F0FB-DF6E-45FE-BA9B-43BC13A400A5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3200" cy="9187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Direction / Future Work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9" name="Google Shape;106;p 2"/>
          <p:cNvCxnSpPr/>
          <p:nvPr/>
        </p:nvCxnSpPr>
        <p:spPr>
          <a:xfrm>
            <a:off x="204480" y="721440"/>
            <a:ext cx="8739360" cy="46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343080" y="829800"/>
            <a:ext cx="5368320" cy="41961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Implementing a RISC-V TEE in gem5: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Currently adding cache hierarchy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Incorporating caches into secure memory through “board” hierarchy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Entirely different way of connecting things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PMP is included in any RISCV-cpu in gem5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What is my contribution?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Until now, I have been just trying to implement Zach’s work in gem5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Deeper understanding of attack methods (winter break project?)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5734440" y="1238400"/>
            <a:ext cx="3177360" cy="3083040"/>
          </a:xfrm>
          <a:prstGeom prst="rect">
            <a:avLst/>
          </a:prstGeom>
          <a:ln w="0">
            <a:noFill/>
          </a:ln>
        </p:spPr>
      </p:pic>
      <p:sp>
        <p:nvSpPr>
          <p:cNvPr id="202" name=""/>
          <p:cNvSpPr/>
          <p:nvPr/>
        </p:nvSpPr>
        <p:spPr>
          <a:xfrm>
            <a:off x="5943600" y="4572000"/>
            <a:ext cx="2283120" cy="4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Times New Roman"/>
              </a:rPr>
              <a:t>Moolman, Z. &amp; Lehman 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Num" idx="46"/>
          </p:nvPr>
        </p:nvSpPr>
        <p:spPr>
          <a:xfrm>
            <a:off x="8472600" y="463356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795236-E155-469F-8889-8EB8C660CD3F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3200" cy="9187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Gap &amp; Contribution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5" name="Google Shape;106;p 1"/>
          <p:cNvCxnSpPr/>
          <p:nvPr/>
        </p:nvCxnSpPr>
        <p:spPr>
          <a:xfrm>
            <a:off x="204480" y="721440"/>
            <a:ext cx="8739360" cy="46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343080" y="829800"/>
            <a:ext cx="8340480" cy="41961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 Midsummer Nights Tree (AMNT) by Sam Thomas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Crash consistent secure memory protocol by defining write-back protocols that sync the on-chip BMT root &amp; stored leaf counters in off-chip memory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3200" cy="9187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Limitations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8360" cy="34905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Computational and memory overhead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9" name="Google Shape;180;p25"/>
          <p:cNvCxnSpPr/>
          <p:nvPr/>
        </p:nvCxnSpPr>
        <p:spPr>
          <a:xfrm>
            <a:off x="204480" y="721440"/>
            <a:ext cx="8739360" cy="46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10" name="PlaceHolder 3"/>
          <p:cNvSpPr>
            <a:spLocks noGrp="1"/>
          </p:cNvSpPr>
          <p:nvPr>
            <p:ph type="sldNum" idx="47"/>
          </p:nvPr>
        </p:nvSpPr>
        <p:spPr>
          <a:xfrm>
            <a:off x="8472600" y="463356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8862CCD-E34C-49A0-B088-4F3E2D4DB5C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3200" cy="9187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Sources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10960" cy="44164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[1]</a:t>
            </a:r>
            <a:r>
              <a:rPr b="0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Dayeol Lee (2022) Building Trusted Execution Environments. In: </a:t>
            </a:r>
            <a:r>
              <a:rPr b="0" i="1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 dissertation submitted in partial satisfaction of the requirements for the degree of Doctor of Philosophy in Computer Science in the Graduate Division of the University of California, Berkeley</a:t>
            </a:r>
            <a:r>
              <a:rPr b="0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[2] Chenyu Yan, Brian Rogers, Daniel Englender, et. al. (2006) Improving Cost, Performance, and Security of Memory Encryption and Authentication. In: </a:t>
            </a:r>
            <a:r>
              <a:rPr b="0" i="1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Proceedings of the 33rd International Symposium on Computer Architecture (ISCA’06)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[3] Brian Rogers &amp; Milos Prvulovic (2007) Using address independent seed encryption and bonsai merkle trees to make secure processors OS-and performance-friendly. In: </a:t>
            </a:r>
            <a:r>
              <a:rPr b="0" i="1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40th IEEE/ACM International Symposium on Microarchitecture (MICRO’07)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[3] Zach Moolman &amp; Tamara Silbergleit Lehman (2024) Extending RISC-V Keystone to Include Efficient Secure Memory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3" name="Google Shape;207;p28"/>
          <p:cNvCxnSpPr/>
          <p:nvPr/>
        </p:nvCxnSpPr>
        <p:spPr>
          <a:xfrm>
            <a:off x="204480" y="721440"/>
            <a:ext cx="8739360" cy="46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14" name="PlaceHolder 3"/>
          <p:cNvSpPr>
            <a:spLocks noGrp="1"/>
          </p:cNvSpPr>
          <p:nvPr>
            <p:ph type="sldNum" idx="48"/>
          </p:nvPr>
        </p:nvSpPr>
        <p:spPr>
          <a:xfrm>
            <a:off x="8472600" y="463356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26E6F6E-9931-48A5-8685-9D2FAC8478CD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3200" cy="9187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Background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8360" cy="41914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Motivated attackers can employ many tactics to corrupt or steal data, this work focuses on preventing: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 malicious OS, application or thread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Replay or side-channel attacks targeting off-chip peripherals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Trusted Execution Environments (TEEs) provide hardware guarantees that separate address spaces, securing the integrity of the processor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Secure Memory methods protect against off-chip tampering by encrypting and storing metadata securely on-chip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2" name="Google Shape;68;p14"/>
          <p:cNvCxnSpPr/>
          <p:nvPr/>
        </p:nvCxnSpPr>
        <p:spPr>
          <a:xfrm>
            <a:off x="204480" y="721440"/>
            <a:ext cx="8739360" cy="46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43" name="PlaceHolder 3"/>
          <p:cNvSpPr>
            <a:spLocks noGrp="1"/>
          </p:cNvSpPr>
          <p:nvPr>
            <p:ph type="sldNum" idx="37"/>
          </p:nvPr>
        </p:nvSpPr>
        <p:spPr>
          <a:xfrm>
            <a:off x="8472600" y="463356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9921851-3C0F-4559-A095-AD0A8A972A6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93;p17"/>
          <p:cNvSpPr/>
          <p:nvPr/>
        </p:nvSpPr>
        <p:spPr>
          <a:xfrm>
            <a:off x="327960" y="4114800"/>
            <a:ext cx="8484120" cy="807120"/>
          </a:xfrm>
          <a:prstGeom prst="roundRect">
            <a:avLst>
              <a:gd name="adj" fmla="val 16667"/>
            </a:avLst>
          </a:prstGeom>
          <a:solidFill>
            <a:srgbClr val="ffc000">
              <a:alpha val="20000"/>
            </a:srgbClr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1"/>
          <p:cNvSpPr>
            <a:spLocks noGrp="1"/>
          </p:cNvSpPr>
          <p:nvPr>
            <p:ph type="sldNum" idx="38"/>
          </p:nvPr>
        </p:nvSpPr>
        <p:spPr>
          <a:xfrm>
            <a:off x="8472600" y="463356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800C984-7DCB-442E-BB48-83881BD3BF06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941400" y="3567600"/>
            <a:ext cx="7257240" cy="19018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23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Goal</a:t>
            </a:r>
            <a:r>
              <a:rPr b="0" lang="en" sz="23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: Harden TEEs with Secure Memory protocols to further protect data integrity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3200" cy="9187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Motivation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8" name="Google Shape;97;p17"/>
          <p:cNvCxnSpPr/>
          <p:nvPr/>
        </p:nvCxnSpPr>
        <p:spPr>
          <a:xfrm>
            <a:off x="204480" y="721440"/>
            <a:ext cx="8739360" cy="46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343080" y="829800"/>
            <a:ext cx="8388360" cy="27770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TEEs provide confidence against malicious applications attempting to tamper with data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Still vulnerable to side-channel attacks, replay attacks and off-chip tampering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Secure Memory can mitigate these concerns by adding another layer of protection for off-chip devices 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RISC-V TEEs (e. g. Keystone</a:t>
            </a:r>
            <a:r>
              <a:rPr b="0" lang="en" sz="2100" spc="-1" strike="noStrike" baseline="33000">
                <a:solidFill>
                  <a:schemeClr val="dk1"/>
                </a:solidFill>
                <a:latin typeface="Times New Roman"/>
                <a:ea typeface="Times New Roman"/>
              </a:rPr>
              <a:t>[1]</a:t>
            </a:r>
            <a:r>
              <a:rPr b="0" lang="e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) provides an open-source, configurable platform for developing TEEs to specific applications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3200" cy="9187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Trusted Execution Environments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1" name="Google Shape;114;p 1"/>
          <p:cNvCxnSpPr/>
          <p:nvPr/>
        </p:nvCxnSpPr>
        <p:spPr>
          <a:xfrm>
            <a:off x="204480" y="721440"/>
            <a:ext cx="8739360" cy="46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52" name="PlaceHolder 2"/>
          <p:cNvSpPr>
            <a:spLocks noGrp="1"/>
          </p:cNvSpPr>
          <p:nvPr>
            <p:ph type="sldNum" idx="39"/>
          </p:nvPr>
        </p:nvSpPr>
        <p:spPr>
          <a:xfrm>
            <a:off x="8472600" y="463356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D58B146-22E9-4D72-87D4-C3D4D25DD211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343080" y="462600"/>
            <a:ext cx="8388360" cy="45640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 TEE implements different </a:t>
            </a:r>
            <a:r>
              <a:rPr b="0" i="1" lang="e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privelege modes</a:t>
            </a:r>
            <a:r>
              <a:rPr b="0" lang="e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with separate </a:t>
            </a:r>
            <a:r>
              <a:rPr b="0" i="1" lang="e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address spaces</a:t>
            </a:r>
            <a:r>
              <a:rPr b="0" lang="e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 enforcing a set of rules dictating which components can access what regions of memory: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User mode, Supervisor mode, Machine mode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Almost all major CPU vendors have their own flavor of TEE: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Intel SGX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ARM Confidential Computer Architecture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AMD SEV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These implementations leverage proprietary hardware, opening the door for a configurable &amp; open-source TEE, keystone</a:t>
            </a:r>
            <a:r>
              <a:rPr b="0" lang="en" sz="2100" spc="-1" strike="noStrike" baseline="33000">
                <a:solidFill>
                  <a:srgbClr val="000000"/>
                </a:solidFill>
                <a:latin typeface="Times New Roman"/>
                <a:ea typeface="Times New Roman"/>
              </a:rPr>
              <a:t>[1]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Still vulnerable to side-channel &amp; replay attacks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3200" cy="9187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Secure Memory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5" name="Google Shape;114;p19"/>
          <p:cNvCxnSpPr/>
          <p:nvPr/>
        </p:nvCxnSpPr>
        <p:spPr>
          <a:xfrm>
            <a:off x="204480" y="721440"/>
            <a:ext cx="8739360" cy="46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56" name="PlaceHolder 2"/>
          <p:cNvSpPr>
            <a:spLocks noGrp="1"/>
          </p:cNvSpPr>
          <p:nvPr>
            <p:ph type="sldNum" idx="40"/>
          </p:nvPr>
        </p:nvSpPr>
        <p:spPr>
          <a:xfrm>
            <a:off x="8472600" y="463356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AB372C2-40BC-4E21-A509-49138EF9CB91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343080" y="606600"/>
            <a:ext cx="8388360" cy="4329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Secure Memory defines any off-chip device as untrusted &amp; defines a process for verifying the integrity of off-chip data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Off-chip data is signed with a counter, cryptographically hashed and stored in a tree of hashes (merkle tree</a:t>
            </a:r>
            <a:r>
              <a:rPr b="0" lang="en" sz="2100" spc="-1" strike="noStrike" baseline="33000">
                <a:solidFill>
                  <a:srgbClr val="000000"/>
                </a:solidFill>
                <a:latin typeface="Times New Roman"/>
                <a:ea typeface="Times New Roman"/>
              </a:rPr>
              <a:t>[2] </a:t>
            </a: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&amp; bonsai merkle tree</a:t>
            </a:r>
            <a:r>
              <a:rPr b="0" lang="en" sz="2100" spc="-1" strike="noStrike" baseline="33000">
                <a:solidFill>
                  <a:srgbClr val="000000"/>
                </a:solidFill>
                <a:latin typeface="Times New Roman"/>
                <a:ea typeface="Times New Roman"/>
              </a:rPr>
              <a:t>[3]</a:t>
            </a: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Optimizations have been investigated that reduce memory overhead and efficient incrementing of counters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Builds a hash tree over the memory, the root of which is always stored on-chip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Memory blocks are fetched, hashed and compared against the entire tree for verification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3200" cy="9187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gem5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8360" cy="34905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gem5 is one of, if not the only, architecture simulator that supports RISC-V &amp; multi-core simulation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Keystone including PMP tables &amp; checker implementations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Memory encryption engine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Secure Memory implementation (Sam Thomas)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0" name="Google Shape;140;p21"/>
          <p:cNvCxnSpPr/>
          <p:nvPr/>
        </p:nvCxnSpPr>
        <p:spPr>
          <a:xfrm>
            <a:off x="204480" y="721440"/>
            <a:ext cx="8739360" cy="46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61" name="PlaceHolder 3"/>
          <p:cNvSpPr>
            <a:spLocks noGrp="1"/>
          </p:cNvSpPr>
          <p:nvPr>
            <p:ph type="sldNum" idx="41"/>
          </p:nvPr>
        </p:nvSpPr>
        <p:spPr>
          <a:xfrm>
            <a:off x="8472600" y="463356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784C894-582C-4FA1-A98E-A2D05D180ECF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3200" cy="9187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gem5 Simple Sanity Check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8360" cy="41907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Base gem5 vs. Secure Memory implementation (</a:t>
            </a:r>
            <a:r>
              <a:rPr b="0" lang="e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version 24.0.0.1</a:t>
            </a: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Benchmark: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10,000,000 accesses on 1GB array of memory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Secure memory implementation requires an increase in both runtime and memory overhead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4" name="Google Shape;140;p 1"/>
          <p:cNvCxnSpPr/>
          <p:nvPr/>
        </p:nvCxnSpPr>
        <p:spPr>
          <a:xfrm>
            <a:off x="204480" y="721440"/>
            <a:ext cx="8739360" cy="46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65" name="PlaceHolder 3"/>
          <p:cNvSpPr>
            <a:spLocks noGrp="1"/>
          </p:cNvSpPr>
          <p:nvPr>
            <p:ph type="sldNum" idx="42"/>
          </p:nvPr>
        </p:nvSpPr>
        <p:spPr>
          <a:xfrm>
            <a:off x="8472600" y="463356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70D1BBE-5862-4ECB-B7EB-F3F6DBD7DD7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166" name=""/>
          <p:cNvGraphicFramePr/>
          <p:nvPr/>
        </p:nvGraphicFramePr>
        <p:xfrm>
          <a:off x="2039400" y="2683440"/>
          <a:ext cx="5075280" cy="1397160"/>
        </p:xfrm>
        <a:graphic>
          <a:graphicData uri="http://schemas.openxmlformats.org/drawingml/2006/table">
            <a:tbl>
              <a:tblPr/>
              <a:tblGrid>
                <a:gridCol w="1268640"/>
                <a:gridCol w="1268640"/>
                <a:gridCol w="1268640"/>
                <a:gridCol w="1269720"/>
              </a:tblGrid>
              <a:tr h="36468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Simulated Time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(Seconds)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Host Memory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(MB)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Number of Instructions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(million)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Base gem5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36.55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1.18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Secure gem5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132.5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3.44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7" name=""/>
          <p:cNvSpPr/>
          <p:nvPr/>
        </p:nvSpPr>
        <p:spPr>
          <a:xfrm>
            <a:off x="1480680" y="2561400"/>
            <a:ext cx="1825200" cy="7578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3200" cy="9187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gem5 Cache Sanity Check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9" name="Google Shape;140;p 3"/>
          <p:cNvCxnSpPr/>
          <p:nvPr/>
        </p:nvCxnSpPr>
        <p:spPr>
          <a:xfrm>
            <a:off x="204480" y="721440"/>
            <a:ext cx="8739360" cy="46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70" name="PlaceHolder 2"/>
          <p:cNvSpPr>
            <a:spLocks noGrp="1"/>
          </p:cNvSpPr>
          <p:nvPr>
            <p:ph type="sldNum" idx="43"/>
          </p:nvPr>
        </p:nvSpPr>
        <p:spPr>
          <a:xfrm>
            <a:off x="8472600" y="463356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5F47C90-96AD-412C-8AF1-4EF92CDD9FD1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613800" y="1636200"/>
            <a:ext cx="2009160" cy="15217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Base gem5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613800" y="3231720"/>
            <a:ext cx="2009160" cy="15217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Secure gem5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2625480" y="1645200"/>
            <a:ext cx="1643400" cy="759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hello world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2625480" y="2395440"/>
            <a:ext cx="1643400" cy="759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array-flip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2625840" y="3229200"/>
            <a:ext cx="1643400" cy="759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hello world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2625840" y="3979440"/>
            <a:ext cx="1643400" cy="759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array-flip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4262400" y="1182960"/>
            <a:ext cx="1369080" cy="4546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</a:rPr>
              <a:t>Simulated Time 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(seconds)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5630760" y="1183320"/>
            <a:ext cx="1369080" cy="4546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</a:rPr>
              <a:t>Host Memory 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(MB)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6999120" y="1183680"/>
            <a:ext cx="1369080" cy="4546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Number of Instructions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4262760" y="1641960"/>
            <a:ext cx="1377720" cy="756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.000022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5631120" y="1642320"/>
            <a:ext cx="1377720" cy="756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1.119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6999480" y="1642680"/>
            <a:ext cx="1377720" cy="756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5882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4263120" y="2398320"/>
            <a:ext cx="1377720" cy="756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1.064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5631480" y="2398680"/>
            <a:ext cx="1377720" cy="756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1.19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6999840" y="2399040"/>
            <a:ext cx="1377720" cy="756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525,000,444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"/>
          <p:cNvSpPr/>
          <p:nvPr/>
        </p:nvSpPr>
        <p:spPr>
          <a:xfrm>
            <a:off x="4263120" y="3226320"/>
            <a:ext cx="1377720" cy="756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.001425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5631480" y="3226680"/>
            <a:ext cx="1377720" cy="756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3.44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6999840" y="3227040"/>
            <a:ext cx="1377720" cy="756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5892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4263480" y="3982680"/>
            <a:ext cx="1377720" cy="756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132.15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5631840" y="3983040"/>
            <a:ext cx="1377720" cy="756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3.44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7000200" y="3983400"/>
            <a:ext cx="1377720" cy="756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525,000,444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2642760" y="1183320"/>
            <a:ext cx="1625040" cy="4546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Binary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Num" idx="44"/>
          </p:nvPr>
        </p:nvSpPr>
        <p:spPr>
          <a:xfrm>
            <a:off x="8472600" y="4633560"/>
            <a:ext cx="544320" cy="38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2A6A055-DD79-4C8C-88CE-736BD7B5D866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3200" cy="9187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Direction / Future Work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5" name="Google Shape;106;p18"/>
          <p:cNvCxnSpPr/>
          <p:nvPr/>
        </p:nvCxnSpPr>
        <p:spPr>
          <a:xfrm>
            <a:off x="204480" y="721440"/>
            <a:ext cx="8739360" cy="46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343080" y="829800"/>
            <a:ext cx="8342280" cy="41961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Keystone has been implemented in gem5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Not implemented for current version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Currently contacting previous authors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2024-11-30T13:58:33Z</dcterms:modified>
  <cp:revision>20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