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520" cy="70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7CCAF5F-07B5-47FC-AD36-6EBD9B09F5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9C4F8AC-8CAE-4811-B5F4-304B36BA48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C52F79A-6FAD-479C-8465-250F851B0F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4C1217-55F5-4353-821B-EE0912B29D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3330558-FA88-409E-A6FC-E1562A1C77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520" cy="70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D24D8C1-B99D-4C1A-889A-AA66B0826D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443F816-8D8B-4768-9189-A50AC48771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520" cy="70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F3B14E2-37C8-470F-9567-5C3578EB55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413C4DA-8FF2-49F6-924C-51158CBE22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520" cy="70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B74654C-7D5A-42A4-B80C-3F94A06EFA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7CBAD88-6364-426D-91BC-D4FE970458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73600" y="1645992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1520" y="1645920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640" cy="1447200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520" cy="70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9014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B78E3918-F0D4-4BD8-9427-4846A3EC763B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New picture" descr=""/>
          <p:cNvPicPr/>
          <p:nvPr/>
        </p:nvPicPr>
        <p:blipFill>
          <a:blip r:embed="rId2"/>
          <a:stretch/>
        </p:blipFill>
        <p:spPr>
          <a:xfrm rot="16200000">
            <a:off x="-11073600" y="1645992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79" name="New picture" descr=""/>
          <p:cNvPicPr/>
          <p:nvPr/>
        </p:nvPicPr>
        <p:blipFill>
          <a:blip r:embed="rId3"/>
          <a:stretch/>
        </p:blipFill>
        <p:spPr>
          <a:xfrm rot="5400000">
            <a:off x="40691520" y="1645920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80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640" cy="1447200"/>
          </a:xfrm>
          <a:prstGeom prst="rect">
            <a:avLst/>
          </a:prstGeom>
          <a:ln w="0">
            <a:noFill/>
          </a:ln>
        </p:spPr>
      </p:pic>
      <p:sp>
        <p:nvSpPr>
          <p:cNvPr id="81" name="New shape"/>
          <p:cNvSpPr/>
          <p:nvPr/>
        </p:nvSpPr>
        <p:spPr>
          <a:xfrm>
            <a:off x="694692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ftr" idx="28"/>
          </p:nvPr>
        </p:nvSpPr>
        <p:spPr>
          <a:xfrm>
            <a:off x="14994360" y="29977560"/>
            <a:ext cx="139014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29"/>
          </p:nvPr>
        </p:nvSpPr>
        <p:spPr>
          <a:xfrm>
            <a:off x="314535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D9ED41A0-E32A-4CDC-B281-9BC056B51451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30"/>
          </p:nvPr>
        </p:nvSpPr>
        <p:spPr>
          <a:xfrm>
            <a:off x="21927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5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New picture" descr=""/>
          <p:cNvPicPr/>
          <p:nvPr/>
        </p:nvPicPr>
        <p:blipFill>
          <a:blip r:embed="rId2"/>
          <a:stretch/>
        </p:blipFill>
        <p:spPr>
          <a:xfrm rot="16200000">
            <a:off x="-11073600" y="1645992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86" name="New picture" descr=""/>
          <p:cNvPicPr/>
          <p:nvPr/>
        </p:nvPicPr>
        <p:blipFill>
          <a:blip r:embed="rId3"/>
          <a:stretch/>
        </p:blipFill>
        <p:spPr>
          <a:xfrm rot="5400000">
            <a:off x="40691520" y="1645920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87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640" cy="1447200"/>
          </a:xfrm>
          <a:prstGeom prst="rect">
            <a:avLst/>
          </a:prstGeom>
          <a:ln w="0">
            <a:noFill/>
          </a:ln>
        </p:spPr>
      </p:pic>
      <p:sp>
        <p:nvSpPr>
          <p:cNvPr id="88" name="New shape"/>
          <p:cNvSpPr/>
          <p:nvPr/>
        </p:nvSpPr>
        <p:spPr>
          <a:xfrm>
            <a:off x="694692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ftr" idx="31"/>
          </p:nvPr>
        </p:nvSpPr>
        <p:spPr>
          <a:xfrm>
            <a:off x="14994360" y="29977560"/>
            <a:ext cx="139014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32"/>
          </p:nvPr>
        </p:nvSpPr>
        <p:spPr>
          <a:xfrm>
            <a:off x="314535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BA479636-06F9-4C0A-866F-B3800D0EA429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33"/>
          </p:nvPr>
        </p:nvSpPr>
        <p:spPr>
          <a:xfrm>
            <a:off x="21927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New picture" descr=""/>
          <p:cNvPicPr/>
          <p:nvPr/>
        </p:nvPicPr>
        <p:blipFill>
          <a:blip r:embed="rId2"/>
          <a:stretch/>
        </p:blipFill>
        <p:spPr>
          <a:xfrm rot="16200000">
            <a:off x="-11073600" y="1645992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11" name="New picture" descr=""/>
          <p:cNvPicPr/>
          <p:nvPr/>
        </p:nvPicPr>
        <p:blipFill>
          <a:blip r:embed="rId3"/>
          <a:stretch/>
        </p:blipFill>
        <p:spPr>
          <a:xfrm rot="5400000">
            <a:off x="40691520" y="1645920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1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640" cy="1447200"/>
          </a:xfrm>
          <a:prstGeom prst="rect">
            <a:avLst/>
          </a:prstGeom>
          <a:ln w="0">
            <a:noFill/>
          </a:ln>
        </p:spPr>
      </p:pic>
      <p:sp>
        <p:nvSpPr>
          <p:cNvPr id="13" name="New shape"/>
          <p:cNvSpPr/>
          <p:nvPr/>
        </p:nvSpPr>
        <p:spPr>
          <a:xfrm>
            <a:off x="694692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ftr" idx="4"/>
          </p:nvPr>
        </p:nvSpPr>
        <p:spPr>
          <a:xfrm>
            <a:off x="14994360" y="29977560"/>
            <a:ext cx="139014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5"/>
          </p:nvPr>
        </p:nvSpPr>
        <p:spPr>
          <a:xfrm>
            <a:off x="314535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875FDD57-F0FF-45EA-A049-C7F5C6776112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6"/>
          </p:nvPr>
        </p:nvSpPr>
        <p:spPr>
          <a:xfrm>
            <a:off x="21927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New picture" descr=""/>
          <p:cNvPicPr/>
          <p:nvPr/>
        </p:nvPicPr>
        <p:blipFill>
          <a:blip r:embed="rId2"/>
          <a:stretch/>
        </p:blipFill>
        <p:spPr>
          <a:xfrm rot="16200000">
            <a:off x="-11073600" y="1645992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18" name="New picture" descr=""/>
          <p:cNvPicPr/>
          <p:nvPr/>
        </p:nvPicPr>
        <p:blipFill>
          <a:blip r:embed="rId3"/>
          <a:stretch/>
        </p:blipFill>
        <p:spPr>
          <a:xfrm rot="5400000">
            <a:off x="40691520" y="1645920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19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640" cy="1447200"/>
          </a:xfrm>
          <a:prstGeom prst="rect">
            <a:avLst/>
          </a:prstGeom>
          <a:ln w="0">
            <a:noFill/>
          </a:ln>
        </p:spPr>
      </p:pic>
      <p:sp>
        <p:nvSpPr>
          <p:cNvPr id="20" name="New shape"/>
          <p:cNvSpPr/>
          <p:nvPr/>
        </p:nvSpPr>
        <p:spPr>
          <a:xfrm>
            <a:off x="694692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4994360" y="29977560"/>
            <a:ext cx="139014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314535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3EB7C041-12C3-4C3F-903C-6BC7EAB24A9E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21927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New picture" descr=""/>
          <p:cNvPicPr/>
          <p:nvPr/>
        </p:nvPicPr>
        <p:blipFill>
          <a:blip r:embed="rId2"/>
          <a:stretch/>
        </p:blipFill>
        <p:spPr>
          <a:xfrm rot="16200000">
            <a:off x="-11073600" y="1645992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25" name="New picture" descr=""/>
          <p:cNvPicPr/>
          <p:nvPr/>
        </p:nvPicPr>
        <p:blipFill>
          <a:blip r:embed="rId3"/>
          <a:stretch/>
        </p:blipFill>
        <p:spPr>
          <a:xfrm rot="5400000">
            <a:off x="40691520" y="1645920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26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640" cy="1447200"/>
          </a:xfrm>
          <a:prstGeom prst="rect">
            <a:avLst/>
          </a:prstGeom>
          <a:ln w="0">
            <a:noFill/>
          </a:ln>
        </p:spPr>
      </p:pic>
      <p:sp>
        <p:nvSpPr>
          <p:cNvPr id="27" name="New shape"/>
          <p:cNvSpPr/>
          <p:nvPr/>
        </p:nvSpPr>
        <p:spPr>
          <a:xfrm>
            <a:off x="694692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520" cy="70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0"/>
          </p:nvPr>
        </p:nvSpPr>
        <p:spPr>
          <a:xfrm>
            <a:off x="14994360" y="29977560"/>
            <a:ext cx="139014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1"/>
          </p:nvPr>
        </p:nvSpPr>
        <p:spPr>
          <a:xfrm>
            <a:off x="314535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B99FE80E-3C25-4C48-A026-2BA1F313CD20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dt" idx="12"/>
          </p:nvPr>
        </p:nvSpPr>
        <p:spPr>
          <a:xfrm>
            <a:off x="21927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New picture" descr=""/>
          <p:cNvPicPr/>
          <p:nvPr/>
        </p:nvPicPr>
        <p:blipFill>
          <a:blip r:embed="rId2"/>
          <a:stretch/>
        </p:blipFill>
        <p:spPr>
          <a:xfrm rot="16200000">
            <a:off x="-11073600" y="1645992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36" name="New picture" descr=""/>
          <p:cNvPicPr/>
          <p:nvPr/>
        </p:nvPicPr>
        <p:blipFill>
          <a:blip r:embed="rId3"/>
          <a:stretch/>
        </p:blipFill>
        <p:spPr>
          <a:xfrm rot="5400000">
            <a:off x="40691520" y="1645920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37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640" cy="1447200"/>
          </a:xfrm>
          <a:prstGeom prst="rect">
            <a:avLst/>
          </a:prstGeom>
          <a:ln w="0">
            <a:noFill/>
          </a:ln>
        </p:spPr>
      </p:pic>
      <p:sp>
        <p:nvSpPr>
          <p:cNvPr id="38" name="New shape"/>
          <p:cNvSpPr/>
          <p:nvPr/>
        </p:nvSpPr>
        <p:spPr>
          <a:xfrm>
            <a:off x="694692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3"/>
          </p:nvPr>
        </p:nvSpPr>
        <p:spPr>
          <a:xfrm>
            <a:off x="14994360" y="29977560"/>
            <a:ext cx="139014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4"/>
          </p:nvPr>
        </p:nvSpPr>
        <p:spPr>
          <a:xfrm>
            <a:off x="314535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68488CDE-CA41-4792-9FF9-BBF5C8E58224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5"/>
          </p:nvPr>
        </p:nvSpPr>
        <p:spPr>
          <a:xfrm>
            <a:off x="21927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New picture" descr=""/>
          <p:cNvPicPr/>
          <p:nvPr/>
        </p:nvPicPr>
        <p:blipFill>
          <a:blip r:embed="rId2"/>
          <a:stretch/>
        </p:blipFill>
        <p:spPr>
          <a:xfrm rot="16200000">
            <a:off x="-11073600" y="1645992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43" name="New picture" descr=""/>
          <p:cNvPicPr/>
          <p:nvPr/>
        </p:nvPicPr>
        <p:blipFill>
          <a:blip r:embed="rId3"/>
          <a:stretch/>
        </p:blipFill>
        <p:spPr>
          <a:xfrm rot="5400000">
            <a:off x="40691520" y="1645920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44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640" cy="1447200"/>
          </a:xfrm>
          <a:prstGeom prst="rect">
            <a:avLst/>
          </a:prstGeom>
          <a:ln w="0">
            <a:noFill/>
          </a:ln>
        </p:spPr>
      </p:pic>
      <p:sp>
        <p:nvSpPr>
          <p:cNvPr id="45" name="New shape"/>
          <p:cNvSpPr/>
          <p:nvPr/>
        </p:nvSpPr>
        <p:spPr>
          <a:xfrm>
            <a:off x="694692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520" cy="70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16"/>
          </p:nvPr>
        </p:nvSpPr>
        <p:spPr>
          <a:xfrm>
            <a:off x="14994360" y="29977560"/>
            <a:ext cx="139014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17"/>
          </p:nvPr>
        </p:nvSpPr>
        <p:spPr>
          <a:xfrm>
            <a:off x="314535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A46A2F02-5060-4243-AD05-BDC019FF6D9B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18"/>
          </p:nvPr>
        </p:nvSpPr>
        <p:spPr>
          <a:xfrm>
            <a:off x="21927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New picture" descr=""/>
          <p:cNvPicPr/>
          <p:nvPr/>
        </p:nvPicPr>
        <p:blipFill>
          <a:blip r:embed="rId2"/>
          <a:stretch/>
        </p:blipFill>
        <p:spPr>
          <a:xfrm rot="16200000">
            <a:off x="-11073600" y="1645992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56" name="New picture" descr=""/>
          <p:cNvPicPr/>
          <p:nvPr/>
        </p:nvPicPr>
        <p:blipFill>
          <a:blip r:embed="rId3"/>
          <a:stretch/>
        </p:blipFill>
        <p:spPr>
          <a:xfrm rot="5400000">
            <a:off x="40691520" y="1645920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57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640" cy="1447200"/>
          </a:xfrm>
          <a:prstGeom prst="rect">
            <a:avLst/>
          </a:prstGeom>
          <a:ln w="0">
            <a:noFill/>
          </a:ln>
        </p:spPr>
      </p:pic>
      <p:sp>
        <p:nvSpPr>
          <p:cNvPr id="58" name="New shape"/>
          <p:cNvSpPr/>
          <p:nvPr/>
        </p:nvSpPr>
        <p:spPr>
          <a:xfrm>
            <a:off x="694692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ftr" idx="19"/>
          </p:nvPr>
        </p:nvSpPr>
        <p:spPr>
          <a:xfrm>
            <a:off x="14994360" y="29977560"/>
            <a:ext cx="139014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20"/>
          </p:nvPr>
        </p:nvSpPr>
        <p:spPr>
          <a:xfrm>
            <a:off x="314535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63210548-63CC-4167-AE77-2E95073375E5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21"/>
          </p:nvPr>
        </p:nvSpPr>
        <p:spPr>
          <a:xfrm>
            <a:off x="21927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New picture" descr=""/>
          <p:cNvPicPr/>
          <p:nvPr/>
        </p:nvPicPr>
        <p:blipFill>
          <a:blip r:embed="rId2"/>
          <a:stretch/>
        </p:blipFill>
        <p:spPr>
          <a:xfrm rot="16200000">
            <a:off x="-11073600" y="1645992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63" name="New picture" descr=""/>
          <p:cNvPicPr/>
          <p:nvPr/>
        </p:nvPicPr>
        <p:blipFill>
          <a:blip r:embed="rId3"/>
          <a:stretch/>
        </p:blipFill>
        <p:spPr>
          <a:xfrm rot="5400000">
            <a:off x="40691520" y="1645920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64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640" cy="1447200"/>
          </a:xfrm>
          <a:prstGeom prst="rect">
            <a:avLst/>
          </a:prstGeom>
          <a:ln w="0">
            <a:noFill/>
          </a:ln>
        </p:spPr>
      </p:pic>
      <p:sp>
        <p:nvSpPr>
          <p:cNvPr id="65" name="New shape"/>
          <p:cNvSpPr/>
          <p:nvPr/>
        </p:nvSpPr>
        <p:spPr>
          <a:xfrm>
            <a:off x="694692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7520" cy="70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ftr" idx="22"/>
          </p:nvPr>
        </p:nvSpPr>
        <p:spPr>
          <a:xfrm>
            <a:off x="14994360" y="29977560"/>
            <a:ext cx="139014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23"/>
          </p:nvPr>
        </p:nvSpPr>
        <p:spPr>
          <a:xfrm>
            <a:off x="314535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8B3D17B9-B84B-4EB6-8CDA-2A53299F0446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4"/>
          </p:nvPr>
        </p:nvSpPr>
        <p:spPr>
          <a:xfrm>
            <a:off x="21927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New picture" descr=""/>
          <p:cNvPicPr/>
          <p:nvPr/>
        </p:nvPicPr>
        <p:blipFill>
          <a:blip r:embed="rId2"/>
          <a:stretch/>
        </p:blipFill>
        <p:spPr>
          <a:xfrm rot="16200000">
            <a:off x="-11073600" y="1645992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72" name="New picture" descr=""/>
          <p:cNvPicPr/>
          <p:nvPr/>
        </p:nvPicPr>
        <p:blipFill>
          <a:blip r:embed="rId3"/>
          <a:stretch/>
        </p:blipFill>
        <p:spPr>
          <a:xfrm rot="5400000">
            <a:off x="40691520" y="16459200"/>
            <a:ext cx="14274000" cy="3936240"/>
          </a:xfrm>
          <a:prstGeom prst="rect">
            <a:avLst/>
          </a:prstGeom>
          <a:ln w="0">
            <a:noFill/>
          </a:ln>
        </p:spPr>
      </p:pic>
      <p:pic>
        <p:nvPicPr>
          <p:cNvPr id="73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6640" cy="1447200"/>
          </a:xfrm>
          <a:prstGeom prst="rect">
            <a:avLst/>
          </a:prstGeom>
          <a:ln w="0">
            <a:noFill/>
          </a:ln>
        </p:spPr>
      </p:pic>
      <p:sp>
        <p:nvSpPr>
          <p:cNvPr id="74" name="New shape"/>
          <p:cNvSpPr/>
          <p:nvPr/>
        </p:nvSpPr>
        <p:spPr>
          <a:xfrm>
            <a:off x="6946920" y="33998040"/>
            <a:ext cx="21944880" cy="126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pc="-1" strike="noStrike">
                <a:solidFill>
                  <a:srgbClr val="808080"/>
                </a:solidFill>
                <a:latin typeface="Arial"/>
                <a:ea typeface="Arial"/>
              </a:rPr>
              <a:t>Template ID: pragmaticgraphite  Size: 48x36</a:t>
            </a:r>
            <a:endParaRPr b="0" lang="en-US" sz="4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25"/>
          </p:nvPr>
        </p:nvSpPr>
        <p:spPr>
          <a:xfrm>
            <a:off x="14994360" y="29977560"/>
            <a:ext cx="139014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26"/>
          </p:nvPr>
        </p:nvSpPr>
        <p:spPr>
          <a:xfrm>
            <a:off x="314535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pc="-1" strike="noStrike">
                <a:solidFill>
                  <a:schemeClr val="dk1"/>
                </a:solidFill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D7326DB3-9F93-47D5-8798-15B52545F396}" type="slidenum">
              <a:rPr b="0" lang="en-US" sz="5030" spc="-1" strike="noStrike">
                <a:solidFill>
                  <a:schemeClr val="dk1"/>
                </a:solidFill>
                <a:latin typeface="Arial"/>
                <a:ea typeface="Arial"/>
              </a:rPr>
              <a:t>&lt;number&gt;</a:t>
            </a:fld>
            <a:endParaRPr b="0" lang="en-US" sz="50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27"/>
          </p:nvPr>
        </p:nvSpPr>
        <p:spPr>
          <a:xfrm>
            <a:off x="2192760" y="29977560"/>
            <a:ext cx="10243800" cy="22852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6"/>
          <p:cNvSpPr/>
          <p:nvPr/>
        </p:nvSpPr>
        <p:spPr>
          <a:xfrm>
            <a:off x="0" y="3240"/>
            <a:ext cx="43890480" cy="5254200"/>
          </a:xfrm>
          <a:prstGeom prst="rect">
            <a:avLst/>
          </a:prstGeom>
          <a:solidFill>
            <a:srgbClr val="4b4b4b"/>
          </a:solidFill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 defTabSz="4703760">
              <a:lnSpc>
                <a:spcPct val="100000"/>
              </a:lnSpc>
            </a:pPr>
            <a:endParaRPr b="1" lang="en-US" sz="5400" spc="-1" strike="noStrike">
              <a:solidFill>
                <a:schemeClr val="dk2"/>
              </a:solidFill>
              <a:latin typeface="Gill Sans"/>
              <a:ea typeface="Arial"/>
            </a:endParaRPr>
          </a:p>
        </p:txBody>
      </p:sp>
      <p:sp>
        <p:nvSpPr>
          <p:cNvPr id="93" name="TextBox 19"/>
          <p:cNvSpPr/>
          <p:nvPr/>
        </p:nvSpPr>
        <p:spPr>
          <a:xfrm>
            <a:off x="609480" y="6666480"/>
            <a:ext cx="9600480" cy="1159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Trusted Execution Environments (TEEs) provide hardware guarantees that seek to protect the security and isolation of application data.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Many proprietary TEEs exist, each with its own implementation and respective way of providing security.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Open-source TEEs like Keystone grant users the ability to contribute to their standard for security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In order to extend TEEs, developers need to either implement their designs on FPGAs, or turn to architectural simulators.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Lack of effective tools for development and thorough testing on real-world benchmarks make pre-fabrication development difficult.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This work outlines the methods for implementing and evaluating contributions to Keystone within the gem5 architecture simulator.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 Placeholder 5"/>
          <p:cNvSpPr/>
          <p:nvPr/>
        </p:nvSpPr>
        <p:spPr>
          <a:xfrm>
            <a:off x="7543800" y="590400"/>
            <a:ext cx="28803240" cy="29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pc="-1" strike="noStrike">
                <a:solidFill>
                  <a:schemeClr val="lt1"/>
                </a:solidFill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 Placeholder 5"/>
          <p:cNvSpPr/>
          <p:nvPr/>
        </p:nvSpPr>
        <p:spPr>
          <a:xfrm>
            <a:off x="3657600" y="3683880"/>
            <a:ext cx="36575280" cy="184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pc="-1" strike="noStrike">
                <a:solidFill>
                  <a:schemeClr val="lt1"/>
                </a:solidFill>
                <a:latin typeface="Open Sans"/>
                <a:ea typeface="Open Sans"/>
              </a:rPr>
              <a:t>Will Buziak</a:t>
            </a: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19"/>
          <p:cNvSpPr/>
          <p:nvPr/>
        </p:nvSpPr>
        <p:spPr>
          <a:xfrm>
            <a:off x="11633040" y="6666480"/>
            <a:ext cx="9600480" cy="1725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Enclaves like Keystone provide hardware guarantees that data is safe from a malicious: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Application thread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Operating System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Remote User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Security is offered by isolating memory regions, rules are initiated by the bootloader (Security Monitor) and enforced during execution by a component in each core known as the Physical Memory Protection (PMP) Tables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Keystone grants different processes privileges by distinguishing its </a:t>
            </a:r>
            <a:r>
              <a:rPr b="0" i="1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mode: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Machine (M) mode has the highest privileges and largely consists of the Security Monitor and the PMP table itself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Supervisor (S) &amp; User (U) modes consist of OS-related and user threads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19"/>
          <p:cNvSpPr/>
          <p:nvPr/>
        </p:nvSpPr>
        <p:spPr>
          <a:xfrm>
            <a:off x="22656960" y="6666480"/>
            <a:ext cx="9600480" cy="213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gem5 presents architectural design as typical class structures with attributes based on the behavior of the real world component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Developers wishing to extend Keystone components can create their own version of the desired component’s class structure, often requiring close attention to: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Port connections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Packet handling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For example, in order to properly connect the PMP to the proposed ePMP, it is either necessary to write a new: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Packet type, bypassing the cache hierarchy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Or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Port type directly connecting the core(s) to the Memory Encryption Engine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33680520" y="6630480"/>
            <a:ext cx="9600480" cy="75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gem5 supports syscall-emulation mode that uses the OS and system calls from the host machine, assisting quick development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Thorough benchmarking can be achieved with full-system emulation in which an entire OS and emulated file system can be loaded into the simulation.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Designs can be tested on real workloads and state-of-the-art or custom benchmarks designed to stress test the specific design components of interest.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The ability to rapidly test and redesign is a major benefit of using a simulation environment over FPGA development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19"/>
          <p:cNvSpPr/>
          <p:nvPr/>
        </p:nvSpPr>
        <p:spPr>
          <a:xfrm>
            <a:off x="609480" y="19821600"/>
            <a:ext cx="9600480" cy="31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Keystone is an open-source, RISC-V TEE designed for custom configuration and modulation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gem5 is an open-source architectural simulator that provides full-system emulation, including Keystone components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19"/>
          <p:cNvSpPr/>
          <p:nvPr/>
        </p:nvSpPr>
        <p:spPr>
          <a:xfrm>
            <a:off x="33682680" y="21333600"/>
            <a:ext cx="9600480" cy="69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D. Lee, Building Trusted Execution Environments, 2022.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J. Lowe-Power, A. Mutaal Ahmad, A. Alian, R. Amslinger, and et. al., The gem5 Simulator: 20.0+, 2020.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A. Akram, V. Akella, S. Peisert, and J. Lowe-Power, Enabling Design Space Exploration for RISC-V Secure Compute, In: </a:t>
            </a:r>
            <a:r>
              <a:rPr b="0" i="1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Fifth Workshop on Computer Architecture Research with RISC-V (CARRV 2021)</a:t>
            </a: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, 2021.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Z. Moolman, T.S. Lehman, Extending RISC-V Keystone to Include Efficient Secure Memory, in: </a:t>
            </a:r>
            <a:r>
              <a:rPr b="0" i="1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Eighth Workshop on Computer Architecture Research with RISC-V (CARRV 2024), </a:t>
            </a:r>
            <a:r>
              <a:rPr b="0" lang="en-US" sz="3200" spc="-1" strike="noStrike">
                <a:solidFill>
                  <a:schemeClr val="dk1"/>
                </a:solidFill>
                <a:latin typeface="Open Sans"/>
                <a:ea typeface="Open Sans"/>
              </a:rPr>
              <a:t>2024.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angle 6"/>
          <p:cNvSpPr/>
          <p:nvPr/>
        </p:nvSpPr>
        <p:spPr>
          <a:xfrm>
            <a:off x="0" y="32004000"/>
            <a:ext cx="43890480" cy="913680"/>
          </a:xfrm>
          <a:prstGeom prst="rect">
            <a:avLst/>
          </a:prstGeom>
          <a:solidFill>
            <a:srgbClr val="c8c8c8"/>
          </a:solidFill>
          <a:ln w="3810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 algn="ctr" defTabSz="4703760">
              <a:lnSpc>
                <a:spcPct val="100000"/>
              </a:lnSpc>
            </a:pPr>
            <a:endParaRPr b="1" lang="en-US" sz="5400" spc="-1" strike="noStrike">
              <a:solidFill>
                <a:schemeClr val="dk2"/>
              </a:solidFill>
              <a:latin typeface="Gill Sans"/>
              <a:ea typeface="Arial"/>
            </a:endParaRPr>
          </a:p>
        </p:txBody>
      </p:sp>
      <p:sp>
        <p:nvSpPr>
          <p:cNvPr id="102" name="TextBox 1"/>
          <p:cNvSpPr/>
          <p:nvPr/>
        </p:nvSpPr>
        <p:spPr>
          <a:xfrm>
            <a:off x="994680" y="18830880"/>
            <a:ext cx="322596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pc="-1" strike="noStrike">
                <a:solidFill>
                  <a:srgbClr val="b41e1e"/>
                </a:solidFill>
                <a:latin typeface="Bree Serif"/>
                <a:ea typeface="Arial"/>
              </a:rPr>
              <a:t>Methodology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39"/>
          <p:cNvSpPr/>
          <p:nvPr/>
        </p:nvSpPr>
        <p:spPr>
          <a:xfrm>
            <a:off x="1126440" y="5675760"/>
            <a:ext cx="214200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pc="-1" strike="noStrike">
                <a:solidFill>
                  <a:srgbClr val="b41e1e"/>
                </a:solidFill>
                <a:latin typeface="Bree Serif"/>
                <a:ea typeface="Arial"/>
              </a:rPr>
              <a:t>Abstract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40"/>
          <p:cNvSpPr/>
          <p:nvPr/>
        </p:nvSpPr>
        <p:spPr>
          <a:xfrm>
            <a:off x="12144240" y="5672880"/>
            <a:ext cx="232992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pc="-1" strike="noStrike">
                <a:solidFill>
                  <a:srgbClr val="b41e1e"/>
                </a:solidFill>
                <a:latin typeface="Bree Serif"/>
                <a:ea typeface="Arial"/>
              </a:rPr>
              <a:t>Keystone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Box 41"/>
          <p:cNvSpPr/>
          <p:nvPr/>
        </p:nvSpPr>
        <p:spPr>
          <a:xfrm>
            <a:off x="23166360" y="5672880"/>
            <a:ext cx="159084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pc="-1" strike="noStrike">
                <a:solidFill>
                  <a:srgbClr val="b41e1e"/>
                </a:solidFill>
                <a:latin typeface="Bree Serif"/>
                <a:ea typeface="Arial"/>
              </a:rPr>
              <a:t>gem5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42"/>
          <p:cNvSpPr/>
          <p:nvPr/>
        </p:nvSpPr>
        <p:spPr>
          <a:xfrm>
            <a:off x="34199640" y="5672880"/>
            <a:ext cx="260568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pc="-1" strike="noStrike">
                <a:solidFill>
                  <a:srgbClr val="b41e1e"/>
                </a:solidFill>
                <a:latin typeface="Bree Serif"/>
                <a:ea typeface="Arial"/>
              </a:rPr>
              <a:t>Evaluation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43"/>
          <p:cNvSpPr/>
          <p:nvPr/>
        </p:nvSpPr>
        <p:spPr>
          <a:xfrm>
            <a:off x="34220520" y="20342880"/>
            <a:ext cx="2736720" cy="6382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algn="tl" dir="10800000" dist="444600" rotWithShape="0">
              <a:srgbClr val="b41e1e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wrap="none" lIns="274320" rIns="90000" tIns="45000" bIns="45000" anchor="t">
            <a:spAutoFit/>
          </a:bodyPr>
          <a:p>
            <a:pPr defTabSz="4702680">
              <a:lnSpc>
                <a:spcPct val="100000"/>
              </a:lnSpc>
            </a:pPr>
            <a:r>
              <a:rPr b="0" lang="en-US" sz="3600" spc="-1" strike="noStrike">
                <a:solidFill>
                  <a:srgbClr val="b41e1e"/>
                </a:solidFill>
                <a:latin typeface="Bree Serif"/>
                <a:ea typeface="Arial"/>
              </a:rPr>
              <a:t>References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6625320" y="28715760"/>
            <a:ext cx="8179920" cy="35164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2404160" y="13258800"/>
            <a:ext cx="7483680" cy="617184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Placeholder 25" descr=""/>
          <p:cNvPicPr/>
          <p:nvPr/>
        </p:nvPicPr>
        <p:blipFill>
          <a:blip r:embed="rId3"/>
          <a:stretch/>
        </p:blipFill>
        <p:spPr>
          <a:xfrm>
            <a:off x="11766600" y="26174880"/>
            <a:ext cx="9352080" cy="421776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3886200" y="25146000"/>
            <a:ext cx="2057040" cy="1828440"/>
          </a:xfrm>
          <a:prstGeom prst="ellipse">
            <a:avLst/>
          </a:pr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Study Keystone class structures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6730200" y="28278360"/>
            <a:ext cx="2057040" cy="1828440"/>
          </a:xfrm>
          <a:prstGeom prst="ellipse">
            <a:avLst/>
          </a:prstGeom>
          <a:noFill/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Implement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006200" y="28278720"/>
            <a:ext cx="2057040" cy="1828440"/>
          </a:xfrm>
          <a:prstGeom prst="ellipse">
            <a:avLst/>
          </a:prstGeom>
          <a:noFill/>
          <a:ln w="0">
            <a:solidFill>
              <a:srgbClr val="ea75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Benchmark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 rot="3164400">
            <a:off x="5534640" y="27203400"/>
            <a:ext cx="1599840" cy="914040"/>
          </a:xfrm>
          <a:prstGeom prst="rightArrow">
            <a:avLst>
              <a:gd name="adj1" fmla="val 50000"/>
              <a:gd name="adj2" fmla="val 43750"/>
            </a:avLst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5" name=""/>
          <p:cNvSpPr/>
          <p:nvPr/>
        </p:nvSpPr>
        <p:spPr>
          <a:xfrm rot="18805200">
            <a:off x="2595960" y="27134640"/>
            <a:ext cx="1599840" cy="914040"/>
          </a:xfrm>
          <a:prstGeom prst="rightArrow">
            <a:avLst>
              <a:gd name="adj1" fmla="val 50000"/>
              <a:gd name="adj2" fmla="val 43750"/>
            </a:avLst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6" name=""/>
          <p:cNvSpPr/>
          <p:nvPr/>
        </p:nvSpPr>
        <p:spPr>
          <a:xfrm rot="10800000">
            <a:off x="4101480" y="28719360"/>
            <a:ext cx="1599840" cy="914040"/>
          </a:xfrm>
          <a:prstGeom prst="rightArrow">
            <a:avLst>
              <a:gd name="adj1" fmla="val 50000"/>
              <a:gd name="adj2" fmla="val 43750"/>
            </a:avLst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4061400" y="15087600"/>
            <a:ext cx="3428640" cy="365724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Development in Syscall-Emulation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9749400" y="15087600"/>
            <a:ext cx="3428640" cy="365724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Full-system Testing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37947600" y="15544800"/>
            <a:ext cx="1599840" cy="685440"/>
          </a:xfrm>
          <a:prstGeom prst="rightArrow">
            <a:avLst>
              <a:gd name="adj1" fmla="val 50000"/>
              <a:gd name="adj2" fmla="val 58333"/>
            </a:avLst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0" name=""/>
          <p:cNvSpPr/>
          <p:nvPr/>
        </p:nvSpPr>
        <p:spPr>
          <a:xfrm rot="10800000">
            <a:off x="37803600" y="17416800"/>
            <a:ext cx="1599840" cy="685440"/>
          </a:xfrm>
          <a:prstGeom prst="rightArrow">
            <a:avLst>
              <a:gd name="adj1" fmla="val 50000"/>
              <a:gd name="adj2" fmla="val 58333"/>
            </a:avLst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24231600" y="12801600"/>
            <a:ext cx="6858000" cy="104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efault Design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Application>LibreOffice/24.2.7.2$Linux_X86_64 LibreOffice_project/420$Build-2</Application>
  <AppVersion>15.0000</AppVersion>
  <Paragraphs>16</Paragraphs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2025-01-15T21:29:34Z</cp:lastPrinted>
  <dcterms:modified xsi:type="dcterms:W3CDTF">2025-01-15T21:29:38Z</dcterms:modified>
  <cp:revision>31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