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14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6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  <p:sldMasterId id="2147483674" r:id="rId13"/>
    <p:sldMasterId id="2147483676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1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1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84B54E54-04AF-4118-8043-C104FEB25671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FF9D58-ED5C-46C2-954E-2D2BCEEC1659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9CCD9E-0A95-48B3-BDB4-1F549C03C102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E1022C-AB76-4463-B904-DCF1A698C1F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364616-A7DB-4C75-BF6F-A739948D0C4F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2B327B-4593-4F79-9ED1-576723CAB5D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C3F603-B503-4552-9E2C-F256AFB0D19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78D92C-3BF6-4095-9E70-ECA554687C5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868460-07C6-47DE-95CB-55EC5E374E62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ACDB7A-7EF9-444A-8B0D-448B7B807C12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29CEDF-DAC7-473F-98A5-3039DE810D1F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636620-B4E8-4516-9AFE-3CAFF74624EC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F3BE58-C151-40A3-A89E-311BE729F62F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A136DA-5549-4B77-9DF1-C235915F93A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2E8BDA-AC79-484E-9B6B-0C39999FEC0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B43E0A-FAFF-40AE-AC8F-2BFE1BE73A48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79AA60-379B-43DD-98DE-8D49CD06827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69FF6F-2F3D-42FB-B576-B7A8B14FD4D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CA744C-6645-4298-AAA4-E80F1EA1F7A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80A273-866F-4E5F-A0F7-BDF1B86229B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3085A35-2738-440A-A323-D47DE99B81C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C91BBA-B213-4C6F-8DC9-E0A33C421A0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D35F4A-B2DC-49C1-A28A-026B24B4EB2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ABCE3B8-7655-4C9E-9040-CA1C8E99F61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FC54AC4-77AC-4FB4-B5A0-F4EC89A7D09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2BD352A-ECE5-4D72-8D0D-AD60C06E766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415CE2E2-EF2D-465D-B05F-9494DFD755F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4D4078-C4E5-4918-8D72-5BF2D308148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AC13EA-95D1-4782-895B-B4440E4DF86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43F9E19-EE65-4273-AB94-7702433FBEA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793ADE-CDD9-4735-AB0E-4F1AAFCFCCD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8AA4A5-3079-4242-B5A3-0B6C0C3CC44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328024-59C6-48C2-A483-1FD0E6FD28D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025605-244F-411E-AF4B-942295C12B9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2FA399-0625-4364-A5ED-BCF04AFA429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5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6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1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B3FACB-30D4-4484-A00F-232BBD1F31E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10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AF7131-E993-4413-8F54-57485984F86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8BDBE8-96B9-483B-81A1-8D1882DDD34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36;p9"/>
          <p:cNvSpPr/>
          <p:nvPr/>
        </p:nvSpPr>
        <p:spPr>
          <a:xfrm>
            <a:off x="4572000" y="0"/>
            <a:ext cx="4569480" cy="51411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8A1B29-4724-41CD-9EFC-99359B34210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1C7FAC-62CA-4132-A792-A916844922E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9D42B6-0074-4F21-8612-75CD68C87E0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3E6F7E-DE3F-4E79-A56F-EAD16C4E1B1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BEFECE-2C33-489F-A60E-72B613DE325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A402A9-FB7C-441D-AE7A-2A814733D33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  <p:sldLayoutId id="2147483660" r:id="rId5"/>
    <p:sldLayoutId id="2147483661" r:id="rId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13BD5C-64E5-47E6-B0FB-D21ADEF866E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8C1C2C-61B1-4DC0-83E0-5964542745C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68E4A6-A077-43F9-BA03-A8A8C8929FB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332F91-E2C9-4A89-AADD-12AB4D52124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4480" y="527400"/>
            <a:ext cx="7472160" cy="1762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2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Phantom: Exploiting Decoder-detectable Mispredictions</a:t>
            </a:r>
            <a:br>
              <a:rPr sz="1600"/>
            </a:b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By: Johannes Wikner, Daniël Trujillo and Kaveh Razavi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2" name="Google Shape;56;p13"/>
          <p:cNvCxnSpPr/>
          <p:nvPr/>
        </p:nvCxnSpPr>
        <p:spPr>
          <a:xfrm>
            <a:off x="204480" y="230472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53" name="Google Shape;57;p13"/>
          <p:cNvCxnSpPr/>
          <p:nvPr/>
        </p:nvCxnSpPr>
        <p:spPr>
          <a:xfrm>
            <a:off x="204480" y="39488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4" name="PlaceHolder 2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968865-5218-46B7-A3BE-8E1286F8DA8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Google Shape;59;p13"/>
          <p:cNvSpPr/>
          <p:nvPr/>
        </p:nvSpPr>
        <p:spPr>
          <a:xfrm>
            <a:off x="1946880" y="2244240"/>
            <a:ext cx="524808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Google Shape;60;p13"/>
          <p:cNvSpPr/>
          <p:nvPr/>
        </p:nvSpPr>
        <p:spPr>
          <a:xfrm>
            <a:off x="3071880" y="3948480"/>
            <a:ext cx="2997360" cy="105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January 31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, 2025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 Attack Primitives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160" cy="3963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text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17" name="Google Shape;68;p 9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18" name="PlaceHolder 3"/>
          <p:cNvSpPr>
            <a:spLocks noGrp="1"/>
          </p:cNvSpPr>
          <p:nvPr>
            <p:ph type="sldNum" idx="26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F8F2CE-3D55-4075-A136-5CD226A1C11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10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Breaking KASLR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160" cy="3963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text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1" name="Google Shape;68;p 10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22" name="PlaceHolder 3"/>
          <p:cNvSpPr>
            <a:spLocks noGrp="1"/>
          </p:cNvSpPr>
          <p:nvPr>
            <p:ph type="sldNum" idx="27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5BE02C-DFA7-4F90-ACE8-11B96E0B29F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Mitigation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160" cy="3963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text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5" name="Google Shape;68;p 5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26" name="PlaceHolder 3"/>
          <p:cNvSpPr>
            <a:spLocks noGrp="1"/>
          </p:cNvSpPr>
          <p:nvPr>
            <p:ph type="sldNum" idx="28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A1F4C2-DF77-4F1D-83FF-E17201F92E8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12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Conclusions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160" cy="3492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text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9" name="Google Shape;189;p26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30" name="PlaceHolder 3"/>
          <p:cNvSpPr>
            <a:spLocks noGrp="1"/>
          </p:cNvSpPr>
          <p:nvPr>
            <p:ph type="sldNum" idx="29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B964C0-254D-4C68-938E-065ECCE8289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13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Strengths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90160" cy="3492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Digestible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Relevant (affects billions of users)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Methodology is affective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33" name="Google Shape;198;p 1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34" name="PlaceHolder 3"/>
          <p:cNvSpPr>
            <a:spLocks noGrp="1"/>
          </p:cNvSpPr>
          <p:nvPr>
            <p:ph type="sldNum" idx="30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AB4408-3D55-43F5-85C6-DD91B4A7717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14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Weaknesses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90160" cy="3492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Very little proposed solution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Could provide more well-rounded information on how some structures work or their impact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of results is somewhat confusing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37" name="Google Shape;198;p 3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38" name="PlaceHolder 3"/>
          <p:cNvSpPr>
            <a:spLocks noGrp="1"/>
          </p:cNvSpPr>
          <p:nvPr>
            <p:ph type="sldNum" idx="31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52BE62-993C-4E0E-997E-5FA3B173F77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15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Thoughts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90160" cy="3492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text?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41" name="Google Shape;198;p 2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42" name="PlaceHolder 3"/>
          <p:cNvSpPr>
            <a:spLocks noGrp="1"/>
          </p:cNvSpPr>
          <p:nvPr>
            <p:ph type="sldNum" idx="32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DC593E-C260-44FE-B960-408437A3405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16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2760" cy="4418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Akshaye Senoi, Prasanna Karthik Vairam, Kanav Sabharwal, Jialin Li and Dinil Mon Divakaran (2023) iPET: Privacy Enhancing Traffic Perturbations for Secure IoT Communications.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Proceedings on Privacy Enhancing Technologies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45" name="Google Shape;207;p28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46" name="PlaceHolder 3"/>
          <p:cNvSpPr>
            <a:spLocks noGrp="1"/>
          </p:cNvSpPr>
          <p:nvPr>
            <p:ph type="sldNum" idx="33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0EE31F-8745-434E-A571-83B5B605260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17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Background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160" cy="28220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The Branch Prediction Unit (BPU) provides a prediction of the upcoming control flow when the pipeline is dependent on the result of currently executing instructions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Branch History Buffers (BHBs) contain recent control-flows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Branch Target Buffers (BTBs) hold predictions and are indexed by BHBs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9" name="Google Shape;68;p14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0" name="PlaceHolder 3"/>
          <p:cNvSpPr>
            <a:spLocks noGrp="1"/>
          </p:cNvSpPr>
          <p:nvPr>
            <p:ph type="sldNum" idx="18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833F24-2137-41DD-BF2F-500C6C9F8A3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2356200" y="3585600"/>
            <a:ext cx="914040" cy="6854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BPU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256560" y="3585600"/>
            <a:ext cx="914040" cy="68544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IF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4156920" y="3585600"/>
            <a:ext cx="914040" cy="685440"/>
          </a:xfrm>
          <a:prstGeom prst="roundRect">
            <a:avLst>
              <a:gd name="adj" fmla="val 16667"/>
            </a:avLst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ID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5057280" y="3585600"/>
            <a:ext cx="914040" cy="68544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EX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5957640" y="3585600"/>
            <a:ext cx="914040" cy="6854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Retire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164400" y="4548600"/>
            <a:ext cx="29718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4042800" y="4620600"/>
            <a:ext cx="1142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Time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Branch Prediction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160" cy="1907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Mispredicted instructions are processed in the pipeline until a resteer signal is provided – known as the speculation window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This is the mechanism exploited by </a:t>
            </a:r>
            <a:r>
              <a:rPr b="0" i="1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Spectre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70" name="Google Shape;68;p 1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1" name="PlaceHolder 3"/>
          <p:cNvSpPr>
            <a:spLocks noGrp="1"/>
          </p:cNvSpPr>
          <p:nvPr>
            <p:ph type="sldNum" idx="19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6799AD-B6D4-40C8-BE13-385689844B8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3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2356560" y="2649600"/>
            <a:ext cx="914040" cy="6854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BPU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3256920" y="2649600"/>
            <a:ext cx="914040" cy="68544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IF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4157280" y="2649600"/>
            <a:ext cx="914040" cy="685440"/>
          </a:xfrm>
          <a:prstGeom prst="roundRect">
            <a:avLst>
              <a:gd name="adj" fmla="val 16667"/>
            </a:avLst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ID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5057640" y="2649600"/>
            <a:ext cx="914040" cy="68544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EX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5958000" y="2649600"/>
            <a:ext cx="914040" cy="6854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Retire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707200" y="339300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3257280" y="3333600"/>
            <a:ext cx="1828440" cy="68544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Mispredicted Target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5058000" y="3333600"/>
            <a:ext cx="914040" cy="68544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Resteer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 rot="16191000">
            <a:off x="4059000" y="3374640"/>
            <a:ext cx="268920" cy="1745640"/>
          </a:xfrm>
          <a:custGeom>
            <a:avLst/>
            <a:gdLst>
              <a:gd name="textAreaLeft" fmla="*/ 172080 w 268920"/>
              <a:gd name="textAreaRight" fmla="*/ 269640 w 268920"/>
              <a:gd name="textAreaTop" fmla="*/ 45360 h 1745640"/>
              <a:gd name="textAreaBottom" fmla="*/ 1700280 h 174564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3189600" y="4343400"/>
            <a:ext cx="20570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Speculation Window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Spectre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160" cy="4422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Takes advantage of speculative execution to perform mispredicted operations and leak victim’s information via side-channels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Circumvents numerous security countermeasures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Phantom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proposes a new Spectre class that considers shorter speculation windows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Resteer is issued before instruction reaches execute stage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4" name="Google Shape;68;p 2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5" name="PlaceHolder 3"/>
          <p:cNvSpPr>
            <a:spLocks noGrp="1"/>
          </p:cNvSpPr>
          <p:nvPr>
            <p:ph type="sldNum" idx="20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7F75FD-DD4B-43BA-A6B2-D4D4F5594FB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4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87160" y="243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160" cy="3963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Cases where training and victim branch sources are </a:t>
            </a:r>
            <a:r>
              <a:rPr b="0" i="1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different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are commonly considered </a:t>
            </a:r>
            <a:r>
              <a:rPr b="0" lang="en" sz="2400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non-exploitable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Instruction mismatches can be discovered at decode and resteered before execution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Previously believed to result in a short speculation window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Recently proven that these asymmetric cases can also lead to long speculation windows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8" name="Google Shape;68;p 8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9" name="PlaceHolder 3"/>
          <p:cNvSpPr>
            <a:spLocks noGrp="1"/>
          </p:cNvSpPr>
          <p:nvPr>
            <p:ph type="sldNum" idx="21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CC44B5-AC3F-4F8B-9153-D8736F8E185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5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Google Shape;93;p 2"/>
          <p:cNvSpPr/>
          <p:nvPr/>
        </p:nvSpPr>
        <p:spPr>
          <a:xfrm>
            <a:off x="327960" y="4042800"/>
            <a:ext cx="8485920" cy="89352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Phantom analyzes mispredictions and provides a methodology for user-to-kernel exploitation on </a:t>
            </a:r>
            <a:r>
              <a:rPr b="0" i="1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shorter</a:t>
            </a:r>
            <a:r>
              <a:rPr b="0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 speculation windows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 Contributions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160" cy="3963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Provides tools for measuring transient fetch and decode of mispredicted targets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Analysis of mispredictions and how far instructions get in the pipeline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Presents the Phantom class of attacks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Proves ability to break KASLR and leak arbitrary kernel memory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3" name="Google Shape;68;p 3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94" name="PlaceHolder 3"/>
          <p:cNvSpPr>
            <a:spLocks noGrp="1"/>
          </p:cNvSpPr>
          <p:nvPr>
            <p:ph type="sldNum" idx="22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49058E-F2BC-4271-B3CA-E7725FBA0F1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6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Observing Mispredictions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43080" y="534600"/>
            <a:ext cx="8390160" cy="3351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Instruction Fetch (IF): Measure the I-cache state using a timing side-channel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Not effective for distinguishing IF from BPU-assisted I-cache prefetching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Instruction Decode (ID): Samples performance counters indicating µop-cache use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Less reliable on Intel architectures than on AMD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Execute (EX): Detects execution by using a single memory fetch in the mispredicted path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Due to shorter speculation, resteer is issued before memory operations can be performed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7" name="Google Shape;68;p 6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98" name="PlaceHolder 3"/>
          <p:cNvSpPr>
            <a:spLocks noGrp="1"/>
          </p:cNvSpPr>
          <p:nvPr>
            <p:ph type="sldNum" idx="23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E5DEC6-0561-4422-952A-6F14581F973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7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999800" y="3072240"/>
            <a:ext cx="4572000" cy="1963440"/>
          </a:xfrm>
          <a:prstGeom prst="rect">
            <a:avLst/>
          </a:prstGeom>
          <a:ln w="0">
            <a:noFill/>
          </a:ln>
        </p:spPr>
      </p:pic>
      <p:sp>
        <p:nvSpPr>
          <p:cNvPr id="100" name=""/>
          <p:cNvSpPr txBox="1"/>
          <p:nvPr/>
        </p:nvSpPr>
        <p:spPr>
          <a:xfrm>
            <a:off x="2748960" y="4907160"/>
            <a:ext cx="34290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Table 2, Pg. 6</a:t>
            </a:r>
            <a:endParaRPr b="0" lang="en-US" sz="1100" strike="noStrike" u="none">
              <a:solidFill>
                <a:srgbClr val="80808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Branch Mispredictions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99080" y="606600"/>
            <a:ext cx="3543120" cy="3963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Phantom uses a </a:t>
            </a:r>
            <a:r>
              <a:rPr b="0" i="1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training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and </a:t>
            </a:r>
            <a:r>
              <a:rPr b="0" i="1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victim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branch to cause mispredictions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Study of instruction combinations causing mispredictions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How far in the pipeline mispredictions get before a resteer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3" name="Google Shape;68;p 7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04" name="PlaceHolder 3"/>
          <p:cNvSpPr>
            <a:spLocks noGrp="1"/>
          </p:cNvSpPr>
          <p:nvPr>
            <p:ph type="sldNum" idx="24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538C30-976A-40C7-B885-4F0289B4080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8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006800" y="1051200"/>
            <a:ext cx="4999320" cy="295560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 txBox="1"/>
          <p:nvPr/>
        </p:nvSpPr>
        <p:spPr>
          <a:xfrm>
            <a:off x="4800600" y="4114800"/>
            <a:ext cx="34290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Table 1, Pg. 6</a:t>
            </a:r>
            <a:endParaRPr b="0" lang="en-US" sz="1100" strike="noStrike" u="none">
              <a:solidFill>
                <a:srgbClr val="80808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160" cy="3963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Phantom speculation attacks are broken down into three steps: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Train the BTB to a target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Execute the victim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Infer whether the target was loaded from memory (can use Prime+Probe)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9" name="Google Shape;68;p 4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10" name="PlaceHolder 3"/>
          <p:cNvSpPr>
            <a:spLocks noGrp="1"/>
          </p:cNvSpPr>
          <p:nvPr>
            <p:ph type="sldNum" idx="25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D8B3BC-6116-47CC-813A-FA7C28746AB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9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882600" y="2884320"/>
            <a:ext cx="4938120" cy="187344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 txBox="1"/>
          <p:nvPr/>
        </p:nvSpPr>
        <p:spPr>
          <a:xfrm>
            <a:off x="4579200" y="4757760"/>
            <a:ext cx="34290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Figure 5, Pg. 5</a:t>
            </a:r>
            <a:endParaRPr b="0" lang="en-US" sz="1100" strike="noStrike" u="none">
              <a:solidFill>
                <a:srgbClr val="808080"/>
              </a:solidFill>
              <a:uFillTx/>
              <a:latin typeface="Times New Roman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68440" y="3020400"/>
            <a:ext cx="3364560" cy="135108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 txBox="1"/>
          <p:nvPr/>
        </p:nvSpPr>
        <p:spPr>
          <a:xfrm>
            <a:off x="475560" y="4758120"/>
            <a:ext cx="3429000" cy="38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Figure 4, Pg. 5</a:t>
            </a:r>
            <a:endParaRPr b="0" lang="en-US" sz="1100" strike="noStrike" u="none">
              <a:solidFill>
                <a:srgbClr val="80808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2025-01-30T10:39:43Z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