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</p:sldMasterIdLst>
  <p:notesMasterIdLst>
    <p:notesMasterId r:id="rId34"/>
  </p:notesMasterIdLst>
  <p:sldIdLst>
    <p:sldId id="256" r:id="rId35"/>
    <p:sldId id="257" r:id="rId36"/>
    <p:sldId id="258" r:id="rId37"/>
    <p:sldId id="259" r:id="rId38"/>
    <p:sldId id="260" r:id="rId39"/>
    <p:sldId id="261" r:id="rId40"/>
    <p:sldId id="262" r:id="rId41"/>
    <p:sldId id="263" r:id="rId42"/>
    <p:sldId id="264" r:id="rId43"/>
    <p:sldId id="265" r:id="rId44"/>
    <p:sldId id="266" r:id="rId45"/>
    <p:sldId id="267" r:id="rId46"/>
    <p:sldId id="268" r:id="rId4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notesMaster" Target="notesMasters/notesMaster1.xml"/><Relationship Id="rId35" Type="http://schemas.openxmlformats.org/officeDocument/2006/relationships/slide" Target="slides/slide1.xml"/><Relationship Id="rId36" Type="http://schemas.openxmlformats.org/officeDocument/2006/relationships/slide" Target="slides/slide2.xml"/><Relationship Id="rId37" Type="http://schemas.openxmlformats.org/officeDocument/2006/relationships/slide" Target="slides/slide3.xml"/><Relationship Id="rId38" Type="http://schemas.openxmlformats.org/officeDocument/2006/relationships/slide" Target="slides/slide4.xml"/><Relationship Id="rId39" Type="http://schemas.openxmlformats.org/officeDocument/2006/relationships/slide" Target="slides/slide5.xml"/><Relationship Id="rId40" Type="http://schemas.openxmlformats.org/officeDocument/2006/relationships/slide" Target="slides/slide6.xml"/><Relationship Id="rId41" Type="http://schemas.openxmlformats.org/officeDocument/2006/relationships/slide" Target="slides/slide7.xml"/><Relationship Id="rId42" Type="http://schemas.openxmlformats.org/officeDocument/2006/relationships/slide" Target="slides/slide8.xml"/><Relationship Id="rId43" Type="http://schemas.openxmlformats.org/officeDocument/2006/relationships/slide" Target="slides/slide9.xml"/><Relationship Id="rId44" Type="http://schemas.openxmlformats.org/officeDocument/2006/relationships/slide" Target="slides/slide10.xml"/><Relationship Id="rId45" Type="http://schemas.openxmlformats.org/officeDocument/2006/relationships/slide" Target="slides/slide11.xml"/><Relationship Id="rId46" Type="http://schemas.openxmlformats.org/officeDocument/2006/relationships/slide" Target="slides/slide12.xml"/><Relationship Id="rId47" Type="http://schemas.openxmlformats.org/officeDocument/2006/relationships/slide" Target="slides/slide13.xml"/><Relationship Id="rId4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 idx="3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 idx="3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D49D74D-107B-4EF6-82CC-5A0EB9CD0D6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760" cy="307620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7D1859-FE5A-40D3-94C9-7C44D8FADD4E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760" cy="307620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1F0474-8BB8-4010-8101-3D6C6C876F6C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760" cy="307620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819EA1-AB77-4BFB-A7F7-6D531951C10C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760" cy="307620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C8C4DE-2689-4AC1-9D6B-6522FAFAEB33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760" cy="307620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44415C-0EFD-4BB6-AEB3-E4963EFF2571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760" cy="307620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EFC132-4FD4-4F1F-8720-BA2C8D584A0B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760" cy="307620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26BE28-DCC9-4F42-81EB-E73D84CE44BA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760" cy="307620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66AF0D-44B0-49D6-8D70-5E087CFFCE58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760" cy="307620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170518-F4E0-4844-921E-5DDD47C831C6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760" cy="307620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A4AF6B-FD7D-4369-8CE5-F25FA4D20744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760" cy="30762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15FBE1-DF00-497C-8A96-82E468754BBE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760" cy="307620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4C5C4F-C6AD-42E2-977C-C2ACFC698611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7760" cy="307620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320" cy="359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1720" cy="44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C02570-DDDA-4D2A-B7BA-94EEF6FCDFD7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E11130-6DAC-4AC8-9F71-AA47117FE09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76573BA-6814-4EAD-BDF3-C7564A7BA39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2D7237-A0CB-4DC0-818A-65232AFE883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8F1B37A-7563-4D0B-9F3B-A23528D7995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F5B944C4-2C11-4171-B581-B0B7ABF68E73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253F0FE-8FA7-47D9-BA60-5864807D6FD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AE96973-F410-4591-97C3-FE972C8451F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9CA8E0C-F831-4F8F-89FE-A5B5AD7F51A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34589AB-07B5-4661-A941-EA2CDA71483C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24EA6DF-603F-4AD2-9881-1414EBA8B46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50B61280-FCB6-4721-8B57-4E51A79FE67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884A73-F2A0-4096-9FB2-87784679753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22C068E-034A-4E43-A4A5-0C5E4F01DA4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9F3AF77-AB6C-43CD-B855-A410023373A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14FDF9E8-8F49-45BE-86B4-CFD859581C00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624238A-4F83-4139-93FA-08312504282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265C105-BC21-42E3-9542-AD95F370E4AB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B253E0E8-1136-437B-9F84-AEFBB2FFFBA9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81DBD00-6317-48E3-85E2-F2E382C4B215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8D6B2C1-AD81-456E-8E22-BD13BEC63AA7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BDEBBAFB-0203-4528-95ED-D31107D5CB74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D8ED0CF-A69F-4982-B86D-A9F50F635E9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C63423-AEC3-4AC2-889C-324F81052549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F4C3787-49F8-4973-9319-24002E03ACB8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DEBEBDDB-1EED-4759-A767-C85F48374A82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FC14E57-C710-4ECE-B887-33E9FB442F5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4D24D6-D164-4C9F-9DCC-62C11242A1F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3E85C10-8824-4486-A48E-6421FE149A9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191A44-D5FE-4D95-83B0-AFD8DEB37E8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4CDDEE7-D0B4-4FE3-8F2C-25BD1E53139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6DCFFD8-E8EF-4276-9A26-833E54A43468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732D4AD-8F69-4440-AE5D-6B68BCD6701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11E462-B89D-4F21-A696-C30F50DFBBF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8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84B50B-04E4-4EED-8C9D-CF4395F6BFD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7B8ACF-CC94-40BD-85E1-F3B6B8A7840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B6E3E8-456B-4C36-A610-6D75ECDC3FD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327B00-6CEB-4E7A-9FD0-9739C131FCA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845369-E029-4746-A5A1-9D2D954ED34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A45F3C-9001-4590-A9D3-24D8FBA3046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AEE55FB-C2E6-4738-86DD-B7B495DC016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21268C-298E-429B-B373-3CAA9FF2BF5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77FFA0-10B0-4A69-9F43-923D5E18B65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E0BE73-9BFB-426C-A014-B60B25AAC30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EBB59B-4DCD-4A41-9735-9424D5F9F0A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399DAA-1D40-4B72-8F12-080B2E81832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E5C00D-9019-41B8-A7FB-C27904954F6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3AEE35-A513-4C6B-A7C2-D6495A40D88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F0AB06-2034-4860-84F5-A2C264FB3DC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3AD499-4ADF-4D6E-81B0-E6E18792E95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9C71DD-9037-48EC-B0C2-853127ECA76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187868-B91B-49E4-A7AC-0E4CD35A49D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2816F0-8441-4FD4-BCC0-CC9FEDABEC7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F54D21-95B9-444B-9CD7-6AC32AC9E6B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227C08-A793-4F16-8307-31483A389F0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B1BCFC-23FB-4823-AD93-60F37086489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EA5F6A-E7C2-41A8-95C1-C6C764ACF57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36;p9"/>
          <p:cNvSpPr/>
          <p:nvPr/>
        </p:nvSpPr>
        <p:spPr>
          <a:xfrm>
            <a:off x="4572000" y="0"/>
            <a:ext cx="4568400" cy="51400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0BE1261-A9DF-4DBF-BDF4-A8FBF843934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B6C410-5886-4D85-9BFF-AA1806F9939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18B4A8-BDB5-44A0-8C14-511F712084D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2B2CF2-C246-4540-8A98-73E23382DC9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A6D8BF-0011-4A50-9F7F-77EDDA33668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A17CEE-CC72-4548-AAD0-EBDE6F135B2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025F87-C5E3-4B95-88C7-2A98A702833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7F5A75-D39D-416D-8862-1BC59C71FF2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71080" cy="17614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5" name="Google Shape;56;p13"/>
          <p:cNvCxnSpPr/>
          <p:nvPr/>
        </p:nvCxnSpPr>
        <p:spPr>
          <a:xfrm>
            <a:off x="204480" y="230472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136" name="Google Shape;57;p13"/>
          <p:cNvCxnSpPr/>
          <p:nvPr/>
        </p:nvCxnSpPr>
        <p:spPr>
          <a:xfrm>
            <a:off x="204480" y="394884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37" name="PlaceHolder 2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564353-F19B-4E99-BC23-9BE01322FF2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Google Shape;59;p13"/>
          <p:cNvSpPr/>
          <p:nvPr/>
        </p:nvSpPr>
        <p:spPr>
          <a:xfrm>
            <a:off x="1946880" y="2244240"/>
            <a:ext cx="524700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Presentation By: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Colorado School of Mines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60;p13"/>
          <p:cNvSpPr/>
          <p:nvPr/>
        </p:nvSpPr>
        <p:spPr>
          <a:xfrm>
            <a:off x="3071880" y="3948480"/>
            <a:ext cx="299628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November 5, 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Num" idx="45"/>
          </p:nvPr>
        </p:nvSpPr>
        <p:spPr>
          <a:xfrm>
            <a:off x="8472600" y="463356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8AB62D-2374-40C1-8777-9231A6A619F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920" cy="919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Direction / Future 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9" name="Google Shape;106;p 2"/>
          <p:cNvCxnSpPr/>
          <p:nvPr/>
        </p:nvCxnSpPr>
        <p:spPr>
          <a:xfrm>
            <a:off x="204480" y="72144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9040" cy="4196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Implementing a RISC-V TEE in gem5: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Currently adding cache hierarchy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How to have two separate processors?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Implement then Optimize”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What is my contribution?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Until now, I have been just trying to implement Zach’s work in gem5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Deeper understanding of attack methods (winter break project?)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78080" cy="3083760"/>
          </a:xfrm>
          <a:prstGeom prst="rect">
            <a:avLst/>
          </a:prstGeom>
          <a:ln w="0">
            <a:noFill/>
          </a:ln>
        </p:spPr>
      </p:pic>
      <p:sp>
        <p:nvSpPr>
          <p:cNvPr id="202" name=""/>
          <p:cNvSpPr/>
          <p:nvPr/>
        </p:nvSpPr>
        <p:spPr>
          <a:xfrm>
            <a:off x="5943600" y="4572000"/>
            <a:ext cx="228384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</a:rPr>
              <a:t>Moolman, Z. &amp; Lehman 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Num" idx="46"/>
          </p:nvPr>
        </p:nvSpPr>
        <p:spPr>
          <a:xfrm>
            <a:off x="8472600" y="463356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31C017-6B48-4F44-BDDE-B50A5A861EC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920" cy="919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Gap &amp; Contribution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5" name="Google Shape;106;p 1"/>
          <p:cNvCxnSpPr/>
          <p:nvPr/>
        </p:nvCxnSpPr>
        <p:spPr>
          <a:xfrm>
            <a:off x="204480" y="72144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41200" cy="4196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 Midsummer Nights Tree (AMNT) by Sam Thomas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Crash consistent secure memory protocol by defining write-back protocols that sync the on-chip BMT root &amp; stored leaf counters in off-chip 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920" cy="919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Limitations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080" cy="3491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Computational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9" name="Google Shape;180;p25"/>
          <p:cNvCxnSpPr/>
          <p:nvPr/>
        </p:nvCxnSpPr>
        <p:spPr>
          <a:xfrm>
            <a:off x="204480" y="72144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0" name="PlaceHolder 3"/>
          <p:cNvSpPr>
            <a:spLocks noGrp="1"/>
          </p:cNvSpPr>
          <p:nvPr>
            <p:ph type="sldNum" idx="47"/>
          </p:nvPr>
        </p:nvSpPr>
        <p:spPr>
          <a:xfrm>
            <a:off x="8472600" y="463356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8A6DC5-BD15-4B9A-8B98-A141BED1C3D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920" cy="919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11680" cy="4417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Zach Moolman &amp; Tamara Silbergleit Lehman (2024) Extending RISC-V Keystone to Include Efficient Secure Memory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3" name="Google Shape;207;p28"/>
          <p:cNvCxnSpPr/>
          <p:nvPr/>
        </p:nvCxnSpPr>
        <p:spPr>
          <a:xfrm>
            <a:off x="204480" y="72144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4" name="PlaceHolder 3"/>
          <p:cNvSpPr>
            <a:spLocks noGrp="1"/>
          </p:cNvSpPr>
          <p:nvPr>
            <p:ph type="sldNum" idx="48"/>
          </p:nvPr>
        </p:nvSpPr>
        <p:spPr>
          <a:xfrm>
            <a:off x="8472600" y="463356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E88976-570B-498E-811D-9C350EC817D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920" cy="919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080" cy="4192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malicious OS, application or thread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methods protect against off-chip tampering by encrypting and storing metadata securely on-chip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2" name="Google Shape;68;p14"/>
          <p:cNvCxnSpPr/>
          <p:nvPr/>
        </p:nvCxnSpPr>
        <p:spPr>
          <a:xfrm>
            <a:off x="204480" y="72144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3" name="PlaceHolder 3"/>
          <p:cNvSpPr>
            <a:spLocks noGrp="1"/>
          </p:cNvSpPr>
          <p:nvPr>
            <p:ph type="sldNum" idx="37"/>
          </p:nvPr>
        </p:nvSpPr>
        <p:spPr>
          <a:xfrm>
            <a:off x="8472600" y="463356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E791DC-259C-41F1-BFBD-995D3E03C91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93;p17"/>
          <p:cNvSpPr/>
          <p:nvPr/>
        </p:nvSpPr>
        <p:spPr>
          <a:xfrm>
            <a:off x="327960" y="4114800"/>
            <a:ext cx="8484840" cy="80784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sldNum" idx="38"/>
          </p:nvPr>
        </p:nvSpPr>
        <p:spPr>
          <a:xfrm>
            <a:off x="8472600" y="463356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7CD2D7-9EF3-493E-A2CA-608F2516839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57960" cy="1902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r>
              <a:rPr b="0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920" cy="919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8" name="Google Shape;97;p17"/>
          <p:cNvCxnSpPr/>
          <p:nvPr/>
        </p:nvCxnSpPr>
        <p:spPr>
          <a:xfrm>
            <a:off x="204480" y="72144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9080" cy="27777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can mitigate these concerns by adding another layer of protection for off-chip devices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RISC-V TEEs (e. g. Keystone</a:t>
            </a:r>
            <a:r>
              <a:rPr b="0" lang="en" sz="2100" spc="-1" strike="noStrike" baseline="33000">
                <a:solidFill>
                  <a:schemeClr val="dk1"/>
                </a:solidFill>
                <a:latin typeface="Times New Roman"/>
                <a:ea typeface="Times New Roman"/>
              </a:rPr>
              <a:t>[1]</a:t>
            </a: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920" cy="919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Trusted Execution Environments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Google Shape;114;p 1"/>
          <p:cNvCxnSpPr/>
          <p:nvPr/>
        </p:nvCxnSpPr>
        <p:spPr>
          <a:xfrm>
            <a:off x="204480" y="72144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2" name="PlaceHolder 2"/>
          <p:cNvSpPr>
            <a:spLocks noGrp="1"/>
          </p:cNvSpPr>
          <p:nvPr>
            <p:ph type="sldNum" idx="39"/>
          </p:nvPr>
        </p:nvSpPr>
        <p:spPr>
          <a:xfrm>
            <a:off x="8472600" y="463356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EA6060-C253-4202-89E0-31DA622DC1D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343080" y="462600"/>
            <a:ext cx="8389080" cy="45648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TEE implements different </a:t>
            </a:r>
            <a:r>
              <a:rPr b="0" i="1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privelege modes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with separate </a:t>
            </a:r>
            <a:r>
              <a:rPr b="0" i="1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address spaces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enforcing a set of rules dictating which components can access what regions of memory: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 mode, Supervisor mode, Machine mode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Intel SGX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ARM Confidential Computer Architecture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AMD SEV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Still vulnerable to side-channel &amp; replay attacks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920" cy="919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5" name="Google Shape;114;p19"/>
          <p:cNvCxnSpPr/>
          <p:nvPr/>
        </p:nvCxnSpPr>
        <p:spPr>
          <a:xfrm>
            <a:off x="204480" y="72144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56" name="PlaceHolder 2"/>
          <p:cNvSpPr>
            <a:spLocks noGrp="1"/>
          </p:cNvSpPr>
          <p:nvPr>
            <p:ph type="sldNum" idx="40"/>
          </p:nvPr>
        </p:nvSpPr>
        <p:spPr>
          <a:xfrm>
            <a:off x="8472600" y="463356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A168D4-CB78-46B9-84BE-07C120DAB64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9080" cy="43300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[2] 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&amp; bonsai 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[3]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blocks are fetched, hashed and compared against the entire tree for verification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920" cy="919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080" cy="3491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Keystone including PMP tables &amp; checker implementations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encryption engine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(Sam Thomas)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0" name="Google Shape;140;p21"/>
          <p:cNvCxnSpPr/>
          <p:nvPr/>
        </p:nvCxnSpPr>
        <p:spPr>
          <a:xfrm>
            <a:off x="204480" y="72144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1" name="PlaceHolder 3"/>
          <p:cNvSpPr>
            <a:spLocks noGrp="1"/>
          </p:cNvSpPr>
          <p:nvPr>
            <p:ph type="sldNum" idx="41"/>
          </p:nvPr>
        </p:nvSpPr>
        <p:spPr>
          <a:xfrm>
            <a:off x="8472600" y="463356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109658-1F04-45AC-9D09-5EAEDF28449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920" cy="919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Simple Sanity Check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9080" cy="41914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Base gem5 vs. Secure Memory implementation (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version 24.0.0.1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Benchmark: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10,000,000 accesses on 1GB array of 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requires an increase in both runtime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Google Shape;140;p 1"/>
          <p:cNvCxnSpPr/>
          <p:nvPr/>
        </p:nvCxnSpPr>
        <p:spPr>
          <a:xfrm>
            <a:off x="204480" y="72144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65" name="PlaceHolder 3"/>
          <p:cNvSpPr>
            <a:spLocks noGrp="1"/>
          </p:cNvSpPr>
          <p:nvPr>
            <p:ph type="sldNum" idx="42"/>
          </p:nvPr>
        </p:nvSpPr>
        <p:spPr>
          <a:xfrm>
            <a:off x="8472600" y="463356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7B7421-E7C5-4898-92CC-078B11B9D64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66" name=""/>
          <p:cNvGraphicFramePr/>
          <p:nvPr/>
        </p:nvGraphicFramePr>
        <p:xfrm>
          <a:off x="2039400" y="2683440"/>
          <a:ext cx="5075280" cy="139716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Simulated Time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(Seconds)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Host Memory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(MB)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Number of Instructions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(million)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Base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36.55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Secure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132.5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3.44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67" name=""/>
          <p:cNvSpPr/>
          <p:nvPr/>
        </p:nvSpPr>
        <p:spPr>
          <a:xfrm>
            <a:off x="1480680" y="2561400"/>
            <a:ext cx="1825920" cy="75852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920" cy="919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Cache Sanity Check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9" name="Google Shape;140;p 3"/>
          <p:cNvCxnSpPr/>
          <p:nvPr/>
        </p:nvCxnSpPr>
        <p:spPr>
          <a:xfrm>
            <a:off x="204480" y="72144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0" name="PlaceHolder 2"/>
          <p:cNvSpPr>
            <a:spLocks noGrp="1"/>
          </p:cNvSpPr>
          <p:nvPr>
            <p:ph type="sldNum" idx="43"/>
          </p:nvPr>
        </p:nvSpPr>
        <p:spPr>
          <a:xfrm>
            <a:off x="8472600" y="463356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049169-D6A9-4933-8165-A16A0796138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613800" y="1636200"/>
            <a:ext cx="2009880" cy="1522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Base gem5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613800" y="3231720"/>
            <a:ext cx="2009880" cy="1522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Secure gem5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2625480" y="1645200"/>
            <a:ext cx="1644120" cy="760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hello world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2625480" y="2395440"/>
            <a:ext cx="1644120" cy="760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array-flip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2625840" y="3229200"/>
            <a:ext cx="1644120" cy="760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hello world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2625840" y="3979440"/>
            <a:ext cx="1644120" cy="7603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array-flip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4262400" y="118296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Simulated Time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(seconds)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5630760" y="118332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Host Memory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(MB)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6999120" y="1183680"/>
            <a:ext cx="1369800" cy="45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Number of Instructions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4262760" y="1641960"/>
            <a:ext cx="137844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.000022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5631120" y="1642320"/>
            <a:ext cx="137844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1.119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6999480" y="1642680"/>
            <a:ext cx="137844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5882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4263120" y="2398320"/>
            <a:ext cx="137844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1.064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5631480" y="2398680"/>
            <a:ext cx="137844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1.19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6999840" y="2399040"/>
            <a:ext cx="137844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525,000,444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4263120" y="3226320"/>
            <a:ext cx="137844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.001425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5631480" y="3226680"/>
            <a:ext cx="137844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3.44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6999840" y="3227040"/>
            <a:ext cx="137844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5892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4263480" y="3982680"/>
            <a:ext cx="137844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132.15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5631840" y="3983040"/>
            <a:ext cx="137844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3.44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7000200" y="3983400"/>
            <a:ext cx="137844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525,000,444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2642760" y="1183320"/>
            <a:ext cx="1625760" cy="45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Binary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Num" idx="44"/>
          </p:nvPr>
        </p:nvSpPr>
        <p:spPr>
          <a:xfrm>
            <a:off x="8472600" y="4633560"/>
            <a:ext cx="545040" cy="38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29FABC-2024-41C3-9DE3-B105974776E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3920" cy="919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Direction / Future 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Google Shape;106;p18"/>
          <p:cNvCxnSpPr/>
          <p:nvPr/>
        </p:nvCxnSpPr>
        <p:spPr>
          <a:xfrm>
            <a:off x="204480" y="721440"/>
            <a:ext cx="8738640" cy="396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43000" cy="4196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Keystone has been implemented in gem5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Out of date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Not implemented for current version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Currently contacting previous authors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2024-11-20T14:29:57Z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