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55.xml" ContentType="application/vnd.openxmlformats-officedocument.theme+xml"/>
  <Override PartName="/ppt/theme/theme28.xml" ContentType="application/vnd.openxmlformats-officedocument.theme+xml"/>
  <Override PartName="/ppt/theme/theme2.xml" ContentType="application/vnd.openxmlformats-officedocument.theme+xml"/>
  <Override PartName="/ppt/theme/theme5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6.xml" ContentType="application/vnd.openxmlformats-officedocument.theme+xml"/>
  <Override PartName="/ppt/theme/theme13.xml" ContentType="application/vnd.openxmlformats-officedocument.theme+xml"/>
  <Override PartName="/ppt/theme/theme18.xml" ContentType="application/vnd.openxmlformats-officedocument.theme+xml"/>
  <Override PartName="/ppt/theme/theme7.xml" ContentType="application/vnd.openxmlformats-officedocument.theme+xml"/>
  <Override PartName="/ppt/theme/theme14.xml" ContentType="application/vnd.openxmlformats-officedocument.theme+xml"/>
  <Override PartName="/ppt/theme/theme19.xml" ContentType="application/vnd.openxmlformats-officedocument.theme+xml"/>
  <Override PartName="/ppt/theme/theme10.xml" ContentType="application/vnd.openxmlformats-officedocument.theme+xml"/>
  <Override PartName="/ppt/theme/theme69.xml" ContentType="application/vnd.openxmlformats-officedocument.theme+xml"/>
  <Override PartName="/ppt/theme/theme3.xml" ContentType="application/vnd.openxmlformats-officedocument.theme+xml"/>
  <Override PartName="/ppt/theme/theme57.xml" ContentType="application/vnd.openxmlformats-officedocument.theme+xml"/>
  <Override PartName="/ppt/theme/theme8.xml" ContentType="application/vnd.openxmlformats-officedocument.theme+xml"/>
  <Override PartName="/ppt/theme/theme15.xml" ContentType="application/vnd.openxmlformats-officedocument.theme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58.xml" ContentType="application/vnd.openxmlformats-officedocument.theme+xml"/>
  <Override PartName="/ppt/theme/theme9.xml" ContentType="application/vnd.openxmlformats-officedocument.theme+xml"/>
  <Override PartName="/ppt/theme/theme16.xml" ContentType="application/vnd.openxmlformats-officedocument.theme+xml"/>
  <Override PartName="/ppt/theme/theme12.xml" ContentType="application/vnd.openxmlformats-officedocument.theme+xml"/>
  <Override PartName="/ppt/theme/theme5.xml" ContentType="application/vnd.openxmlformats-officedocument.theme+xml"/>
  <Override PartName="/ppt/theme/theme5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27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49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37.xml" ContentType="application/vnd.openxmlformats-officedocument.theme+xml"/>
  <Override PartName="/ppt/theme/theme70.xml" ContentType="application/vnd.openxmlformats-officedocument.theme+xml"/>
  <Override PartName="/ppt/theme/theme38.xml" ContentType="application/vnd.openxmlformats-officedocument.theme+xml"/>
  <Override PartName="/ppt/theme/theme71.xml" ContentType="application/vnd.openxmlformats-officedocument.theme+xml"/>
  <Override PartName="/ppt/theme/theme66.xml" ContentType="application/vnd.openxmlformats-officedocument.theme+xml"/>
  <Override PartName="/ppt/theme/theme39.xml" ContentType="application/vnd.openxmlformats-officedocument.theme+xml"/>
  <Override PartName="/ppt/theme/theme72.xml" ContentType="application/vnd.openxmlformats-officedocument.theme+xml"/>
  <Override PartName="/ppt/theme/theme67.xml" ContentType="application/vnd.openxmlformats-officedocument.theme+xml"/>
  <Override PartName="/ppt/theme/theme73.xml" ContentType="application/vnd.openxmlformats-officedocument.theme+xml"/>
  <Override PartName="/ppt/theme/theme68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23.xml" ContentType="application/vnd.openxmlformats-officedocument.theme+xml"/>
  <Override PartName="/ppt/theme/theme76.xml" ContentType="application/vnd.openxmlformats-officedocument.theme+xml"/>
  <Override PartName="/ppt/theme/theme24.xml" ContentType="application/vnd.openxmlformats-officedocument.theme+xml"/>
  <Override PartName="/ppt/theme/theme77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76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7.xml.rels" ContentType="application/vnd.openxmlformats-package.relationships+xml"/>
  <Override PartName="/ppt/slideMasters/slideMaster37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_rels/presentation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_rels/slideLayout8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4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88" r:id="rId70"/>
    <p:sldMasterId id="2147483790" r:id="rId71"/>
    <p:sldMasterId id="2147483792" r:id="rId72"/>
    <p:sldMasterId id="2147483794" r:id="rId73"/>
    <p:sldMasterId id="2147483796" r:id="rId74"/>
    <p:sldMasterId id="2147483798" r:id="rId75"/>
    <p:sldMasterId id="2147483800" r:id="rId76"/>
    <p:sldMasterId id="2147483802" r:id="rId77"/>
  </p:sldMasterIdLst>
  <p:notesMasterIdLst>
    <p:notesMasterId r:id="rId78"/>
  </p:notesMasterIdLst>
  <p:sldIdLst>
    <p:sldId id="256" r:id="rId79"/>
    <p:sldId id="257" r:id="rId80"/>
    <p:sldId id="258" r:id="rId81"/>
    <p:sldId id="259" r:id="rId82"/>
    <p:sldId id="260" r:id="rId83"/>
    <p:sldId id="261" r:id="rId84"/>
    <p:sldId id="262" r:id="rId8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notesMaster" Target="notesMasters/notesMaster1.xml"/><Relationship Id="rId79" Type="http://schemas.openxmlformats.org/officeDocument/2006/relationships/slide" Target="slides/slide1.xml"/><Relationship Id="rId80" Type="http://schemas.openxmlformats.org/officeDocument/2006/relationships/slide" Target="slides/slide2.xml"/><Relationship Id="rId81" Type="http://schemas.openxmlformats.org/officeDocument/2006/relationships/slide" Target="slides/slide3.xml"/><Relationship Id="rId82" Type="http://schemas.openxmlformats.org/officeDocument/2006/relationships/slide" Target="slides/slide4.xml"/><Relationship Id="rId83" Type="http://schemas.openxmlformats.org/officeDocument/2006/relationships/slide" Target="slides/slide5.xml"/><Relationship Id="rId84" Type="http://schemas.openxmlformats.org/officeDocument/2006/relationships/slide" Target="slides/slide6.xml"/><Relationship Id="rId85" Type="http://schemas.openxmlformats.org/officeDocument/2006/relationships/slide" Target="slides/slide7.xml"/><Relationship Id="rId8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dt" idx="7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ftr" idx="7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0" name="PlaceHolder 6"/>
          <p:cNvSpPr>
            <a:spLocks noGrp="1"/>
          </p:cNvSpPr>
          <p:nvPr>
            <p:ph type="sldNum" idx="7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C0EAC63-60AA-4A22-A0A7-0AF14B958236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1280" cy="306972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840" cy="358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5240" cy="44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CB709B-CA7C-4FFC-BA74-B477A4189FB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1280" cy="306972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840" cy="358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5240" cy="44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8D22CB-848D-44B6-B441-7346E3A09B4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1280" cy="306972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840" cy="358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5240" cy="44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472E7B-BF32-4DA4-B3E8-73852C56E9DC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1280" cy="306972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840" cy="358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5240" cy="44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0FF349-0B14-4AB9-A39E-BD11CD9CFE8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1280" cy="306972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840" cy="358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5240" cy="44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60772C-1861-4858-A120-9A71DE383D4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1280" cy="306972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840" cy="358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5240" cy="44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BFE502-174C-4F61-8738-F17759C7CB7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1280" cy="306972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840" cy="358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5240" cy="44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FA4B9C-585A-4790-A0A8-1FA8AC9E3671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DD40970-C61A-4F9D-9E5C-818D965169B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20B2F23-E0FE-43C7-B761-490C2E0AA8D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8625549-F9E8-4824-953B-F509F994527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FA8181C-A1B6-4FD7-AFCA-D7D3DC33658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9AB41353-6231-41AD-A7A9-C51D0E23AAD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CF0ACCC-D10A-4FAF-86CD-58549958978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F5811B9-53D9-4554-A30B-432EA290EF0D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C5FF03F-2E19-49B1-86A0-EAD2D05A922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EBDECC5-4209-41EB-973F-5DA15844016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3895F3D-46E5-4B41-908E-0D17ED12DCB0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0AE223E0-DA99-491A-9A79-2F8A00EF3F9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1675EC-CEB9-4473-9D47-E0522D3E25B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0055880-B641-49E6-8FFB-2DCED7BD8B2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811DC08-1B10-49E0-8021-D286338CE57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8418EA7D-798F-48CE-8A6C-5CA0603FC70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D70CD74-9731-4005-87F8-042CF8F0D0B6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8A19260-C810-4A10-8A57-F7FE303CE82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41A61E5E-BE93-4786-B117-80E45D309D9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04EFBAE-5067-4D81-B757-B7150280B18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9B38BF5-EEA2-4CFE-85B1-8F892B01DD5A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DA86D7F2-FAFF-4582-9C25-247AB7062F5F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F5AB950-574B-4521-ADD4-DF5E0833087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314E9E-752C-47FC-93A7-242999D444F7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B9BFE62-6F96-4BCF-AD57-FB3A1BD38EBE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CE9D3C6C-4335-4E83-A031-7895EA7AF1AB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4E9BE1A-D282-4004-AE41-1551058E6989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B602694C-AE58-4108-91D7-52F68844E4F8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371A3886-4EFE-41D5-B4ED-0EF3CB2654B6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9B7D069-DC46-4679-B259-27F9115DE245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DCAB4253-A692-4BF0-AE93-311B558E536F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EA9C6A91-1CCD-4CC0-9CDB-C17A8B746890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0C79F42-1F44-41A7-8586-59BD627BB0AC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C7C6C975-40AA-4397-A96D-7688CDFA5CC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0AA47B0-6CB8-410C-BF63-20BB85E68F6E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78861C65-920E-4651-A808-83B140F9BFC4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7B67D3CE-BAC6-4E50-8184-BEAB1D23E52C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95E0F0A9-9052-4F51-82B2-E41BAC11BAA9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4E7970C0-7540-45C9-8837-B3D3BD94D998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02722075-C7C3-410C-924E-ACB2F4308931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B1EDBE2C-2C10-401D-A513-737348A47AAB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823B70B6-F43E-4958-8E83-4B184641CA30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D10BE2EF-4405-4C61-8B5F-D9C471633099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4DAF169F-CEDC-4365-9AD6-9B81261B4C73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9"/>
          </p:nvPr>
        </p:nvSpPr>
        <p:spPr/>
        <p:txBody>
          <a:bodyPr/>
          <a:p>
            <a:fld id="{43FC923A-C0D6-4419-A469-E6EEFC07E2C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D26228-7040-4F22-A689-312A8AF5431E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ABB8E202-8DA3-4DD2-8059-C9FBB7BBE534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F259562B-AB8A-4460-8370-3554CA330E6F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2"/>
          </p:nvPr>
        </p:nvSpPr>
        <p:spPr/>
        <p:txBody>
          <a:bodyPr/>
          <a:p>
            <a:fld id="{7143F963-3CB6-47BB-8EAC-B4EF9930D0F0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A1EA4681-D1B7-4840-AA24-E67C3F99AAF2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EA274149-5919-4872-849E-8B4F51BAC631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5"/>
          </p:nvPr>
        </p:nvSpPr>
        <p:spPr/>
        <p:txBody>
          <a:bodyPr/>
          <a:p>
            <a:fld id="{465ECCF9-953C-4811-A138-F7E77F8139A7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123D6A46-320E-4BAB-8880-86BBDDEB1DF9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F046D4C6-B219-452B-8D17-A56BEECA8158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8"/>
          </p:nvPr>
        </p:nvSpPr>
        <p:spPr/>
        <p:txBody>
          <a:bodyPr/>
          <a:p>
            <a:fld id="{A93928AA-5BB2-4B51-B5EB-C8BE9D63E397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05A672F1-EE0D-485F-9FE7-8FF72F09478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B427A9-78D0-45B7-A38B-443CFEAB22EB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885F8089-81A7-444C-B597-CBE6CB91A3AE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1"/>
          </p:nvPr>
        </p:nvSpPr>
        <p:spPr/>
        <p:txBody>
          <a:bodyPr/>
          <a:p>
            <a:fld id="{59765630-FFF9-42E7-AF59-57C6839087F6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C96E20B3-4019-451C-BD6C-AADEFFD00280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857AFE90-EF8C-4B29-B1F2-F0F69AF0FEE5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4"/>
          </p:nvPr>
        </p:nvSpPr>
        <p:spPr/>
        <p:txBody>
          <a:bodyPr/>
          <a:p>
            <a:fld id="{D133B39C-9C5B-470C-8B6B-AC286BA4CC42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E22A0E05-6B11-4B34-882D-46FFB6C3C4BD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99A48BC6-9AFF-4F31-AF51-A2788FC4172D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7"/>
          </p:nvPr>
        </p:nvSpPr>
        <p:spPr/>
        <p:txBody>
          <a:bodyPr/>
          <a:p>
            <a:fld id="{75DE8A77-9D86-4A5C-9B90-EA307BED8487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26AAB3E2-9D16-40A5-B3B0-98ED44B457E1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10F9CD92-E136-4FEB-BBA0-45DDEF8975E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F5C912F-B75E-4017-97C3-F2452A783B59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1B22D055-5429-4C1A-9ADE-BA221AD07D08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BD2AA3F2-8536-4C35-A42E-BEA5B221CD6E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77CF8763-7983-4332-B1CD-429A4FCAD8BD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B662107C-E5A4-4DF5-9B34-572EA8A555F5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0"/>
          </p:nvPr>
        </p:nvSpPr>
        <p:spPr/>
        <p:txBody>
          <a:bodyPr/>
          <a:p>
            <a:fld id="{B0F55D1F-5F4A-44A6-8ACB-F51EFA3BB392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920795F9-13BF-43A6-8C86-9D4324754F4A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2"/>
          </p:nvPr>
        </p:nvSpPr>
        <p:spPr/>
        <p:txBody>
          <a:bodyPr/>
          <a:p>
            <a:fld id="{AB65559F-C521-4AA3-ACF6-0A84E3E57BEA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3"/>
          </p:nvPr>
        </p:nvSpPr>
        <p:spPr/>
        <p:txBody>
          <a:bodyPr/>
          <a:p>
            <a:fld id="{AFAAF045-7B42-43FE-898C-003A869A3342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52B67AD5-A452-4CB6-A0DC-AF7702B3B363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5"/>
          </p:nvPr>
        </p:nvSpPr>
        <p:spPr/>
        <p:txBody>
          <a:bodyPr/>
          <a:p>
            <a:fld id="{9FFA3C51-5BBB-4D68-B9C2-EF047064C00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E26B5E-BF67-440E-A8D5-0A53B3C48F63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6"/>
          </p:nvPr>
        </p:nvSpPr>
        <p:spPr/>
        <p:txBody>
          <a:bodyPr/>
          <a:p>
            <a:fld id="{E8EAC333-F6A8-406B-BE76-5D1F6A16903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8707264-469C-498D-AB3A-8EDC8B7C1BE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slideLayout" Target="../slideLayouts/slideLayout73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slideLayout" Target="../slideLayouts/slideLayout74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slideLayout" Target="../slideLayouts/slideLayout75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slideLayout" Target="../slideLayouts/slideLayout76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slideLayout" Target="../slideLayouts/slideLayout77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slideLayout" Target="../slideLayouts/slideLayout78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slideLayout" Target="../slideLayouts/slideLayout79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slideLayout" Target="../slideLayouts/slideLayout8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647F0C-996B-43C2-B2E8-75A753F77A5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270E4C-655E-42F5-BF7F-C604B8A7445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E28F1F-752C-43F4-A0EC-52F61CDCBA0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E65575-2E12-4F14-AF59-517C00615B4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6C8A29-82BF-4093-A92E-D4571F76276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8C3939-25FC-4019-8080-CF6891042BC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A02164-BA0B-40A7-8231-9F42AFDEE4D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04BF39-7B46-4D8F-BD00-E4EC7266D45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7EA7D1-10B8-4ECC-95B7-1791CAC638E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99FCAC-E149-41B1-8AAC-1741B47E974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133EDE-022C-495E-A4EC-C96FB372935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2A733D-C067-4E02-832E-B072227F439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FE9E3D-82EC-4D45-8968-2ADC40A05CA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4191F0-37EC-49A3-9D43-9EC39B0B33E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14DF4D-0014-4935-8A9F-BFE4F1AEB91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9C8DA1-84F4-4D84-A3DC-14603323C46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F44435-118A-4CF1-91B3-623555E5DCD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5F10F9-21F8-439B-B44C-F11AA822D54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5D0433-A0DD-450D-88B5-328DA45E5A8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8568BD-D7E0-4E5D-8303-918E1480158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4C26A5-1E25-45F1-A55E-3B00DC570B5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590969-C7C0-4C63-AA90-F96631F9378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0BA28E-98EB-4A3D-92A4-78EE844777A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FF7C4D-B360-4FF7-8F3E-57BBCC41EC5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CDFC1A-4CD4-4523-8A0E-2C18B1396D6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36F454-0AD2-4393-A2FE-AD5B78CE88A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7D3FCE-D526-4FCB-879A-B11ABAEC94F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1C0CCA-D509-465E-B956-5364408502B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F75604-C3AE-43A8-90B9-EDF43A8D8E2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F6A3FC-515C-4930-852D-7D40039AA53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C094B6-526B-4CE1-B20D-5612443161B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38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A0320B-7FB3-4ECE-AFF2-6C16618F89B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Num" idx="39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E99F97-34DC-45E7-A722-D1715AADFD3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7B65A1-184E-47F7-B4C9-E4F2B11010B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FA8EE1-42D0-486E-828D-F86B51555DD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sldNum" idx="41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42EF5E-2C62-4D52-B84E-74E1F78B0CC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42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5FAFBC-B34D-4AB8-92AA-207C9DAD822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43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50A916-E2E6-4A85-9170-4172B3D246F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44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22A392-258B-45E9-BC73-88B90B06C48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Num" idx="45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576317-A5B0-491D-AAE9-F7FCF847CD9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sldNum" idx="46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AFDF44-4F21-409C-BD88-DB38D7E5D32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47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DE312B-2ADE-4772-94FA-522CC15D48D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48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234516-6D67-4295-A212-7AEF0A2B9B3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sldNum" idx="49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CDF55D-0154-4124-884E-DA894D1E76D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55E12D-CB56-4979-89DB-1AEB9F217D3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50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1503F6-6A0E-4638-8370-1AF9E2EE725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Num" idx="51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B07B42-546C-4364-9300-485D7E81A2F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52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8FB19D-CAAC-4D54-8122-DEB934045D7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sldNum" idx="53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D39277-DDC3-4D29-A8E3-EA00A787235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54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FA4A83-FD28-41DC-8CF5-2948044A340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55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3D5DB4-A7CE-4C05-AA4A-5439582B581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56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837B0C-B812-49CB-AD28-D14C1FD8B43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57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D100C6-CEFF-4F15-AE2E-A42DE3A43AF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sldNum" idx="58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7CFA9F-E43B-496B-BBDC-50C93733939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59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11BFFB-C909-4155-ACC0-2EF20B5AD45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BF702A-FF12-4698-8E01-941601D7349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Num" idx="60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A01075-40BB-40D8-BECB-69F91536C7D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sldNum" idx="61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C6B5E4-E642-426F-A057-D29918AF388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62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5F59A6-4049-4C7F-9B59-B361B698F03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Num" idx="63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2BA17A-09F4-4031-ACB7-D37A1E737AF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64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120FE5-EF69-4623-99D7-FF1BD656514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sldNum" idx="65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EFFCD7-0D5B-41FB-9833-8ADCB692541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66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0DB4CA-FEDA-41D7-A966-59B9D152DD1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2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Num" idx="67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122E68-7E0F-40B6-96C0-894E6E7A3D4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2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Num" idx="68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177C1D-01F3-46C3-A9D9-DAEFF85114B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2"/>
    <p:sldLayoutId id="2147483784" r:id="rId3"/>
    <p:sldLayoutId id="2147483785" r:id="rId4"/>
    <p:sldLayoutId id="2147483786" r:id="rId5"/>
    <p:sldLayoutId id="2147483787" r:id="rId6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Num" idx="69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3CB424-9A3F-422E-AD2A-E8BD68AF104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6CC03C-29BA-4300-ADAC-3FC2A05DE3B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70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30FD2C-222F-4A9E-82A1-CD9BBA5C909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2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sldNum" idx="71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831E6D-838F-45CB-B7E9-7B0306F236F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2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Num" idx="72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8BCCDC-4CFA-455B-9747-093AC3CD48C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2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Num" idx="73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2A2073-F524-4020-8610-FB14A485F8E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2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Num" idx="74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51D84E-9CB9-4659-B21E-0727A0910C9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2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6;p9"/>
          <p:cNvSpPr/>
          <p:nvPr/>
        </p:nvSpPr>
        <p:spPr>
          <a:xfrm>
            <a:off x="4572000" y="0"/>
            <a:ext cx="4561920" cy="51336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1"/>
          <p:cNvSpPr>
            <a:spLocks noGrp="1"/>
          </p:cNvSpPr>
          <p:nvPr>
            <p:ph type="sldNum" idx="75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D95AEA-1B3C-424B-9D65-FD7B3E87D58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2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Num" idx="76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2670B0-B5D8-4C64-B2EF-87F7248AC1F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F049B5-A6B0-4332-BABB-0B29D78AC7E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75FC2A-80B9-4607-8833-15C4BD83A51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64600" cy="1755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Extensions for RISC-V Trusted Execution Environments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52" name="Google Shape;56;p13"/>
          <p:cNvCxnSpPr/>
          <p:nvPr/>
        </p:nvCxnSpPr>
        <p:spPr>
          <a:xfrm>
            <a:off x="204480" y="2304720"/>
            <a:ext cx="8745120" cy="10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353" name="Google Shape;57;p13"/>
          <p:cNvCxnSpPr/>
          <p:nvPr/>
        </p:nvCxnSpPr>
        <p:spPr>
          <a:xfrm>
            <a:off x="204480" y="3948840"/>
            <a:ext cx="8745120" cy="10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354" name="PlaceHolder 2"/>
          <p:cNvSpPr>
            <a:spLocks noGrp="1"/>
          </p:cNvSpPr>
          <p:nvPr>
            <p:ph type="sldNum" idx="80"/>
          </p:nvPr>
        </p:nvSpPr>
        <p:spPr>
          <a:xfrm>
            <a:off x="8472600" y="466308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31D867-F575-4A00-9235-26865A8FA54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5" name="Google Shape;59;p13"/>
          <p:cNvSpPr/>
          <p:nvPr/>
        </p:nvSpPr>
        <p:spPr>
          <a:xfrm>
            <a:off x="1946880" y="2244240"/>
            <a:ext cx="524052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6" name="Google Shape;60;p13"/>
          <p:cNvSpPr/>
          <p:nvPr/>
        </p:nvSpPr>
        <p:spPr>
          <a:xfrm>
            <a:off x="3071880" y="3948480"/>
            <a:ext cx="298980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March 30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, 2025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93;p17"/>
          <p:cNvSpPr/>
          <p:nvPr/>
        </p:nvSpPr>
        <p:spPr>
          <a:xfrm>
            <a:off x="327960" y="3970800"/>
            <a:ext cx="8478360" cy="80136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PlaceHolder 1"/>
          <p:cNvSpPr>
            <a:spLocks noGrp="1"/>
          </p:cNvSpPr>
          <p:nvPr>
            <p:ph type="sldNum" idx="81"/>
          </p:nvPr>
        </p:nvSpPr>
        <p:spPr>
          <a:xfrm>
            <a:off x="8472600" y="463356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976A54-DDCA-4323-A692-2E9FEF95CD8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941400" y="3423600"/>
            <a:ext cx="7251480" cy="18961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Goal</a:t>
            </a:r>
            <a:r>
              <a:rPr b="0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Provide Secure Memory Extensions for TEEs and a methodology for developing TEEs in simulation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7440" cy="912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Motivation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61" name="Google Shape;97;p17"/>
          <p:cNvCxnSpPr/>
          <p:nvPr/>
        </p:nvCxnSpPr>
        <p:spPr>
          <a:xfrm>
            <a:off x="204480" y="721440"/>
            <a:ext cx="8745120" cy="10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82600" cy="2771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Researching Trusted Execution Environments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requires baseline expertise in the development medium, typically: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FPGA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      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Simulation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Comprehensive understanding of TEE structures within that context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7440" cy="912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Keystone Limitations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64" name="Google Shape;114;p19"/>
          <p:cNvCxnSpPr/>
          <p:nvPr/>
        </p:nvCxnSpPr>
        <p:spPr>
          <a:xfrm>
            <a:off x="204480" y="721440"/>
            <a:ext cx="8745120" cy="10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365" name="PlaceHolder 2"/>
          <p:cNvSpPr>
            <a:spLocks noGrp="1"/>
          </p:cNvSpPr>
          <p:nvPr>
            <p:ph type="sldNum" idx="82"/>
          </p:nvPr>
        </p:nvSpPr>
        <p:spPr>
          <a:xfrm>
            <a:off x="8472600" y="463356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302C07-3C32-48CE-BA43-B77AFBA1526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82600" cy="4323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Keystone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is still vulnerable to side-channel and replay attacks, this work focuses on addressing these concerns by: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Fortification of Keystone hardware with secure memory methods to protect against off-chip corruption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Implementing an FPGA / simulation co-design utilizing the gem5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[2]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architectural simulator, providing: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Modified / Extended Keystone hardware components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New communication protocols and port connections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Num" idx="83"/>
          </p:nvPr>
        </p:nvSpPr>
        <p:spPr>
          <a:xfrm>
            <a:off x="8472600" y="463356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44ECC0-C183-4231-9A8E-5F6D3E333B4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7440" cy="912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69" name="Google Shape;106;p 2"/>
          <p:cNvCxnSpPr/>
          <p:nvPr/>
        </p:nvCxnSpPr>
        <p:spPr>
          <a:xfrm>
            <a:off x="204480" y="721440"/>
            <a:ext cx="8745120" cy="10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2560" cy="4190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Further extending Keystone in gem5, emphasizing: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User Configurability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Performance-Security tradeoff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Simulation Tools: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How can we improve the learning curve to enable new researchers to contribute to TEEs?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 flipH="1">
            <a:off x="6400800" y="1356120"/>
            <a:ext cx="685800" cy="701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7086600" y="1356120"/>
            <a:ext cx="685800" cy="701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>
            <a:off x="6694560" y="960840"/>
            <a:ext cx="754560" cy="3934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Design Idea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>
            <a:off x="6937200" y="2309040"/>
            <a:ext cx="22500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&amp;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"/>
          <p:cNvSpPr/>
          <p:nvPr/>
        </p:nvSpPr>
        <p:spPr>
          <a:xfrm>
            <a:off x="6450840" y="3315960"/>
            <a:ext cx="1284120" cy="6796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Implement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6" name=""/>
          <p:cNvSpPr/>
          <p:nvPr/>
        </p:nvSpPr>
        <p:spPr>
          <a:xfrm>
            <a:off x="6666840" y="4347720"/>
            <a:ext cx="862560" cy="3898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Test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7" name=""/>
          <p:cNvSpPr/>
          <p:nvPr/>
        </p:nvSpPr>
        <p:spPr>
          <a:xfrm flipH="1">
            <a:off x="7315200" y="2815560"/>
            <a:ext cx="64116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>
            <a:off x="6240600" y="2815560"/>
            <a:ext cx="61740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7100640" y="3968280"/>
            <a:ext cx="360" cy="3297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5486400" y="2094480"/>
            <a:ext cx="1435320" cy="722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Learn gem5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>
            <a:off x="7249680" y="2094480"/>
            <a:ext cx="1435320" cy="7228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Learn Keystone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Num" idx="84"/>
          </p:nvPr>
        </p:nvSpPr>
        <p:spPr>
          <a:xfrm>
            <a:off x="8472600" y="463356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8CD0B3-5C9F-40DB-AE0C-5E06806B161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7440" cy="912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84" name="Google Shape;106;p 3"/>
          <p:cNvCxnSpPr/>
          <p:nvPr/>
        </p:nvCxnSpPr>
        <p:spPr>
          <a:xfrm>
            <a:off x="204480" y="721440"/>
            <a:ext cx="8745120" cy="10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2560" cy="4190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Further extending Keystone in gem5, emphasizing: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User Configurability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Performance-Security tradeoff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Simulation Tools: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How can we improve the learning curve to enable new researchers to contribute to TEEs?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"/>
          <p:cNvSpPr/>
          <p:nvPr/>
        </p:nvSpPr>
        <p:spPr>
          <a:xfrm>
            <a:off x="7086600" y="1356120"/>
            <a:ext cx="360" cy="4338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"/>
          <p:cNvSpPr/>
          <p:nvPr/>
        </p:nvSpPr>
        <p:spPr>
          <a:xfrm>
            <a:off x="6694560" y="960840"/>
            <a:ext cx="754560" cy="3934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Design Idea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>
            <a:off x="6450840" y="3315960"/>
            <a:ext cx="1284120" cy="6796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Implement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6666840" y="4347720"/>
            <a:ext cx="862560" cy="3898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Test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7086600" y="2931120"/>
            <a:ext cx="36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1" name=""/>
          <p:cNvSpPr/>
          <p:nvPr/>
        </p:nvSpPr>
        <p:spPr>
          <a:xfrm>
            <a:off x="7100640" y="3968280"/>
            <a:ext cx="360" cy="3297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"/>
          <p:cNvSpPr/>
          <p:nvPr/>
        </p:nvSpPr>
        <p:spPr>
          <a:xfrm>
            <a:off x="5878080" y="1789920"/>
            <a:ext cx="2578320" cy="1180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6925680" y="2166480"/>
            <a:ext cx="1435320" cy="7228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Learn Keystone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5943600" y="1828800"/>
            <a:ext cx="15984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Learn gem5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7440" cy="912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05200" cy="4410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Times New Roman"/>
                <a:ea typeface="Open Sans"/>
              </a:rPr>
              <a:t>Dayeol Lee, David Kohlbrenner, Shweta Shinde, Krste Asanovic, and Dawn Song, Keystone: An Open Framework for Architecting Trusted Execution Environments, In </a:t>
            </a:r>
            <a:r>
              <a:rPr b="0" i="1" lang="en-US" sz="1400" strike="noStrike" u="none">
                <a:solidFill>
                  <a:schemeClr val="dk1"/>
                </a:solidFill>
                <a:uFillTx/>
                <a:latin typeface="Times New Roman"/>
                <a:ea typeface="Open Sans"/>
              </a:rPr>
              <a:t>Fifteenth European Conference on Computer Systems (EuroSys ’20)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Times New Roman"/>
                <a:ea typeface="Open Sans"/>
              </a:rPr>
              <a:t> 2020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[2] Jason Lowe-Power, Abdul Mutaal Ahmad, Ayaz Akram, Mohammad Alian, et al. (2007), The gem5 Simulator: Version 20.0+ (arXiv)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Chenyu Yan, Brian Rogers, Daniel Englender, et al. (2006) Improving Cost, Performance, and Security of Memory Encryption and Authentication.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[4] Brian Rogers &amp; Milos Prvulovic (2007) Using address independent seed encryption and bonsai merkle trees to make secure processors OS-and performance-friendly.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[5] Zach Moolman &amp; Tamara Silbergleit Lehman (2024) Extending RISC-V Keystone to Include Efficient Secure Memory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97" name="Google Shape;207;p28"/>
          <p:cNvCxnSpPr/>
          <p:nvPr/>
        </p:nvCxnSpPr>
        <p:spPr>
          <a:xfrm>
            <a:off x="204480" y="721440"/>
            <a:ext cx="8745120" cy="10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398" name="PlaceHolder 3"/>
          <p:cNvSpPr>
            <a:spLocks noGrp="1"/>
          </p:cNvSpPr>
          <p:nvPr>
            <p:ph type="sldNum" idx="85"/>
          </p:nvPr>
        </p:nvSpPr>
        <p:spPr>
          <a:xfrm>
            <a:off x="8472600" y="463356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719433-6FCF-45E5-80C5-A40401DC860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Num" idx="86"/>
          </p:nvPr>
        </p:nvSpPr>
        <p:spPr>
          <a:xfrm>
            <a:off x="8472600" y="4633560"/>
            <a:ext cx="538560" cy="38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CBE91B-4C07-493B-B9E6-BEC3428A297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title"/>
          </p:nvPr>
        </p:nvSpPr>
        <p:spPr>
          <a:xfrm>
            <a:off x="1492920" y="171360"/>
            <a:ext cx="6157440" cy="912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Collaborators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01" name="Google Shape;106;p 1"/>
          <p:cNvCxnSpPr/>
          <p:nvPr/>
        </p:nvCxnSpPr>
        <p:spPr>
          <a:xfrm>
            <a:off x="204480" y="721440"/>
            <a:ext cx="8745120" cy="10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415080" y="793800"/>
            <a:ext cx="3997800" cy="3511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Dr. Iris Bahar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Computer Science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25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Colorado School of Mines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Dr. Samuel Thomas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15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Computer Science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15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Brown University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"/>
          <p:cNvSpPr/>
          <p:nvPr/>
        </p:nvSpPr>
        <p:spPr>
          <a:xfrm>
            <a:off x="4415400" y="770400"/>
            <a:ext cx="4340880" cy="30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Dr. Tamara Silbergleit Lehman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Electrical, Computer &amp; Energy Engineering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University of Colorado, Boulder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295"/>
              </a:lnSpc>
              <a:spcBef>
                <a:spcPts val="1417"/>
              </a:spcBef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440"/>
              </a:lnSpc>
              <a:spcBef>
                <a:spcPts val="1417"/>
              </a:spcBef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Zach Moolman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44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Electrical, Computer &amp; Energy Engineering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University of Colorado, Boulder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2025-03-21T13:41:23Z</dcterms:modified>
  <cp:revision>55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