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26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34.xml.rels" ContentType="application/vnd.openxmlformats-package.relationships+xml"/>
  <Override PartName="/ppt/slideMasters/_rels/slideMaster35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6.xml.rels" ContentType="application/vnd.openxmlformats-package.relationships+xml"/>
  <Override PartName="/ppt/slideMasters/_rels/slideMaster37.xml.rels" ContentType="application/vnd.openxmlformats-package.relationships+xml"/>
  <Override PartName="/ppt/slideMasters/_rels/slideMaster38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40.xml.rels" ContentType="application/vnd.openxmlformats-package.relationships+xml"/>
  <Override PartName="/ppt/slideMasters/_rels/slideMaster39.xml.rels" ContentType="application/vnd.openxmlformats-package.relationships+xml"/>
  <Override PartName="/ppt/slideMasters/_rels/slideMaster11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25.xml" ContentType="application/vnd.openxmlformats-officedocument.theme+xml"/>
  <Override PartName="/ppt/theme/theme24.xml" ContentType="application/vnd.openxmlformats-officedocument.theme+xml"/>
  <Override PartName="/ppt/theme/theme23.xml" ContentType="application/vnd.openxmlformats-officedocument.theme+xml"/>
  <Override PartName="/ppt/theme/theme22.xml" ContentType="application/vnd.openxmlformats-officedocument.theme+xml"/>
  <Override PartName="/ppt/theme/theme21.xml" ContentType="application/vnd.openxmlformats-officedocument.theme+xml"/>
  <Override PartName="/ppt/theme/theme19.xml" ContentType="application/vnd.openxmlformats-officedocument.theme+xml"/>
  <Override PartName="/ppt/theme/theme20.xml" ContentType="application/vnd.openxmlformats-officedocument.theme+xml"/>
  <Override PartName="/ppt/theme/theme18.xml" ContentType="application/vnd.openxmlformats-officedocument.theme+xml"/>
  <Override PartName="/ppt/theme/theme1.xml" ContentType="application/vnd.openxmlformats-officedocument.theme+xml"/>
  <Override PartName="/ppt/theme/theme10.xml" ContentType="application/vnd.openxmlformats-officedocument.theme+xml"/>
  <Override PartName="/ppt/theme/theme9.xml" ContentType="application/vnd.openxmlformats-officedocument.theme+xml"/>
  <Override PartName="/ppt/theme/theme36.xml" ContentType="application/vnd.openxmlformats-officedocument.theme+xml"/>
  <Override PartName="/ppt/theme/theme2.xml" ContentType="application/vnd.openxmlformats-officedocument.theme+xml"/>
  <Override PartName="/ppt/theme/theme37.xml" ContentType="application/vnd.openxmlformats-officedocument.theme+xml"/>
  <Override PartName="/ppt/theme/theme38.xml" ContentType="application/vnd.openxmlformats-officedocument.theme+xml"/>
  <Override PartName="/ppt/theme/theme40.xml" ContentType="application/vnd.openxmlformats-officedocument.theme+xml"/>
  <Override PartName="/ppt/theme/theme39.xml" ContentType="application/vnd.openxmlformats-officedocument.theme+xml"/>
  <Override PartName="/ppt/theme/theme41.xml" ContentType="application/vnd.openxmlformats-officedocument.theme+xml"/>
  <Override PartName="/ppt/theme/theme34.xml" ContentType="application/vnd.openxmlformats-officedocument.theme+xml"/>
  <Override PartName="/ppt/theme/theme7.xml" ContentType="application/vnd.openxmlformats-officedocument.theme+xml"/>
  <Override PartName="/ppt/theme/theme35.xml" ContentType="application/vnd.openxmlformats-officedocument.theme+xml"/>
  <Override PartName="/ppt/theme/theme8.xml" ContentType="application/vnd.openxmlformats-officedocument.theme+xml"/>
  <Override PartName="/ppt/theme/theme33.xml" ContentType="application/vnd.openxmlformats-officedocument.theme+xml"/>
  <Override PartName="/ppt/theme/theme6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13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12.xml" ContentType="application/vnd.openxmlformats-officedocument.theme+xml"/>
  <Override PartName="/ppt/theme/theme1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slideLayouts/slideLayout22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26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_rels/presentation.xml.rels" ContentType="application/vnd.openxmlformats-package.relationshi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media/image1.png" ContentType="image/png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_rels/notesSlide12.xml.rels" ContentType="application/vnd.openxmlformats-package.relationships+xml"/>
  <Override PartName="/ppt/notesSlides/_rels/notesSlide5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4.xml.rels" ContentType="application/vnd.openxmlformats-package.relationships+xml"/>
  <Override PartName="/ppt/notesSlides/_rels/notesSlide9.xml.rels" ContentType="application/vnd.openxmlformats-package.relationships+xml"/>
  <Override PartName="/ppt/notesSlides/_rels/notesSlide10.xml.rels" ContentType="application/vnd.openxmlformats-package.relationships+xml"/>
  <Override PartName="/ppt/notesSlides/_rels/notesSlide3.xml.rels" ContentType="application/vnd.openxmlformats-package.relationships+xml"/>
  <Override PartName="/ppt/notesSlides/_rels/notesSlide8.xml.rels" ContentType="application/vnd.openxmlformats-package.relationships+xml"/>
  <Override PartName="/ppt/notesSlides/_rels/notesSlide7.xml.rels" ContentType="application/vnd.openxmlformats-package.relationships+xml"/>
  <Override PartName="/ppt/notesSlides/_rels/notesSlide6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4" r:id="rId30"/>
    <p:sldMasterId id="2147483706" r:id="rId31"/>
    <p:sldMasterId id="2147483708" r:id="rId32"/>
    <p:sldMasterId id="2147483710" r:id="rId33"/>
    <p:sldMasterId id="2147483712" r:id="rId34"/>
    <p:sldMasterId id="2147483714" r:id="rId35"/>
    <p:sldMasterId id="2147483716" r:id="rId36"/>
    <p:sldMasterId id="2147483718" r:id="rId37"/>
    <p:sldMasterId id="2147483720" r:id="rId38"/>
    <p:sldMasterId id="2147483722" r:id="rId39"/>
    <p:sldMasterId id="2147483724" r:id="rId40"/>
    <p:sldMasterId id="2147483726" r:id="rId41"/>
  </p:sldMasterIdLst>
  <p:notesMasterIdLst>
    <p:notesMasterId r:id="rId42"/>
  </p:notesMasterIdLst>
  <p:sldIdLst>
    <p:sldId id="256" r:id="rId43"/>
    <p:sldId id="257" r:id="rId44"/>
    <p:sldId id="258" r:id="rId45"/>
    <p:sldId id="259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Master" Target="slideMasters/slideMaster34.xml"/><Relationship Id="rId36" Type="http://schemas.openxmlformats.org/officeDocument/2006/relationships/slideMaster" Target="slideMasters/slideMaster35.xml"/><Relationship Id="rId37" Type="http://schemas.openxmlformats.org/officeDocument/2006/relationships/slideMaster" Target="slideMasters/slideMaster36.xml"/><Relationship Id="rId38" Type="http://schemas.openxmlformats.org/officeDocument/2006/relationships/slideMaster" Target="slideMasters/slideMaster37.xml"/><Relationship Id="rId39" Type="http://schemas.openxmlformats.org/officeDocument/2006/relationships/slideMaster" Target="slideMasters/slideMaster38.xml"/><Relationship Id="rId40" Type="http://schemas.openxmlformats.org/officeDocument/2006/relationships/slideMaster" Target="slideMasters/slideMaster39.xml"/><Relationship Id="rId41" Type="http://schemas.openxmlformats.org/officeDocument/2006/relationships/slideMaster" Target="slideMasters/slideMaster40.xml"/><Relationship Id="rId42" Type="http://schemas.openxmlformats.org/officeDocument/2006/relationships/notesMaster" Target="notesMasters/notesMaster1.xml"/><Relationship Id="rId43" Type="http://schemas.openxmlformats.org/officeDocument/2006/relationships/slide" Target="slides/slide1.xml"/><Relationship Id="rId44" Type="http://schemas.openxmlformats.org/officeDocument/2006/relationships/slide" Target="slides/slide2.xml"/><Relationship Id="rId45" Type="http://schemas.openxmlformats.org/officeDocument/2006/relationships/slide" Target="slides/slide3.xml"/><Relationship Id="rId46" Type="http://schemas.openxmlformats.org/officeDocument/2006/relationships/slide" Target="slides/slide4.xml"/><Relationship Id="rId47" Type="http://schemas.openxmlformats.org/officeDocument/2006/relationships/slide" Target="slides/slide5.xml"/><Relationship Id="rId48" Type="http://schemas.openxmlformats.org/officeDocument/2006/relationships/slide" Target="slides/slide6.xml"/><Relationship Id="rId49" Type="http://schemas.openxmlformats.org/officeDocument/2006/relationships/slide" Target="slides/slide7.xml"/><Relationship Id="rId50" Type="http://schemas.openxmlformats.org/officeDocument/2006/relationships/slide" Target="slides/slide8.xml"/><Relationship Id="rId51" Type="http://schemas.openxmlformats.org/officeDocument/2006/relationships/slide" Target="slides/slide9.xml"/><Relationship Id="rId52" Type="http://schemas.openxmlformats.org/officeDocument/2006/relationships/slide" Target="slides/slide10.xml"/><Relationship Id="rId53" Type="http://schemas.openxmlformats.org/officeDocument/2006/relationships/slide" Target="slides/slide11.xml"/><Relationship Id="rId54" Type="http://schemas.openxmlformats.org/officeDocument/2006/relationships/slide" Target="slides/slide12.xml"/><Relationship Id="rId5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41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sldImg"/>
          </p:nvPr>
        </p:nvSpPr>
        <p:spPr>
          <a:xfrm>
            <a:off x="0" y="76428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dt" idx="4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ftr" idx="4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1" name="PlaceHolder 6"/>
          <p:cNvSpPr>
            <a:spLocks noGrp="1"/>
          </p:cNvSpPr>
          <p:nvPr>
            <p:ph type="sldNum" idx="4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45753801-73EE-4DA1-8E3A-19E7328E0470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0.xml.rels><?xml version="1.0" encoding="UTF-8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
</Relationships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2.xml.rels><?xml version="1.0" encoding="UTF-8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4.xml.rels><?xml version="1.0" encoding="UTF-8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_rels/notesSlide6.xml.rels><?xml version="1.0" encoding="UTF-8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
</Relationships>
</file>

<file path=ppt/notesSlides/_rels/notesSlide7.xml.rels><?xml version="1.0" encoding="UTF-8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
</Relationships>
</file>

<file path=ppt/notesSlides/_rels/notesSlide8.xml.rels><?xml version="1.0" encoding="UTF-8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
</Relationships>
</file>

<file path=ppt/notesSlides/_rels/notesSlide9.xml.rels><?xml version="1.0" encoding="UTF-8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600" cy="3074040"/>
          </a:xfrm>
          <a:prstGeom prst="rect">
            <a:avLst/>
          </a:prstGeom>
          <a:ln w="0">
            <a:noFill/>
          </a:ln>
        </p:spPr>
      </p:sp>
      <p:sp>
        <p:nvSpPr>
          <p:cNvPr id="2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3"/>
          <p:cNvSpPr>
            <a:spLocks noGrp="1"/>
          </p:cNvSpPr>
          <p:nvPr>
            <p:ph type="sldNum" idx="56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7DB400-E9A5-4A4A-920F-841F59AB1F58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600" cy="3074040"/>
          </a:xfrm>
          <a:prstGeom prst="rect">
            <a:avLst/>
          </a:prstGeom>
          <a:ln w="0">
            <a:noFill/>
          </a:ln>
        </p:spPr>
      </p:sp>
      <p:sp>
        <p:nvSpPr>
          <p:cNvPr id="27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8" name="PlaceHolder 3"/>
          <p:cNvSpPr>
            <a:spLocks noGrp="1"/>
          </p:cNvSpPr>
          <p:nvPr>
            <p:ph type="sldNum" idx="65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D28383D-C2C2-4B83-A279-75947042B16C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600" cy="3074040"/>
          </a:xfrm>
          <a:prstGeom prst="rect">
            <a:avLst/>
          </a:prstGeom>
          <a:ln w="0">
            <a:noFill/>
          </a:ln>
        </p:spPr>
      </p:sp>
      <p:sp>
        <p:nvSpPr>
          <p:cNvPr id="28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1" name="PlaceHolder 3"/>
          <p:cNvSpPr>
            <a:spLocks noGrp="1"/>
          </p:cNvSpPr>
          <p:nvPr>
            <p:ph type="sldNum" idx="66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B6D540-08B7-4C8A-AF73-98CB6298E097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600" cy="3074040"/>
          </a:xfrm>
          <a:prstGeom prst="rect">
            <a:avLst/>
          </a:prstGeom>
          <a:ln w="0">
            <a:noFill/>
          </a:ln>
        </p:spPr>
      </p:sp>
      <p:sp>
        <p:nvSpPr>
          <p:cNvPr id="28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 type="sldNum" idx="67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338EB17-52D9-4786-9F18-2C3F16DB8C17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600" cy="3074040"/>
          </a:xfrm>
          <a:prstGeom prst="rect">
            <a:avLst/>
          </a:prstGeom>
          <a:ln w="0">
            <a:noFill/>
          </a:ln>
        </p:spPr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57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E5BC54F-0D56-4F12-BC30-264BF4613AF6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600" cy="3074040"/>
          </a:xfrm>
          <a:prstGeom prst="rect">
            <a:avLst/>
          </a:prstGeom>
          <a:ln w="0">
            <a:noFill/>
          </a:ln>
        </p:spPr>
      </p:sp>
      <p:sp>
        <p:nvSpPr>
          <p:cNvPr id="2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3"/>
          <p:cNvSpPr>
            <a:spLocks noGrp="1"/>
          </p:cNvSpPr>
          <p:nvPr>
            <p:ph type="sldNum" idx="58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FE21730-47C3-48BA-BB47-F7C97C8163A7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600" cy="3074040"/>
          </a:xfrm>
          <a:prstGeom prst="rect">
            <a:avLst/>
          </a:prstGeom>
          <a:ln w="0">
            <a:noFill/>
          </a:ln>
        </p:spPr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sldNum" idx="59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5C81C83-E61E-4A67-B7B8-DB89B135FE20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600" cy="3074040"/>
          </a:xfrm>
          <a:prstGeom prst="rect">
            <a:avLst/>
          </a:prstGeom>
          <a:ln w="0">
            <a:noFill/>
          </a:ln>
        </p:spPr>
      </p:sp>
      <p:sp>
        <p:nvSpPr>
          <p:cNvPr id="2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 type="sldNum" idx="60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D27E6A0-E98F-400D-83BC-D03A97C626CA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600" cy="3074040"/>
          </a:xfrm>
          <a:prstGeom prst="rect">
            <a:avLst/>
          </a:prstGeom>
          <a:ln w="0">
            <a:noFill/>
          </a:ln>
        </p:spPr>
      </p:sp>
      <p:sp>
        <p:nvSpPr>
          <p:cNvPr id="2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3"/>
          <p:cNvSpPr>
            <a:spLocks noGrp="1"/>
          </p:cNvSpPr>
          <p:nvPr>
            <p:ph type="sldNum" idx="61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831A450-07D8-4BAF-9914-CA01BDE6EA2A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600" cy="3074040"/>
          </a:xfrm>
          <a:prstGeom prst="rect">
            <a:avLst/>
          </a:prstGeom>
          <a:ln w="0">
            <a:noFill/>
          </a:ln>
        </p:spPr>
      </p:sp>
      <p:sp>
        <p:nvSpPr>
          <p:cNvPr id="26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3"/>
          <p:cNvSpPr>
            <a:spLocks noGrp="1"/>
          </p:cNvSpPr>
          <p:nvPr>
            <p:ph type="sldNum" idx="62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1F35A60-6A5F-4CB7-BAA7-B132BA75D0E5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600" cy="3074040"/>
          </a:xfrm>
          <a:prstGeom prst="rect">
            <a:avLst/>
          </a:prstGeom>
          <a:ln w="0">
            <a:noFill/>
          </a:ln>
        </p:spPr>
      </p:sp>
      <p:sp>
        <p:nvSpPr>
          <p:cNvPr id="2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PlaceHolder 3"/>
          <p:cNvSpPr>
            <a:spLocks noGrp="1"/>
          </p:cNvSpPr>
          <p:nvPr>
            <p:ph type="sldNum" idx="63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1C40D70-606B-484B-BC40-3CCC316B9D93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ldImg"/>
          </p:nvPr>
        </p:nvSpPr>
        <p:spPr>
          <a:xfrm>
            <a:off x="685080" y="1143000"/>
            <a:ext cx="5475600" cy="3074040"/>
          </a:xfrm>
          <a:prstGeom prst="rect">
            <a:avLst/>
          </a:prstGeom>
          <a:ln w="0">
            <a:noFill/>
          </a:ln>
        </p:spPr>
      </p:sp>
      <p:sp>
        <p:nvSpPr>
          <p:cNvPr id="2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74160" cy="35881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 type="sldNum" idx="64"/>
          </p:nvPr>
        </p:nvSpPr>
        <p:spPr>
          <a:xfrm>
            <a:off x="3884760" y="8685360"/>
            <a:ext cx="2959560" cy="44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20E727C-5FAE-403A-8A20-4A62D15EB160}" type="slidenum">
              <a:rPr b="0" lang="en" sz="12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4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5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6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7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8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9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0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9C8948-17E1-419C-A26C-8433FE4F35A2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C7491725-60FC-4F94-8BE2-779C4C30A5AB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C651D50D-C3D8-4AA4-8917-28451D5C36EC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E90E1EA-812A-48B1-B114-514169DC5086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769D38EF-6DB7-4B3B-9734-CE1B74398142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838162B9-2F55-4060-BFAE-79295F25915B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847ED219-3AC0-4AB9-8555-7D23FBB842BF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0603F7EE-DDF6-408E-83EA-778B884B19BB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87C87694-8052-4752-B359-DC10B2599E6A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4346860-67E4-4F32-B186-5626771DC489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67A59FFD-1463-45FD-A3E1-D494CC95DF7A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5BB42B1F-1680-418C-A7AC-55603003BC53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628AB327-B00F-4A87-BDC6-F796C8116762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11DD28A4-C2B9-4CE4-97B3-8D9997B4CF6D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07D2388E-44BE-442A-BC10-15EF2DEC9066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F78E3CCF-BBFB-425C-AEEB-25D717BD00FE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5BA5B2C4-8ADE-4F03-A092-D7EF29B33CD0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2DEB978C-6F90-49A0-A0AB-034025EACFF1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E75A4952-F080-42AC-BA0D-086E21476901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9D46CA73-28F5-4002-B442-B8EC0E8C7B11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29920BFB-1938-46C3-B54E-C399302D1E01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C5E2EC7C-9BDF-4F12-B1F5-3E7D21474DC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2315682-B115-4183-9E60-A9737BB2062E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49129D76-C8DF-4C53-8FF9-65F438187DF0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6AB77DBB-6B8F-44CE-82DB-0CC08B71B7DC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3CA742F4-104B-4B9B-9BC6-95D14A2A63E2}" type="slidenum">
              <a:t>&lt;#&gt;</a:t>
            </a:fld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36BD74C8-6A27-4E65-A6FF-01D0727EE279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p>
            <a:fld id="{4F8B635B-6D00-4328-A810-BDC4D696E31F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5"/>
          </p:nvPr>
        </p:nvSpPr>
        <p:spPr/>
        <p:txBody>
          <a:bodyPr/>
          <a:p>
            <a:fld id="{F849B6A3-300E-4590-BF6B-6E873816D912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6"/>
          </p:nvPr>
        </p:nvSpPr>
        <p:spPr/>
        <p:txBody>
          <a:bodyPr/>
          <a:p>
            <a:fld id="{A28F282B-47C7-49C0-8934-57BC2A7556D9}" type="slidenum">
              <a:t>&lt;#&gt;</a:t>
            </a:fld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7"/>
          </p:nvPr>
        </p:nvSpPr>
        <p:spPr/>
        <p:txBody>
          <a:bodyPr/>
          <a:p>
            <a:fld id="{334DC33D-035B-448A-80ED-169525CE02E1}" type="slidenum">
              <a:t>&lt;#&gt;</a:t>
            </a:fld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8"/>
          </p:nvPr>
        </p:nvSpPr>
        <p:spPr/>
        <p:txBody>
          <a:bodyPr/>
          <a:p>
            <a:fld id="{4454E4DB-0D64-4B78-A960-987E5C9A459D}" type="slidenum">
              <a:t>&lt;#&gt;</a:t>
            </a:fld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9"/>
          </p:nvPr>
        </p:nvSpPr>
        <p:spPr/>
        <p:txBody>
          <a:bodyPr/>
          <a:p>
            <a:fld id="{1807E202-7386-4DCD-AA68-5BDA2E4DF35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08D54882-86F7-4332-A4C0-9EED19BA3F2F}" type="slidenum">
              <a:t>&lt;#&gt;</a:t>
            </a:fld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0"/>
          </p:nvPr>
        </p:nvSpPr>
        <p:spPr/>
        <p:txBody>
          <a:bodyPr/>
          <a:p>
            <a:fld id="{9E27C8F6-4426-404D-BF39-B75CF5F01B10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7C3717BB-B93B-4255-9882-0B6C61FC3D7B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50550A1-A0AF-4B84-93AD-A01FD492CA1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A5C91ED-5AAA-453C-93EE-595B25F44E3F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1D706548-143D-4184-9BCC-F13A99695A2E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9679E2A-C756-453D-B5BC-C97F7C5FA556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slideLayout" Target="../slideLayouts/slideLayout28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slideLayout" Target="../slideLayouts/slideLayout29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slideLayout" Target="../slideLayouts/slideLayout30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slideLayout" Target="../slideLayouts/slideLayout31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slideLayout" Target="../slideLayouts/slideLayout32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slideLayout" Target="../slideLayouts/slideLayout33.xml"/>
</Relationships>
</file>

<file path=ppt/slideMasters/_rels/slideMaster34.xml.rels><?xml version="1.0" encoding="UTF-8"?>
<Relationships xmlns="http://schemas.openxmlformats.org/package/2006/relationships"><Relationship Id="rId1" Type="http://schemas.openxmlformats.org/officeDocument/2006/relationships/theme" Target="../theme/theme34.xml"/><Relationship Id="rId2" Type="http://schemas.openxmlformats.org/officeDocument/2006/relationships/slideLayout" Target="../slideLayouts/slideLayout34.xml"/>
</Relationships>
</file>

<file path=ppt/slideMasters/_rels/slideMaster35.xml.rels><?xml version="1.0" encoding="UTF-8"?>
<Relationships xmlns="http://schemas.openxmlformats.org/package/2006/relationships"><Relationship Id="rId1" Type="http://schemas.openxmlformats.org/officeDocument/2006/relationships/theme" Target="../theme/theme35.xml"/><Relationship Id="rId2" Type="http://schemas.openxmlformats.org/officeDocument/2006/relationships/slideLayout" Target="../slideLayouts/slideLayout35.xml"/>
</Relationships>
</file>

<file path=ppt/slideMasters/_rels/slideMaster36.xml.rels><?xml version="1.0" encoding="UTF-8"?>
<Relationships xmlns="http://schemas.openxmlformats.org/package/2006/relationships"><Relationship Id="rId1" Type="http://schemas.openxmlformats.org/officeDocument/2006/relationships/theme" Target="../theme/theme36.xml"/><Relationship Id="rId2" Type="http://schemas.openxmlformats.org/officeDocument/2006/relationships/slideLayout" Target="../slideLayouts/slideLayout36.xml"/>
</Relationships>
</file>

<file path=ppt/slideMasters/_rels/slideMaster37.xml.rels><?xml version="1.0" encoding="UTF-8"?>
<Relationships xmlns="http://schemas.openxmlformats.org/package/2006/relationships"><Relationship Id="rId1" Type="http://schemas.openxmlformats.org/officeDocument/2006/relationships/theme" Target="../theme/theme37.xml"/><Relationship Id="rId2" Type="http://schemas.openxmlformats.org/officeDocument/2006/relationships/slideLayout" Target="../slideLayouts/slideLayout37.xml"/>
</Relationships>
</file>

<file path=ppt/slideMasters/_rels/slideMaster38.xml.rels><?xml version="1.0" encoding="UTF-8"?>
<Relationships xmlns="http://schemas.openxmlformats.org/package/2006/relationships"><Relationship Id="rId1" Type="http://schemas.openxmlformats.org/officeDocument/2006/relationships/theme" Target="../theme/theme38.xml"/><Relationship Id="rId2" Type="http://schemas.openxmlformats.org/officeDocument/2006/relationships/slideLayout" Target="../slideLayouts/slideLayout38.xml"/>
</Relationships>
</file>

<file path=ppt/slideMasters/_rels/slideMaster39.xml.rels><?xml version="1.0" encoding="UTF-8"?>
<Relationships xmlns="http://schemas.openxmlformats.org/package/2006/relationships"><Relationship Id="rId1" Type="http://schemas.openxmlformats.org/officeDocument/2006/relationships/theme" Target="../theme/theme39.xml"/><Relationship Id="rId2" Type="http://schemas.openxmlformats.org/officeDocument/2006/relationships/slideLayout" Target="../slideLayouts/slideLayout39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40.xml.rels><?xml version="1.0" encoding="UTF-8"?>
<Relationships xmlns="http://schemas.openxmlformats.org/package/2006/relationships"><Relationship Id="rId1" Type="http://schemas.openxmlformats.org/officeDocument/2006/relationships/theme" Target="../theme/theme40.xml"/><Relationship Id="rId2" Type="http://schemas.openxmlformats.org/officeDocument/2006/relationships/slideLayout" Target="../slideLayouts/slideLayout40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645AA5-947F-4D6D-B3B2-BB81F3D3C3F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FEE4E16-126A-4B06-95C7-3BFB189C120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1013A29-C474-4D47-8CBC-8B3B380870F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BF00FD-384A-4BFE-99E6-1CA2EAD9260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1" r:id="rId2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B5EE5B2-3182-45E8-9853-C32C80BC0ED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3" r:id="rId2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DC21549-3B71-495B-A5FC-D79FD7B72C0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CC47051-9784-424E-A958-93826823252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7" r:id="rId2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FC1AA5F-FE14-4789-884C-EC6A1C00585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9" r:id="rId2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813F8B8-01C7-4B00-81B8-F0AD1A27B0E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1" r:id="rId2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5206D37-19EC-47CD-BAC9-1C239E67750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3" r:id="rId2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6F9AF38-184A-4846-9282-A4F12C1FB12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5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E7E96AD-E069-46E0-B092-BFF34526E1C5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56C95CB-34E0-4CBF-B6D3-48555268144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7" r:id="rId2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3D0A43D-7F36-49E3-814A-3E48F4092C0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9" r:id="rId2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EB87C89-B9F9-4E50-9FD0-FDCB37EAF0E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1" r:id="rId2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7CBFB8F-38A5-4C76-ADCA-E5D7F5B494D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3" r:id="rId2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5EFFB5-20CC-46D7-86DF-A1BA7081C85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5" r:id="rId2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BAC780B-6687-4699-B7BD-A3E9B75A774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7" r:id="rId2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2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01EAD38-1EE1-442F-A8C8-DE804C3F91B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99" r:id="rId2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9AF63D-8AB1-4495-8A64-AC8A03FE538D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2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616E25B-6645-4AFE-BEAD-74B556DE38D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3" r:id="rId2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4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F4E5E73-E932-44B8-8E53-714084CFD94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5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A463121-08FC-486B-A37B-C4C7AE8A666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ECCA2E7B-8349-4A04-B9A7-B4CD8A9BFE44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7" r:id="rId2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9690F0-5697-4C6A-892D-127EDC9D16B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9" r:id="rId2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1D7F050-BF01-40EA-9241-87963E4E46F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1" r:id="rId2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C97E073-48DF-49B0-81F6-158874C3A9E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3" r:id="rId2"/>
  </p:sldLayoutIdLst>
</p:sldMaster>
</file>

<file path=ppt/slideMasters/slideMaster3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7920BD2-5000-4DE0-803A-156107D6A31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5" r:id="rId2"/>
  </p:sldLayoutIdLst>
</p:sldMaster>
</file>

<file path=ppt/slideMasters/slideMaster3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38B9F1D-770F-46A7-9414-2F7646CADF0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7" r:id="rId2"/>
  </p:sldLayoutIdLst>
</p:sldMaster>
</file>

<file path=ppt/slideMasters/slideMaster3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BA422E4-4040-4148-B2CD-24938BBB55F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9" r:id="rId2"/>
  </p:sldLayoutIdLst>
</p:sldMaster>
</file>

<file path=ppt/slideMasters/slideMaster3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6376926-C0DF-4FFE-A4BF-64D8F1CD74A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1" r:id="rId2"/>
  </p:sldLayoutIdLst>
</p:sldMaster>
</file>

<file path=ppt/slideMasters/slideMaster3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F0BF96-D376-4676-A247-826119B47B2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3" r:id="rId2"/>
  </p:sldLayoutIdLst>
</p:sldMaster>
</file>

<file path=ppt/slideMasters/slideMaster3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36;p9"/>
          <p:cNvSpPr/>
          <p:nvPr/>
        </p:nvSpPr>
        <p:spPr>
          <a:xfrm>
            <a:off x="4572000" y="0"/>
            <a:ext cx="4566240" cy="5137920"/>
          </a:xfrm>
          <a:prstGeom prst="rect">
            <a:avLst/>
          </a:prstGeom>
          <a:solidFill>
            <a:schemeClr val="lt2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ctr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1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6605939-59F9-40B2-95CE-05CEB1E31413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5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FA0D27C-CFAD-4240-87AA-BBE3FCC04D4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4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8A35A40-FEB3-4C75-8549-8252B95E412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27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1D094F9-0D62-4C0F-97E5-2116C4C540F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93BFD45-2277-43C6-8F07-340F81F19B76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3174B33-F8D9-486A-8FF6-37CDF89AABAC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7045FDB-FB3B-42FD-9C2F-9B9B9343F06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7222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7F3713-9448-4B36-9FDE-79CC4BB629E2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1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6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7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8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32.xml"/><Relationship Id="rId3" Type="http://schemas.openxmlformats.org/officeDocument/2006/relationships/notesSlide" Target="../notesSlides/notesSlide9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834480" y="347400"/>
            <a:ext cx="7468920" cy="17593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150000"/>
              </a:lnSpc>
              <a:buNone/>
              <a:tabLst>
                <a:tab algn="l" pos="0"/>
              </a:tabLst>
            </a:pPr>
            <a:r>
              <a:rPr b="1" lang="en" sz="33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SecuriTEE: Secure Memory for RISC-V Trusted Execution Environments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73" name="Google Shape;56;p13"/>
          <p:cNvCxnSpPr/>
          <p:nvPr/>
        </p:nvCxnSpPr>
        <p:spPr>
          <a:xfrm>
            <a:off x="204480" y="2304720"/>
            <a:ext cx="8740800" cy="61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cxnSp>
        <p:nvCxnSpPr>
          <p:cNvPr id="174" name="Google Shape;57;p13"/>
          <p:cNvCxnSpPr/>
          <p:nvPr/>
        </p:nvCxnSpPr>
        <p:spPr>
          <a:xfrm>
            <a:off x="204480" y="3948840"/>
            <a:ext cx="8740800" cy="61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75" name="PlaceHolder 2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17DF710-507D-4712-9CF8-C1126BA2DFE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6" name="Google Shape;59;p13"/>
          <p:cNvSpPr/>
          <p:nvPr/>
        </p:nvSpPr>
        <p:spPr>
          <a:xfrm>
            <a:off x="1946880" y="2244240"/>
            <a:ext cx="5244840" cy="1668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Presentation By:</a:t>
            </a:r>
            <a:endParaRPr b="0" lang="en-US" sz="12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50000"/>
              </a:lnSpc>
              <a:tabLst>
                <a:tab algn="l" pos="0"/>
              </a:tabLst>
            </a:pPr>
            <a:r>
              <a:rPr b="0" lang="en" sz="19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Will Buziak</a:t>
            </a:r>
            <a:br>
              <a:rPr sz="19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Department of Computer Science</a:t>
            </a:r>
            <a:br>
              <a:rPr sz="1700"/>
            </a:br>
            <a:r>
              <a:rPr b="0" lang="en" sz="17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Colorado School of Mines</a:t>
            </a:r>
            <a:endParaRPr b="0" lang="en-US" sz="17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Google Shape;60;p13"/>
          <p:cNvSpPr/>
          <p:nvPr/>
        </p:nvSpPr>
        <p:spPr>
          <a:xfrm>
            <a:off x="3071880" y="3948480"/>
            <a:ext cx="2994120" cy="1005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91440" bIns="91440" anchor="t">
            <a:spAutoFit/>
          </a:bodyPr>
          <a:p>
            <a:pPr algn="ctr">
              <a:lnSpc>
                <a:spcPct val="150000"/>
              </a:lnSpc>
              <a:tabLst>
                <a:tab algn="l" pos="0"/>
              </a:tabLst>
            </a:pPr>
            <a:br>
              <a:rPr sz="1800"/>
            </a:b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November 5, 2024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ldNum" idx="53"/>
          </p:nvPr>
        </p:nvSpPr>
        <p:spPr>
          <a:xfrm>
            <a:off x="8472600" y="463356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0E9DE8A-C55C-4C0D-BB78-8974DF6CD34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760" cy="917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Gap &amp; Contribution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9" name="Google Shape;106;p 1"/>
          <p:cNvCxnSpPr/>
          <p:nvPr/>
        </p:nvCxnSpPr>
        <p:spPr>
          <a:xfrm>
            <a:off x="204480" y="721440"/>
            <a:ext cx="8740800" cy="61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0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8339040" cy="4194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 Midsummer Nights Tree (AMNT) by Sam Thomas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Crash consistent secure memory protocol by defining write-back protocols that sync the on-chip BMT root &amp; stored leaf counters in off-chip 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 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760" cy="917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Limitations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6920" cy="34891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Computational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3" name="Google Shape;180;p25"/>
          <p:cNvCxnSpPr/>
          <p:nvPr/>
        </p:nvCxnSpPr>
        <p:spPr>
          <a:xfrm>
            <a:off x="204480" y="721440"/>
            <a:ext cx="8740800" cy="61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4" name="PlaceHolder 3"/>
          <p:cNvSpPr>
            <a:spLocks noGrp="1"/>
          </p:cNvSpPr>
          <p:nvPr>
            <p:ph type="sldNum" idx="54"/>
          </p:nvPr>
        </p:nvSpPr>
        <p:spPr>
          <a:xfrm>
            <a:off x="8472600" y="463356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D4E9185-3043-4723-9304-E84E950AFBFB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760" cy="917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6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09520" cy="4415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 Dayeol Lee (2022) Building Trusted Execution Environments.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dissertation submitted in partial satisfaction of the requirements for the degree of Doctor of Philosophy in Computer Science in the Graduate Division of the University of California, Berkeley</a:t>
            </a: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. 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[2] Chenyu Yan, Brian Rogers, Daniel Englender, et. al. (2006) Improving Cost, Performance, and Security of Memory Encryption and Authentication.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Proceedings of the 33rd International Symposium on Computer Architecture (ISCA’06)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Brian Rogers &amp; Milos Prvulovic (2007) Using address independent seed encryption and bonsai merkle trees to make secure processors OS-and performance-friendly. In: </a:t>
            </a:r>
            <a:r>
              <a:rPr b="0" i="1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40th IEEE/ACM International Symposium on Microarchitecture (MICRO’07)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0" lang="en" sz="14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[3] Zach Moolman &amp; Tamara Silbergleit Lehman (2024) Extending RISC-V Keystone to Include Efficient Secure Memory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  <a:p>
            <a:pPr marL="17784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47" name="Google Shape;207;p28"/>
          <p:cNvCxnSpPr/>
          <p:nvPr/>
        </p:nvCxnSpPr>
        <p:spPr>
          <a:xfrm>
            <a:off x="204480" y="721440"/>
            <a:ext cx="8740800" cy="61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48" name="PlaceHolder 3"/>
          <p:cNvSpPr>
            <a:spLocks noGrp="1"/>
          </p:cNvSpPr>
          <p:nvPr>
            <p:ph type="sldNum" idx="55"/>
          </p:nvPr>
        </p:nvSpPr>
        <p:spPr>
          <a:xfrm>
            <a:off x="8472600" y="463356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C25AD49-7D88-4F4B-8BCA-3E38319E8FFF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760" cy="917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Background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6920" cy="41900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Motivated attackers can employ many tactics to corrupt or steal data, this work focuses on preventing: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A malicious OS, application or thread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Replay or side-channel attacks targeting off-chip peripherals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Trusted Execution Environments (TEEs) provide hardware guarantees that separate address spaces, securing the integrity of the processor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" sz="22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methods protect against off-chip tampering by encrypting and storing metadata securely on-chip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0" name="Google Shape;68;p14"/>
          <p:cNvCxnSpPr/>
          <p:nvPr/>
        </p:nvCxnSpPr>
        <p:spPr>
          <a:xfrm>
            <a:off x="204480" y="721440"/>
            <a:ext cx="8740800" cy="61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1" name="PlaceHolder 3"/>
          <p:cNvSpPr>
            <a:spLocks noGrp="1"/>
          </p:cNvSpPr>
          <p:nvPr>
            <p:ph type="sldNum" idx="45"/>
          </p:nvPr>
        </p:nvSpPr>
        <p:spPr>
          <a:xfrm>
            <a:off x="8472600" y="463356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97F5136-6AF0-4C04-A85B-01F8F81B45C9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93;p17"/>
          <p:cNvSpPr/>
          <p:nvPr/>
        </p:nvSpPr>
        <p:spPr>
          <a:xfrm>
            <a:off x="327960" y="4114800"/>
            <a:ext cx="8482680" cy="805680"/>
          </a:xfrm>
          <a:prstGeom prst="roundRect">
            <a:avLst>
              <a:gd name="adj" fmla="val 16667"/>
            </a:avLst>
          </a:prstGeom>
          <a:solidFill>
            <a:srgbClr val="ffc000">
              <a:alpha val="20000"/>
            </a:srgbClr>
          </a:solidFill>
          <a:ln w="12600">
            <a:solidFill>
              <a:srgbClr val="325490"/>
            </a:solidFill>
            <a:miter/>
          </a:ln>
        </p:spPr>
        <p:style>
          <a:lnRef idx="0"/>
          <a:fillRef idx="0"/>
          <a:effectRef idx="0"/>
          <a:fontRef idx="minor"/>
        </p:style>
        <p:txBody>
          <a:bodyPr lIns="67680" rIns="67680" tIns="33840" bIns="3384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3" name="PlaceHolder 1"/>
          <p:cNvSpPr>
            <a:spLocks noGrp="1"/>
          </p:cNvSpPr>
          <p:nvPr>
            <p:ph type="sldNum" idx="46"/>
          </p:nvPr>
        </p:nvSpPr>
        <p:spPr>
          <a:xfrm>
            <a:off x="8472600" y="463356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C338CC-9F2B-49BC-A2BC-9148DB9B228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941400" y="3567600"/>
            <a:ext cx="7255800" cy="19004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ctr">
            <a:noAutofit/>
          </a:bodyPr>
          <a:p>
            <a:pPr indent="0" algn="ctr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r>
              <a:rPr b="1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Goal</a:t>
            </a:r>
            <a:r>
              <a:rPr b="0" lang="en" sz="23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: Harden TEEs with Secure Memory protocols to further protect data integrity</a:t>
            </a:r>
            <a:endParaRPr b="0" lang="en-US" sz="2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760" cy="917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Motivation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6" name="Google Shape;97;p17"/>
          <p:cNvCxnSpPr/>
          <p:nvPr/>
        </p:nvCxnSpPr>
        <p:spPr>
          <a:xfrm>
            <a:off x="204480" y="721440"/>
            <a:ext cx="8740800" cy="61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87" name="PlaceHolder 4"/>
          <p:cNvSpPr>
            <a:spLocks noGrp="1"/>
          </p:cNvSpPr>
          <p:nvPr>
            <p:ph/>
          </p:nvPr>
        </p:nvSpPr>
        <p:spPr>
          <a:xfrm>
            <a:off x="343080" y="829800"/>
            <a:ext cx="8386920" cy="277560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TEEs provide confidence against malicious applications attempting to tamper with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" sz="18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Still vulnerable to side-channel attacks, replay attacks and off-chip tampering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Secure Memory can mitigate these concerns by adding another layer of protection for off-chip devices 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</a:pP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RISC-V TEEs (e. g. Keystone</a:t>
            </a:r>
            <a:r>
              <a:rPr b="0" lang="en" sz="2100" spc="-1" strike="noStrike" baseline="33000">
                <a:solidFill>
                  <a:schemeClr val="dk1"/>
                </a:solidFill>
                <a:latin typeface="Times New Roman"/>
                <a:ea typeface="Times New Roman"/>
              </a:rPr>
              <a:t>[1]</a:t>
            </a:r>
            <a:r>
              <a:rPr b="0" lang="en" sz="2100" spc="-1" strike="noStrike">
                <a:solidFill>
                  <a:schemeClr val="dk1"/>
                </a:solidFill>
                <a:latin typeface="Times New Roman"/>
                <a:ea typeface="Times New Roman"/>
              </a:rPr>
              <a:t>) provides an open-source, configurable platform for developing TEEs to specific applications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760" cy="917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Trusted Execution Environments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89" name="Google Shape;114;p 1"/>
          <p:cNvCxnSpPr/>
          <p:nvPr/>
        </p:nvCxnSpPr>
        <p:spPr>
          <a:xfrm>
            <a:off x="204480" y="721440"/>
            <a:ext cx="8740800" cy="61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0" name="PlaceHolder 2"/>
          <p:cNvSpPr>
            <a:spLocks noGrp="1"/>
          </p:cNvSpPr>
          <p:nvPr>
            <p:ph type="sldNum" idx="47"/>
          </p:nvPr>
        </p:nvSpPr>
        <p:spPr>
          <a:xfrm>
            <a:off x="8472600" y="463356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981AAFC-907C-4F1D-A7A7-282F0CE2CD4A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/>
          </p:nvPr>
        </p:nvSpPr>
        <p:spPr>
          <a:xfrm>
            <a:off x="343080" y="462600"/>
            <a:ext cx="8386920" cy="456264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 TEE implements different </a:t>
            </a:r>
            <a:r>
              <a:rPr b="0" i="1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privelege modes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with separate </a:t>
            </a:r>
            <a:r>
              <a:rPr b="0" i="1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address spaces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, enforcing a set of rules dictating which components can access what regions of memory: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User mode, Supervisor mode, Machine mode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Almost all major CPU vendors have their own flavor of TEE: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Intel SGX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ARM Confidential Computer Architecture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AMD SEV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These implementations leverage proprietary hardware, opening the door for a configurable &amp; open-source TEE, keystone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[1]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6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Still vulnerable to side-channel &amp; replay attacks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760" cy="917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3" name="Google Shape;114;p19"/>
          <p:cNvCxnSpPr/>
          <p:nvPr/>
        </p:nvCxnSpPr>
        <p:spPr>
          <a:xfrm>
            <a:off x="204480" y="721440"/>
            <a:ext cx="8740800" cy="61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4" name="PlaceHolder 2"/>
          <p:cNvSpPr>
            <a:spLocks noGrp="1"/>
          </p:cNvSpPr>
          <p:nvPr>
            <p:ph type="sldNum" idx="48"/>
          </p:nvPr>
        </p:nvSpPr>
        <p:spPr>
          <a:xfrm>
            <a:off x="8472600" y="463356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D493DFAC-41BF-4A82-BEB6-6CD318104EEE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/>
          </p:nvPr>
        </p:nvSpPr>
        <p:spPr>
          <a:xfrm>
            <a:off x="343080" y="606600"/>
            <a:ext cx="8386920" cy="43279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defines any off-chip device as untrusted &amp; defines a process for verifying the integrity of off-chip data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Off-chip data is signed with a counter, cryptographically hashed and stored in a tree of hashes (merkle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[2] 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&amp; bonsai merkle tree</a:t>
            </a:r>
            <a:r>
              <a:rPr b="0" lang="en" sz="2100" spc="-1" strike="noStrike" baseline="33000">
                <a:solidFill>
                  <a:srgbClr val="000000"/>
                </a:solidFill>
                <a:latin typeface="Times New Roman"/>
                <a:ea typeface="Times New Roman"/>
              </a:rPr>
              <a:t>[3]</a:t>
            </a: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Optimizations have been investigated that reduce memory overhead and efficient incrementing of counters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618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Builds a hash tree over the memory, the root of which is always stored on-chip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blocks are fetched, hashed and compared against the entire tree for verification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760" cy="917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6920" cy="34891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is one of, if not the only, architecture simulator that supports RISC-V &amp; multi-core simulation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Keystone including PMP tables &amp; checker implementations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Memory encryption engine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(Sam Thomas)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198" name="Google Shape;140;p21"/>
          <p:cNvCxnSpPr/>
          <p:nvPr/>
        </p:nvCxnSpPr>
        <p:spPr>
          <a:xfrm>
            <a:off x="204480" y="721440"/>
            <a:ext cx="8740800" cy="61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199" name="PlaceHolder 3"/>
          <p:cNvSpPr>
            <a:spLocks noGrp="1"/>
          </p:cNvSpPr>
          <p:nvPr>
            <p:ph type="sldNum" idx="49"/>
          </p:nvPr>
        </p:nvSpPr>
        <p:spPr>
          <a:xfrm>
            <a:off x="8472600" y="463356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B9C6DC7-98A5-4648-80AC-58D30F3C1B3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760" cy="917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Simple Sanity Check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2"/>
          <p:cNvSpPr>
            <a:spLocks noGrp="1"/>
          </p:cNvSpPr>
          <p:nvPr>
            <p:ph/>
          </p:nvPr>
        </p:nvSpPr>
        <p:spPr>
          <a:xfrm>
            <a:off x="343080" y="606600"/>
            <a:ext cx="8386920" cy="41893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177840" indent="0">
              <a:lnSpc>
                <a:spcPct val="90000"/>
              </a:lnSpc>
              <a:buNone/>
              <a:tabLst>
                <a:tab algn="l" pos="0"/>
              </a:tabLst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Base gem5 vs. Secure Memory implementation (</a:t>
            </a:r>
            <a:r>
              <a:rPr b="0" lang="en" sz="2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version 24.0.0.1</a:t>
            </a: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864000" indent="0">
              <a:lnSpc>
                <a:spcPct val="90000"/>
              </a:lnSpc>
              <a:spcBef>
                <a:spcPts val="1134"/>
              </a:spcBef>
              <a:buNone/>
              <a:tabLst>
                <a:tab algn="l" pos="0"/>
              </a:tabLst>
            </a:pPr>
            <a:r>
              <a:rPr b="0" lang="en" sz="21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Benchmark: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10,000 accesses on 1GB array of memory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9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No caches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90000"/>
              </a:lnSpc>
              <a:spcBef>
                <a:spcPts val="1199"/>
              </a:spcBef>
              <a:buNone/>
              <a:tabLst>
                <a:tab algn="l" pos="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457200" indent="-380880">
              <a:lnSpc>
                <a:spcPct val="90000"/>
              </a:lnSpc>
              <a:spcBef>
                <a:spcPts val="1199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Secure memory implementation requires an increase in both runtime and memory overhead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2" name="Google Shape;140;p 1"/>
          <p:cNvCxnSpPr/>
          <p:nvPr/>
        </p:nvCxnSpPr>
        <p:spPr>
          <a:xfrm>
            <a:off x="204480" y="721440"/>
            <a:ext cx="8740800" cy="61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3" name="PlaceHolder 3"/>
          <p:cNvSpPr>
            <a:spLocks noGrp="1"/>
          </p:cNvSpPr>
          <p:nvPr>
            <p:ph type="sldNum" idx="50"/>
          </p:nvPr>
        </p:nvSpPr>
        <p:spPr>
          <a:xfrm>
            <a:off x="8472600" y="463356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8727203-0472-4A9D-B065-70B32CF7E610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graphicFrame>
        <p:nvGraphicFramePr>
          <p:cNvPr id="204" name=""/>
          <p:cNvGraphicFramePr/>
          <p:nvPr/>
        </p:nvGraphicFramePr>
        <p:xfrm>
          <a:off x="2039400" y="2683440"/>
          <a:ext cx="5075280" cy="1397160"/>
        </p:xfrm>
        <a:graphic>
          <a:graphicData uri="http://schemas.openxmlformats.org/drawingml/2006/table">
            <a:tbl>
              <a:tblPr/>
              <a:tblGrid>
                <a:gridCol w="1268640"/>
                <a:gridCol w="1268640"/>
                <a:gridCol w="1268640"/>
                <a:gridCol w="1269720"/>
              </a:tblGrid>
              <a:tr h="364680"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Simulated Time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(Seconds)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Host Memory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(MB)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5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Number of Instructions </a:t>
                      </a:r>
                      <a:r>
                        <a:rPr b="0" lang="en-US" sz="11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(thousands)</a:t>
                      </a:r>
                      <a:endParaRPr b="0" lang="en-US" sz="1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Base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.00388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1.18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55,966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  <a:tr h="364680">
                <a:tc>
                  <a:txBody>
                    <a:bodyPr lIns="36000" rIns="36000" anchor="t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Secure gem5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lIns="36000" rIns="36000" anchor="t">
                      <a:noAutofit/>
                    </a:bodyPr>
                    <a:p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36000" marR="36000">
                    <a:lnL w="7200">
                      <a:solidFill>
                        <a:srgbClr val="000000"/>
                      </a:solidFill>
                      <a:prstDash val="solid"/>
                    </a:lnL>
                    <a:lnR w="7200">
                      <a:solidFill>
                        <a:srgbClr val="000000"/>
                      </a:solidFill>
                      <a:prstDash val="solid"/>
                    </a:lnR>
                    <a:lnT w="7200">
                      <a:solidFill>
                        <a:srgbClr val="000000"/>
                      </a:solidFill>
                      <a:prstDash val="solid"/>
                    </a:lnT>
                    <a:lnB w="7200">
                      <a:solidFill>
                        <a:srgbClr val="000000"/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05" name=""/>
          <p:cNvSpPr/>
          <p:nvPr/>
        </p:nvSpPr>
        <p:spPr>
          <a:xfrm>
            <a:off x="1480680" y="2561400"/>
            <a:ext cx="1823760" cy="75636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760" cy="917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gem5 Cache Sanity Check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07" name="Google Shape;140;p 3"/>
          <p:cNvCxnSpPr/>
          <p:nvPr/>
        </p:nvCxnSpPr>
        <p:spPr>
          <a:xfrm>
            <a:off x="204480" y="721440"/>
            <a:ext cx="8740800" cy="61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08" name="PlaceHolder 2"/>
          <p:cNvSpPr>
            <a:spLocks noGrp="1"/>
          </p:cNvSpPr>
          <p:nvPr>
            <p:ph type="sldNum" idx="51"/>
          </p:nvPr>
        </p:nvSpPr>
        <p:spPr>
          <a:xfrm>
            <a:off x="8472600" y="463356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F0A02D8-DE9C-4AE1-B87E-AADE0F66DD97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9" name=""/>
          <p:cNvSpPr/>
          <p:nvPr/>
        </p:nvSpPr>
        <p:spPr>
          <a:xfrm>
            <a:off x="613800" y="1636200"/>
            <a:ext cx="2007720" cy="1520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Base gem5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"/>
          <p:cNvSpPr/>
          <p:nvPr/>
        </p:nvSpPr>
        <p:spPr>
          <a:xfrm>
            <a:off x="613800" y="3231720"/>
            <a:ext cx="2007720" cy="15202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Secure gem5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"/>
          <p:cNvSpPr/>
          <p:nvPr/>
        </p:nvSpPr>
        <p:spPr>
          <a:xfrm>
            <a:off x="2625480" y="1645200"/>
            <a:ext cx="164196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False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"/>
          <p:cNvSpPr/>
          <p:nvPr/>
        </p:nvSpPr>
        <p:spPr>
          <a:xfrm>
            <a:off x="2625480" y="2395440"/>
            <a:ext cx="164196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"/>
          <p:cNvSpPr/>
          <p:nvPr/>
        </p:nvSpPr>
        <p:spPr>
          <a:xfrm>
            <a:off x="2625840" y="3229200"/>
            <a:ext cx="164196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False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4" name=""/>
          <p:cNvSpPr/>
          <p:nvPr/>
        </p:nvSpPr>
        <p:spPr>
          <a:xfrm>
            <a:off x="2625840" y="3979440"/>
            <a:ext cx="1641960" cy="75816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True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"/>
          <p:cNvSpPr/>
          <p:nvPr/>
        </p:nvSpPr>
        <p:spPr>
          <a:xfrm>
            <a:off x="4262400" y="1182960"/>
            <a:ext cx="1367640" cy="453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Simulated Time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(seconds)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"/>
          <p:cNvSpPr/>
          <p:nvPr/>
        </p:nvSpPr>
        <p:spPr>
          <a:xfrm>
            <a:off x="5630760" y="1183320"/>
            <a:ext cx="1367640" cy="453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500" spc="-1" strike="noStrike">
                <a:solidFill>
                  <a:srgbClr val="000000"/>
                </a:solidFill>
                <a:latin typeface="Times New Roman"/>
              </a:rPr>
              <a:t>Host Memory </a:t>
            </a:r>
            <a:r>
              <a:rPr b="0" lang="en-US" sz="1100" spc="-1" strike="noStrike">
                <a:solidFill>
                  <a:srgbClr val="000000"/>
                </a:solidFill>
                <a:latin typeface="Times New Roman"/>
              </a:rPr>
              <a:t>(MB)</a:t>
            </a:r>
            <a:endParaRPr b="0" lang="en-US" sz="11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"/>
          <p:cNvSpPr/>
          <p:nvPr/>
        </p:nvSpPr>
        <p:spPr>
          <a:xfrm>
            <a:off x="6999120" y="1183680"/>
            <a:ext cx="1367640" cy="453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300" spc="-1" strike="noStrike">
                <a:solidFill>
                  <a:srgbClr val="000000"/>
                </a:solidFill>
                <a:latin typeface="Times New Roman"/>
              </a:rPr>
              <a:t>Number of Instructions</a:t>
            </a:r>
            <a:endParaRPr b="0" lang="en-U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"/>
          <p:cNvSpPr/>
          <p:nvPr/>
        </p:nvSpPr>
        <p:spPr>
          <a:xfrm>
            <a:off x="4262760" y="1641960"/>
            <a:ext cx="1376280" cy="754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.003880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"/>
          <p:cNvSpPr/>
          <p:nvPr/>
        </p:nvSpPr>
        <p:spPr>
          <a:xfrm>
            <a:off x="5631120" y="1642320"/>
            <a:ext cx="1376280" cy="754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1.18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"/>
          <p:cNvSpPr/>
          <p:nvPr/>
        </p:nvSpPr>
        <p:spPr>
          <a:xfrm>
            <a:off x="6999480" y="1642680"/>
            <a:ext cx="1376280" cy="754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55,966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"/>
          <p:cNvSpPr/>
          <p:nvPr/>
        </p:nvSpPr>
        <p:spPr>
          <a:xfrm>
            <a:off x="4263120" y="2398320"/>
            <a:ext cx="1376280" cy="754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.000069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"/>
          <p:cNvSpPr/>
          <p:nvPr/>
        </p:nvSpPr>
        <p:spPr>
          <a:xfrm>
            <a:off x="5631480" y="2398680"/>
            <a:ext cx="1376280" cy="754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1.18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3" name=""/>
          <p:cNvSpPr/>
          <p:nvPr/>
        </p:nvSpPr>
        <p:spPr>
          <a:xfrm>
            <a:off x="6999840" y="2399040"/>
            <a:ext cx="1376280" cy="754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55,966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4" name=""/>
          <p:cNvSpPr/>
          <p:nvPr/>
        </p:nvSpPr>
        <p:spPr>
          <a:xfrm>
            <a:off x="4263120" y="3226320"/>
            <a:ext cx="1376280" cy="754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/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.014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5" name=""/>
          <p:cNvSpPr/>
          <p:nvPr/>
        </p:nvSpPr>
        <p:spPr>
          <a:xfrm>
            <a:off x="5631480" y="3226680"/>
            <a:ext cx="1376280" cy="754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6" name=""/>
          <p:cNvSpPr/>
          <p:nvPr/>
        </p:nvSpPr>
        <p:spPr>
          <a:xfrm>
            <a:off x="6999840" y="3227040"/>
            <a:ext cx="1376280" cy="754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"/>
          <p:cNvSpPr/>
          <p:nvPr/>
        </p:nvSpPr>
        <p:spPr>
          <a:xfrm>
            <a:off x="4263480" y="3982680"/>
            <a:ext cx="1376280" cy="754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.000531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"/>
          <p:cNvSpPr/>
          <p:nvPr/>
        </p:nvSpPr>
        <p:spPr>
          <a:xfrm>
            <a:off x="5631840" y="3983040"/>
            <a:ext cx="1376280" cy="754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3.44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9" name=""/>
          <p:cNvSpPr/>
          <p:nvPr/>
        </p:nvSpPr>
        <p:spPr>
          <a:xfrm>
            <a:off x="7000200" y="3983400"/>
            <a:ext cx="1376280" cy="75492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12600">
            <a:solidFill>
              <a:srgbClr val="069a2e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6120" rIns="96120" tIns="51120" bIns="5112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</a:rPr>
              <a:t>55,966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"/>
          <p:cNvSpPr/>
          <p:nvPr/>
        </p:nvSpPr>
        <p:spPr>
          <a:xfrm>
            <a:off x="2642760" y="1183320"/>
            <a:ext cx="1623600" cy="45324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0">
            <a:solidFill>
              <a:srgbClr val="333333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pc="-1" strike="noStrike">
                <a:solidFill>
                  <a:srgbClr val="000000"/>
                </a:solidFill>
                <a:latin typeface="Times New Roman"/>
              </a:rPr>
              <a:t>Cache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ldNum" idx="52"/>
          </p:nvPr>
        </p:nvSpPr>
        <p:spPr>
          <a:xfrm>
            <a:off x="8472600" y="4633560"/>
            <a:ext cx="542880" cy="387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" sz="10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5991C67-1A67-4E04-9D8A-236E86CCE938}" type="slidenum">
              <a:rPr b="0" lang="en" sz="10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10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title"/>
          </p:nvPr>
        </p:nvSpPr>
        <p:spPr>
          <a:xfrm>
            <a:off x="1487160" y="171360"/>
            <a:ext cx="6161760" cy="91728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indent="0" algn="ctr">
              <a:lnSpc>
                <a:spcPct val="90000"/>
              </a:lnSpc>
              <a:buNone/>
              <a:tabLst>
                <a:tab algn="l" pos="0"/>
              </a:tabLst>
            </a:pPr>
            <a:r>
              <a:rPr b="0" lang="e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Direction / Future Work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cxnSp>
        <p:nvCxnSpPr>
          <p:cNvPr id="233" name="Google Shape;106;p 2"/>
          <p:cNvCxnSpPr/>
          <p:nvPr/>
        </p:nvCxnSpPr>
        <p:spPr>
          <a:xfrm>
            <a:off x="204480" y="721440"/>
            <a:ext cx="8740800" cy="6120"/>
          </a:xfrm>
          <a:prstGeom prst="straightConnector1">
            <a:avLst/>
          </a:prstGeom>
          <a:ln w="57225">
            <a:solidFill>
              <a:srgbClr val="0b5394"/>
            </a:solidFill>
            <a:miter/>
          </a:ln>
        </p:spPr>
      </p:cxn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343080" y="829800"/>
            <a:ext cx="5366880" cy="4194720"/>
          </a:xfrm>
          <a:prstGeom prst="rect">
            <a:avLst/>
          </a:prstGeom>
          <a:noFill/>
          <a:ln w="0">
            <a:noFill/>
          </a:ln>
        </p:spPr>
        <p:txBody>
          <a:bodyPr lIns="67680" rIns="67680" tIns="33840" bIns="33840" anchor="t">
            <a:no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</a:rPr>
              <a:t>Implementing a RISC-V TEE in gem5: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Currently adding cache hierarchy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Incorporating caches into secure memory through “board” hierarchy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Entirely different way of connecting things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PMP is included in any RISCV cpu in gem5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2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What is my contribution?</a:t>
            </a:r>
            <a:endParaRPr b="0" lang="en-US" sz="2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Until now, I have been just trying to implement Zach’s work in gem5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0" lang="en-US" sz="16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Deeper understanding of attack methods (winter break project?)</a:t>
            </a:r>
            <a:endParaRPr b="0" lang="en-US" sz="16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35" name="" descr=""/>
          <p:cNvPicPr/>
          <p:nvPr/>
        </p:nvPicPr>
        <p:blipFill>
          <a:blip r:embed="rId1"/>
          <a:stretch/>
        </p:blipFill>
        <p:spPr>
          <a:xfrm>
            <a:off x="5734440" y="1238400"/>
            <a:ext cx="3175920" cy="3081600"/>
          </a:xfrm>
          <a:prstGeom prst="rect">
            <a:avLst/>
          </a:prstGeom>
          <a:ln w="0">
            <a:noFill/>
          </a:ln>
        </p:spPr>
      </p:pic>
      <p:sp>
        <p:nvSpPr>
          <p:cNvPr id="236" name=""/>
          <p:cNvSpPr/>
          <p:nvPr/>
        </p:nvSpPr>
        <p:spPr>
          <a:xfrm>
            <a:off x="5943600" y="4572000"/>
            <a:ext cx="2281680" cy="4528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lang="en-US" sz="1400" spc="-1" strike="noStrike">
                <a:solidFill>
                  <a:srgbClr val="808080"/>
                </a:solidFill>
                <a:latin typeface="Times New Roman"/>
              </a:rPr>
              <a:t>Moolman, Z. &amp; Lehman T.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0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1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2024-12-10T11:04:58Z</dcterms:modified>
  <cp:revision>27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