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11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36.xml" ContentType="application/vnd.openxmlformats-officedocument.theme+xml"/>
  <Override PartName="/ppt/theme/theme2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40.xml" ContentType="application/vnd.openxmlformats-officedocument.theme+xml"/>
  <Override PartName="/ppt/theme/theme39.xml" ContentType="application/vnd.openxmlformats-officedocument.theme+xml"/>
  <Override PartName="/ppt/theme/theme41.xml" ContentType="application/vnd.openxmlformats-officedocument.theme+xml"/>
  <Override PartName="/ppt/theme/theme34.xml" ContentType="application/vnd.openxmlformats-officedocument.theme+xml"/>
  <Override PartName="/ppt/theme/theme7.xml" ContentType="application/vnd.openxmlformats-officedocument.theme+xml"/>
  <Override PartName="/ppt/theme/theme35.xml" ContentType="application/vnd.openxmlformats-officedocument.theme+xml"/>
  <Override PartName="/ppt/theme/theme8.xml" ContentType="application/vnd.openxmlformats-officedocument.theme+xml"/>
  <Override PartName="/ppt/theme/theme33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12.xml" ContentType="application/vnd.openxmlformats-officedocument.theme+xml"/>
  <Override PartName="/ppt/theme/theme1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notesSlides/_rels/notesSlide1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</p:sldMasterIdLst>
  <p:notesMasterIdLst>
    <p:notesMasterId r:id="rId42"/>
  </p:notesMasterIdLst>
  <p:sldIdLst>
    <p:sldId id="256" r:id="rId43"/>
    <p:sldId id="257" r:id="rId44"/>
    <p:sldId id="258" r:id="rId45"/>
    <p:sldId id="259" r:id="rId46"/>
    <p:sldId id="260" r:id="rId47"/>
    <p:sldId id="261" r:id="rId48"/>
    <p:sldId id="262" r:id="rId49"/>
    <p:sldId id="263" r:id="rId50"/>
    <p:sldId id="264" r:id="rId51"/>
    <p:sldId id="265" r:id="rId52"/>
    <p:sldId id="266" r:id="rId53"/>
    <p:sldId id="267" r:id="rId54"/>
    <p:sldId id="268" r:id="rId55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notesMaster" Target="notesMasters/notesMaster1.xml"/><Relationship Id="rId43" Type="http://schemas.openxmlformats.org/officeDocument/2006/relationships/slide" Target="slides/slide1.xml"/><Relationship Id="rId44" Type="http://schemas.openxmlformats.org/officeDocument/2006/relationships/slide" Target="slides/slide2.xml"/><Relationship Id="rId45" Type="http://schemas.openxmlformats.org/officeDocument/2006/relationships/slide" Target="slides/slide3.xml"/><Relationship Id="rId46" Type="http://schemas.openxmlformats.org/officeDocument/2006/relationships/slide" Target="slides/slide4.xml"/><Relationship Id="rId47" Type="http://schemas.openxmlformats.org/officeDocument/2006/relationships/slide" Target="slides/slide5.xml"/><Relationship Id="rId48" Type="http://schemas.openxmlformats.org/officeDocument/2006/relationships/slide" Target="slides/slide6.xml"/><Relationship Id="rId49" Type="http://schemas.openxmlformats.org/officeDocument/2006/relationships/slide" Target="slides/slide7.xml"/><Relationship Id="rId50" Type="http://schemas.openxmlformats.org/officeDocument/2006/relationships/slide" Target="slides/slide8.xml"/><Relationship Id="rId51" Type="http://schemas.openxmlformats.org/officeDocument/2006/relationships/slide" Target="slides/slide9.xml"/><Relationship Id="rId52" Type="http://schemas.openxmlformats.org/officeDocument/2006/relationships/slide" Target="slides/slide10.xml"/><Relationship Id="rId53" Type="http://schemas.openxmlformats.org/officeDocument/2006/relationships/slide" Target="slides/slide11.xml"/><Relationship Id="rId54" Type="http://schemas.openxmlformats.org/officeDocument/2006/relationships/slide" Target="slides/slide12.xml"/><Relationship Id="rId55" Type="http://schemas.openxmlformats.org/officeDocument/2006/relationships/slide" Target="slides/slide13.xml"/><Relationship Id="rId5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dt" idx="4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ftr" idx="4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sldNum" idx="4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91C4B5E-43A6-4A54-B8FF-51AA047A3A5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4880" cy="3073320"/>
          </a:xfrm>
          <a:prstGeom prst="rect">
            <a:avLst/>
          </a:prstGeom>
          <a:ln w="0">
            <a:noFill/>
          </a:ln>
        </p:spPr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440" cy="358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5884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0616BEF-61A5-41B7-A9D5-90610D8CC736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4880" cy="3073320"/>
          </a:xfrm>
          <a:prstGeom prst="rect">
            <a:avLst/>
          </a:prstGeom>
          <a:ln w="0">
            <a:noFill/>
          </a:ln>
        </p:spPr>
      </p:sp>
      <p:sp>
        <p:nvSpPr>
          <p:cNvPr id="28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440" cy="358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5884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12936AB-32F8-40AB-BF99-B38DB7644FF8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4880" cy="3073320"/>
          </a:xfrm>
          <a:prstGeom prst="rect">
            <a:avLst/>
          </a:prstGeom>
          <a:ln w="0">
            <a:noFill/>
          </a:ln>
        </p:spPr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440" cy="358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5884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81CFAFF-206F-4F04-9A12-512AEC08190C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4880" cy="3073320"/>
          </a:xfrm>
          <a:prstGeom prst="rect">
            <a:avLst/>
          </a:prstGeom>
          <a:ln w="0">
            <a:noFill/>
          </a:ln>
        </p:spPr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440" cy="358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 type="sldNum" idx="68"/>
          </p:nvPr>
        </p:nvSpPr>
        <p:spPr>
          <a:xfrm>
            <a:off x="3884760" y="8685360"/>
            <a:ext cx="295884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7B427EA-0E00-4283-9969-1CB6B911C3B8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4880" cy="3073320"/>
          </a:xfrm>
          <a:prstGeom prst="rect">
            <a:avLst/>
          </a:prstGeom>
          <a:ln w="0">
            <a:noFill/>
          </a:ln>
        </p:spPr>
      </p:sp>
      <p:sp>
        <p:nvSpPr>
          <p:cNvPr id="29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440" cy="358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sldNum" idx="69"/>
          </p:nvPr>
        </p:nvSpPr>
        <p:spPr>
          <a:xfrm>
            <a:off x="3884760" y="8685360"/>
            <a:ext cx="295884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20B15B7-BEBF-4F41-B55B-D302338C92FD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4880" cy="3073320"/>
          </a:xfrm>
          <a:prstGeom prst="rect">
            <a:avLst/>
          </a:prstGeom>
          <a:ln w="0">
            <a:noFill/>
          </a:ln>
        </p:spPr>
      </p:sp>
      <p:sp>
        <p:nvSpPr>
          <p:cNvPr id="25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440" cy="358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5884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9C9BC3D-87AE-45CC-879F-7D780E718FCC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4880" cy="3073320"/>
          </a:xfrm>
          <a:prstGeom prst="rect">
            <a:avLst/>
          </a:prstGeom>
          <a:ln w="0">
            <a:noFill/>
          </a:ln>
        </p:spPr>
      </p:sp>
      <p:sp>
        <p:nvSpPr>
          <p:cNvPr id="26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440" cy="358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5884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6731E67-2B57-4777-A88B-33133FDB903E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4880" cy="3073320"/>
          </a:xfrm>
          <a:prstGeom prst="rect">
            <a:avLst/>
          </a:prstGeom>
          <a:ln w="0">
            <a:noFill/>
          </a:ln>
        </p:spPr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440" cy="358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5884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3692A91-7BAA-4D32-85D7-3D7E92894F02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4880" cy="3073320"/>
          </a:xfrm>
          <a:prstGeom prst="rect">
            <a:avLst/>
          </a:prstGeom>
          <a:ln w="0">
            <a:noFill/>
          </a:ln>
        </p:spPr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440" cy="358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5884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649B727-EB94-4742-AF76-76725052A7C7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4880" cy="3073320"/>
          </a:xfrm>
          <a:prstGeom prst="rect">
            <a:avLst/>
          </a:prstGeom>
          <a:ln w="0">
            <a:noFill/>
          </a:ln>
        </p:spPr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440" cy="358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5884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3CDE685-CBF7-4112-9C09-754C717D47B5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4880" cy="3073320"/>
          </a:xfrm>
          <a:prstGeom prst="rect">
            <a:avLst/>
          </a:prstGeom>
          <a:ln w="0">
            <a:noFill/>
          </a:ln>
        </p:spPr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440" cy="358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5884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763647E-55B1-483E-8FB1-5E79A45806F3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4880" cy="3073320"/>
          </a:xfrm>
          <a:prstGeom prst="rect">
            <a:avLst/>
          </a:prstGeom>
          <a:ln w="0">
            <a:noFill/>
          </a:ln>
        </p:spPr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440" cy="358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5884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1DB7C61-0CAB-46D3-AF19-E5C538200852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4880" cy="3073320"/>
          </a:xfrm>
          <a:prstGeom prst="rect">
            <a:avLst/>
          </a:prstGeom>
          <a:ln w="0">
            <a:noFill/>
          </a:ln>
        </p:spPr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3440" cy="3587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58840" cy="44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C5ABB72-9B58-4FC1-9690-945E9DDCF538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3C95CCF-0445-47B2-ACFB-86C4FA9012C3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38D7D2D0-91B2-46CB-B2F5-8CEFDD9B5B9B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90922B7-0D77-4735-A677-633C06CBC9F0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9AA2726-DBF2-460B-A1F7-91053A4A4E4F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2EB4BC5E-0FF0-4866-A37D-0ED6061AFA57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A87A05A-AC2B-4CE7-A493-2558064987EE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555C2FE-AC6D-4C87-9D7C-555342C9A76C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9B0D3017-7569-4465-9CAB-12BBF17C616D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02078F12-910B-4CEE-A722-E89E2B8C5236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7B01462-D48A-4BD5-8C75-5F22CFB3A2D5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C0ECC93C-3684-4B77-809B-CDE52CF328B3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522A7A-CD10-4512-87C3-5879A4F1AADB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4E905B5-7049-4B9F-B6A3-8F3E9C09966C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4F20F09-83BE-4B52-B88F-654CD5A4B5B1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83775152-E90E-4FB0-9032-66DF52106B35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8798410D-FFAF-4F17-9BD8-CBA21EA6589A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25C6FA80-50FC-42F7-B4CF-B0D77A6643CA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2807A707-A28B-4B57-882E-7C8D17A7DED4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A08D5553-96BF-416F-A1DB-2C00499F5A91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3BE8F629-2323-4D87-AB05-30A1BD8CADA9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02485D22-7825-4106-A387-50D8CBE65368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363C361B-1456-443D-B63F-DEE442F173D8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A41029F-FFD7-48C9-BB97-2ACC0E9371C6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4F3725E5-B2A5-4A96-BFC6-B8CEC4E0C480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4E2ADC27-23F9-4D97-AE2D-B4AEC55D63ED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BCFF2341-989F-49A1-A2E3-EAB84E57A5B9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FB447F34-2EC6-4852-A33F-E8FE72C89E03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47C2E3AC-2CED-4827-8742-30126F8C5DFD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EDD362AD-8C53-4C7B-B0F1-A1BAFB946903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DCC026A8-20EA-4C80-BE9B-B87D4C94CFE5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7"/>
          </p:nvPr>
        </p:nvSpPr>
        <p:spPr/>
        <p:txBody>
          <a:bodyPr/>
          <a:p>
            <a:fld id="{6908B859-878B-4611-9D6E-622F9302E416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F1AB2B4F-0B30-4136-B14F-4A071F241398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90E3AFD9-D866-43BB-A52F-78B6B5DB2803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F5C06D4-A603-4436-A512-442011F4CCFA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0"/>
          </p:nvPr>
        </p:nvSpPr>
        <p:spPr/>
        <p:txBody>
          <a:bodyPr/>
          <a:p>
            <a:fld id="{31085338-267B-4BEC-B609-80F90BACBD7C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13C0518-43DB-4236-9395-8D3F129183C3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CFA65E7-E056-41DE-9747-A64001966C24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97C8677-BFC5-47C3-85FF-E3BF216D0DFB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9E7CED2-D46F-4967-B691-7B24EC3E23B0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AC357C3-6445-4BEC-90C3-D976D662CA05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0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3568A28-3E94-41A2-87BD-6B07AEE5F676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9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BFE9482-7642-44FB-A376-8B9B95544319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002758F-A825-4F8B-980F-E72F3D7D89AA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529B162-4C56-45B6-8990-1D47DB651C85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332CBE7-081B-4B73-9C68-26ABC9973CA0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0D813C0-33B6-4EF3-8CB7-7797F6376F1D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ldNum" idx="15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B914618-E4EE-4D4F-A672-A12883C5329F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sldNum" idx="16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136EE67-E9F6-46EF-9E94-55C49360BF6B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sldNum" idx="17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7736C89-3405-4E9B-853D-A293902F7C7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Num" idx="18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1EB8828-177C-48A5-9E0D-A46AE6D055AD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ldNum" idx="19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E0B3E11-1152-4E31-AC0D-9B006FF1B23E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6D4323B-6CA9-4E22-ACD7-F43B78861504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 idx="20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86D3996-5DCB-4361-8618-32C80A181292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sldNum" idx="21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1092C99-4173-4B47-8526-4A75AA41C92E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ldNum" idx="22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4959DCE-DB7B-41E5-826D-CACCACC08384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ldNum" idx="23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060F454-8F6E-4671-885D-3AA49B435BE5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24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1A449CC-1A3A-4E73-8695-8C67BCDAEEF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sldNum" idx="25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7E1E83A-AEBE-49E5-9CF9-8421F50052FD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ldNum" idx="26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3504FFF-8576-465E-9CF0-48DDCB15298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Num" idx="27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9674D4D-A847-4D3D-A342-4FB30EF0697E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28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A9D2636-2436-4DFF-A8EB-602139290EF0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sldNum" idx="29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09FCC94-4604-4326-8EB5-0D2DFBF455C0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5115FD9-FA75-4BA1-8ACA-C255DE7E56A6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ldNum" idx="30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1B9BE2D-3A16-4D53-87AC-AB465BBF107B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ldNum" idx="31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727A75F-EF38-4FDC-AE7D-6B9046666FF7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Num" idx="32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E098A7F-F545-443E-8F63-E453950C2DB1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Num" idx="33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381AC57-B32E-4DF8-85DC-BAB91EAAC309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sldNum" idx="34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DE87E4C-F62F-43F6-99F7-0E5170242CE6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sldNum" idx="35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D9A220-A6B6-4986-86EA-2ED4881E2F33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ldNum" idx="36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52A75F6-90AF-484A-962A-4EF862019D93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Num" idx="37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E5472AD-8D8C-45C7-BF5F-C68471F6FEE6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Num" idx="38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2F422E6-EF18-4BEE-89F9-50C28ABF21C4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36;p9"/>
          <p:cNvSpPr/>
          <p:nvPr/>
        </p:nvSpPr>
        <p:spPr>
          <a:xfrm>
            <a:off x="4572000" y="0"/>
            <a:ext cx="4565520" cy="513720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1"/>
          <p:cNvSpPr>
            <a:spLocks noGrp="1"/>
          </p:cNvSpPr>
          <p:nvPr>
            <p:ph type="sldNum" idx="39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55562F0-8E6D-4367-86F3-DB39CE49A32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40B26DF-79A1-4016-AD83-792E0CD37844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Num" idx="40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59B09A3-4EEA-4555-B168-6FB50B8510EA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2B55A6B-4C09-4500-9269-1CEC0414A0F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EAA0646-2C09-4D0E-949A-CD833980ACE3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5AEEE4D-65C4-432A-9D8E-3D4AAA37C9C3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773FF6C-AB59-4C0E-8A87-8C849677954D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1896DBA-7702-402A-A90D-60FB7C834426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2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834480" y="347400"/>
            <a:ext cx="7468200" cy="17586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" sz="33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SecuriTEE: Secure Memory for RISC-V Trusted Execution Environments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3" name="Google Shape;56;p13"/>
          <p:cNvCxnSpPr/>
          <p:nvPr/>
        </p:nvCxnSpPr>
        <p:spPr>
          <a:xfrm>
            <a:off x="204480" y="2304720"/>
            <a:ext cx="8741520" cy="68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cxnSp>
        <p:nvCxnSpPr>
          <p:cNvPr id="174" name="Google Shape;57;p13"/>
          <p:cNvCxnSpPr/>
          <p:nvPr/>
        </p:nvCxnSpPr>
        <p:spPr>
          <a:xfrm>
            <a:off x="204480" y="3948840"/>
            <a:ext cx="8741520" cy="68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75" name="PlaceHolder 2"/>
          <p:cNvSpPr>
            <a:spLocks noGrp="1"/>
          </p:cNvSpPr>
          <p:nvPr>
            <p:ph type="sldNum" idx="44"/>
          </p:nvPr>
        </p:nvSpPr>
        <p:spPr>
          <a:xfrm>
            <a:off x="8472600" y="466308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4A498E9-D469-486C-8CED-4813062EF273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Google Shape;59;p13"/>
          <p:cNvSpPr/>
          <p:nvPr/>
        </p:nvSpPr>
        <p:spPr>
          <a:xfrm>
            <a:off x="1946880" y="2244240"/>
            <a:ext cx="5244120" cy="16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Presentation By: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9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Will Buziak</a:t>
            </a:r>
            <a:br>
              <a:rPr sz="1900"/>
            </a:br>
            <a:r>
              <a:rPr b="0" lang="en" sz="17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Department of Computer Science</a:t>
            </a:r>
            <a:br>
              <a:rPr sz="1700"/>
            </a:br>
            <a:r>
              <a:rPr b="0" lang="en" sz="17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Colorado School of Mines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Google Shape;60;p13"/>
          <p:cNvSpPr/>
          <p:nvPr/>
        </p:nvSpPr>
        <p:spPr>
          <a:xfrm>
            <a:off x="3071880" y="3948480"/>
            <a:ext cx="2993400" cy="100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br>
              <a:rPr sz="1800"/>
            </a:br>
            <a:r>
              <a:rPr b="0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November 5, 2024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sldNum" idx="53"/>
          </p:nvPr>
        </p:nvSpPr>
        <p:spPr>
          <a:xfrm>
            <a:off x="8472600" y="463356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2B17686-E08E-415A-98EB-4718ED3B2525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1040" cy="9165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Direction / Future Work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7" name="Google Shape;106;p 3"/>
          <p:cNvCxnSpPr/>
          <p:nvPr/>
        </p:nvCxnSpPr>
        <p:spPr>
          <a:xfrm>
            <a:off x="204480" y="721440"/>
            <a:ext cx="8741520" cy="68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343080" y="829800"/>
            <a:ext cx="5366160" cy="41940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Implementing a RISC-V TEE in gem5: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Currently adding cache hierarchy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Incorporating caches into secure memory through “board” hierarchy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Entirely different way of connecting things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PMP is included in any RISCV cpu in gem5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What is my contribution?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Until now, I have been just trying to implement Zach’s work in gem5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Deeper understanding of attack methods (winter break project?)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5734440" y="1238400"/>
            <a:ext cx="3175200" cy="3080880"/>
          </a:xfrm>
          <a:prstGeom prst="rect">
            <a:avLst/>
          </a:prstGeom>
          <a:ln w="0">
            <a:noFill/>
          </a:ln>
        </p:spPr>
      </p:pic>
      <p:sp>
        <p:nvSpPr>
          <p:cNvPr id="240" name=""/>
          <p:cNvSpPr/>
          <p:nvPr/>
        </p:nvSpPr>
        <p:spPr>
          <a:xfrm>
            <a:off x="5943600" y="4572000"/>
            <a:ext cx="2280960" cy="45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Times New Roman"/>
              </a:rPr>
              <a:t>Moolman, Z. &amp; Lehman 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Num" idx="54"/>
          </p:nvPr>
        </p:nvSpPr>
        <p:spPr>
          <a:xfrm>
            <a:off x="8472600" y="463356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24752F2-6011-405C-A44A-24118AB33CA9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1040" cy="9165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Gap &amp; Contribution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3" name="Google Shape;106;p 1"/>
          <p:cNvCxnSpPr/>
          <p:nvPr/>
        </p:nvCxnSpPr>
        <p:spPr>
          <a:xfrm>
            <a:off x="204480" y="721440"/>
            <a:ext cx="8741520" cy="68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343080" y="829800"/>
            <a:ext cx="8338320" cy="41940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A Midsummer Nights Tree (AMNT) by Sam Thomas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Crash consistent secure memory protocol by defining write-back protocols that sync the on-chip BMT root &amp; stored leaf counters in off-chip memory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1040" cy="9165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Limitations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6200" cy="34884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Computational and memory overhead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7" name="Google Shape;180;p25"/>
          <p:cNvCxnSpPr/>
          <p:nvPr/>
        </p:nvCxnSpPr>
        <p:spPr>
          <a:xfrm>
            <a:off x="204480" y="721440"/>
            <a:ext cx="8741520" cy="68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48" name="PlaceHolder 3"/>
          <p:cNvSpPr>
            <a:spLocks noGrp="1"/>
          </p:cNvSpPr>
          <p:nvPr>
            <p:ph type="sldNum" idx="55"/>
          </p:nvPr>
        </p:nvSpPr>
        <p:spPr>
          <a:xfrm>
            <a:off x="8472600" y="463356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BDCAFA0-9792-452F-98D8-DD5D1D77DD7E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1040" cy="9165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Sources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08800" cy="44143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[1]</a:t>
            </a:r>
            <a:r>
              <a:rPr b="0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Dayeol Lee (2022) Building Trusted Execution Environments. In: </a:t>
            </a:r>
            <a:r>
              <a:rPr b="0" i="1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A dissertation submitted in partial satisfaction of the requirements for the degree of Doctor of Philosophy in Computer Science in the Graduate Division of the University of California, Berkeley</a:t>
            </a:r>
            <a:r>
              <a:rPr b="0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[2] Chenyu Yan, Brian Rogers, Daniel Englender, et. al. (2006) Improving Cost, Performance, and Security of Memory Encryption and Authentication. In: </a:t>
            </a:r>
            <a:r>
              <a:rPr b="0" i="1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Proceedings of the 33rd International Symposium on Computer Architecture (ISCA’06)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[3] Brian Rogers &amp; Milos Prvulovic (2007) Using address independent seed encryption and bonsai merkle trees to make secure processors OS-and performance-friendly. In: </a:t>
            </a:r>
            <a:r>
              <a:rPr b="0" i="1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40th IEEE/ACM International Symposium on Microarchitecture (MICRO’07)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[3] Zach Moolman &amp; Tamara Silbergleit Lehman (2024) Extending RISC-V Keystone to Include Efficient Secure Memory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51" name="Google Shape;207;p28"/>
          <p:cNvCxnSpPr/>
          <p:nvPr/>
        </p:nvCxnSpPr>
        <p:spPr>
          <a:xfrm>
            <a:off x="204480" y="721440"/>
            <a:ext cx="8741520" cy="68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52" name="PlaceHolder 3"/>
          <p:cNvSpPr>
            <a:spLocks noGrp="1"/>
          </p:cNvSpPr>
          <p:nvPr>
            <p:ph type="sldNum" idx="56"/>
          </p:nvPr>
        </p:nvSpPr>
        <p:spPr>
          <a:xfrm>
            <a:off x="8472600" y="463356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FA7DE60-3064-4D10-8ABA-A5EB794A20E9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1040" cy="9165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Background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6200" cy="41893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Motivated attackers can employ many tactics to corrupt or steal data, this work focuses on preventing: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A malicious OS, application or thread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Replay or side-channel attacks targeting off-chip peripherals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Trusted Execution Environments (TEEs) provide hardware guarantees that separate address spaces, securing the integrity of the processor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Secure Memory methods protect against off-chip tampering by encrypting and storing metadata securely on-chip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0" name="Google Shape;68;p14"/>
          <p:cNvCxnSpPr/>
          <p:nvPr/>
        </p:nvCxnSpPr>
        <p:spPr>
          <a:xfrm>
            <a:off x="204480" y="721440"/>
            <a:ext cx="8741520" cy="68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81" name="PlaceHolder 3"/>
          <p:cNvSpPr>
            <a:spLocks noGrp="1"/>
          </p:cNvSpPr>
          <p:nvPr>
            <p:ph type="sldNum" idx="45"/>
          </p:nvPr>
        </p:nvSpPr>
        <p:spPr>
          <a:xfrm>
            <a:off x="8472600" y="463356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C8AF8C9-982C-4114-BDAB-FF0B4A4B8286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93;p17"/>
          <p:cNvSpPr/>
          <p:nvPr/>
        </p:nvSpPr>
        <p:spPr>
          <a:xfrm>
            <a:off x="327960" y="4114800"/>
            <a:ext cx="8481960" cy="804960"/>
          </a:xfrm>
          <a:prstGeom prst="roundRect">
            <a:avLst>
              <a:gd name="adj" fmla="val 16667"/>
            </a:avLst>
          </a:prstGeom>
          <a:solidFill>
            <a:srgbClr val="ffc000">
              <a:alpha val="20000"/>
            </a:srgbClr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1"/>
          <p:cNvSpPr>
            <a:spLocks noGrp="1"/>
          </p:cNvSpPr>
          <p:nvPr>
            <p:ph type="sldNum" idx="46"/>
          </p:nvPr>
        </p:nvSpPr>
        <p:spPr>
          <a:xfrm>
            <a:off x="8472600" y="463356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58D283C-5AF1-48E6-B192-AD57EA2427E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941400" y="3567600"/>
            <a:ext cx="7255080" cy="18997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23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Goal</a:t>
            </a:r>
            <a:r>
              <a:rPr b="0" lang="en" sz="23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: Harden TEEs with Secure Memory protocols to further protect data integrity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1040" cy="9165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Motivation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6" name="Google Shape;97;p17"/>
          <p:cNvCxnSpPr/>
          <p:nvPr/>
        </p:nvCxnSpPr>
        <p:spPr>
          <a:xfrm>
            <a:off x="204480" y="721440"/>
            <a:ext cx="8741520" cy="68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343080" y="829800"/>
            <a:ext cx="8386200" cy="27748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TEEs provide confidence against malicious applications attempting to tamper with data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Still vulnerable to side-channel attacks, replay attacks and off-chip tampering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Secure Memory can mitigate these concerns by adding another layer of protection for off-chip devices 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RISC-V TEEs (e. g. Keystone</a:t>
            </a:r>
            <a:r>
              <a:rPr b="0" lang="en" sz="2100" spc="-1" strike="noStrike" baseline="33000">
                <a:solidFill>
                  <a:schemeClr val="dk1"/>
                </a:solidFill>
                <a:latin typeface="Times New Roman"/>
                <a:ea typeface="Times New Roman"/>
              </a:rPr>
              <a:t>[1]</a:t>
            </a:r>
            <a:r>
              <a:rPr b="0" lang="en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) provides an open-source, configurable platform for developing TEEs to specific applications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1040" cy="9165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Trusted Execution Environments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9" name="Google Shape;114;p 1"/>
          <p:cNvCxnSpPr/>
          <p:nvPr/>
        </p:nvCxnSpPr>
        <p:spPr>
          <a:xfrm>
            <a:off x="204480" y="721440"/>
            <a:ext cx="8741520" cy="68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90" name="PlaceHolder 2"/>
          <p:cNvSpPr>
            <a:spLocks noGrp="1"/>
          </p:cNvSpPr>
          <p:nvPr>
            <p:ph type="sldNum" idx="47"/>
          </p:nvPr>
        </p:nvSpPr>
        <p:spPr>
          <a:xfrm>
            <a:off x="8472600" y="463356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72EFC7C-4D6C-469A-8C1E-4BFB5A6F0E11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343080" y="462600"/>
            <a:ext cx="8386200" cy="45619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 TEE implements different </a:t>
            </a:r>
            <a:r>
              <a:rPr b="0" i="1" lang="e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privelege modes</a:t>
            </a:r>
            <a:r>
              <a:rPr b="0" lang="e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with separate </a:t>
            </a:r>
            <a:r>
              <a:rPr b="0" i="1" lang="e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address spaces</a:t>
            </a:r>
            <a:r>
              <a:rPr b="0" lang="e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 enforcing a set of rules dictating which components can access what regions of memory: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User mode, Supervisor mode, Machine mode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Almost all major CPU vendors have their own flavor of TEE: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Intel SGX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ARM Confidential Computer Architecture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AMD SEV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These implementations leverage proprietary hardware, opening the door for a configurable &amp; open-source TEE, keystone</a:t>
            </a:r>
            <a:r>
              <a:rPr b="0" lang="en" sz="2100" spc="-1" strike="noStrike" baseline="33000">
                <a:solidFill>
                  <a:srgbClr val="000000"/>
                </a:solidFill>
                <a:latin typeface="Times New Roman"/>
                <a:ea typeface="Times New Roman"/>
              </a:rPr>
              <a:t>[1]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Still vulnerable to side-channel &amp; replay attacks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1040" cy="9165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Secure Memory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3" name="Google Shape;114;p19"/>
          <p:cNvCxnSpPr/>
          <p:nvPr/>
        </p:nvCxnSpPr>
        <p:spPr>
          <a:xfrm>
            <a:off x="204480" y="721440"/>
            <a:ext cx="8741520" cy="68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94" name="PlaceHolder 2"/>
          <p:cNvSpPr>
            <a:spLocks noGrp="1"/>
          </p:cNvSpPr>
          <p:nvPr>
            <p:ph type="sldNum" idx="48"/>
          </p:nvPr>
        </p:nvSpPr>
        <p:spPr>
          <a:xfrm>
            <a:off x="8472600" y="463356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5B9F4B2-D4D3-4C5D-8A3A-38EF002A4F0D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343080" y="606600"/>
            <a:ext cx="8386200" cy="43272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Secure Memory defines any off-chip device as untrusted &amp; defines a process for verifying the integrity of off-chip data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Off-chip data is signed with a counter, cryptographically hashed and stored in a tree of hashes (merkle tree</a:t>
            </a:r>
            <a:r>
              <a:rPr b="0" lang="en" sz="2100" spc="-1" strike="noStrike" baseline="33000">
                <a:solidFill>
                  <a:srgbClr val="000000"/>
                </a:solidFill>
                <a:latin typeface="Times New Roman"/>
                <a:ea typeface="Times New Roman"/>
              </a:rPr>
              <a:t>[2] </a:t>
            </a: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&amp; bonsai merkle tree</a:t>
            </a:r>
            <a:r>
              <a:rPr b="0" lang="en" sz="2100" spc="-1" strike="noStrike" baseline="33000">
                <a:solidFill>
                  <a:srgbClr val="000000"/>
                </a:solidFill>
                <a:latin typeface="Times New Roman"/>
                <a:ea typeface="Times New Roman"/>
              </a:rPr>
              <a:t>[3]</a:t>
            </a: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Optimizations have been investigated that reduce memory overhead and efficient incrementing of counters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Builds a hash tree over the memory, the root of which is always stored on-chip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Memory blocks are fetched, hashed and compared against the entire tree for verification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1040" cy="9165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gem5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6200" cy="34884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gem5 is one of, if not the only, architecture simulator that supports RISC-V &amp; multi-core simulation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Keystone including PMP tables &amp; checker implementations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Memory encryption engine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Secure Memory implementation (Sam Thomas)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8" name="Google Shape;140;p21"/>
          <p:cNvCxnSpPr/>
          <p:nvPr/>
        </p:nvCxnSpPr>
        <p:spPr>
          <a:xfrm>
            <a:off x="204480" y="721440"/>
            <a:ext cx="8741520" cy="68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99" name="PlaceHolder 3"/>
          <p:cNvSpPr>
            <a:spLocks noGrp="1"/>
          </p:cNvSpPr>
          <p:nvPr>
            <p:ph type="sldNum" idx="49"/>
          </p:nvPr>
        </p:nvSpPr>
        <p:spPr>
          <a:xfrm>
            <a:off x="8472600" y="463356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21C1E57-350A-4687-8FF0-A9BE73D2F058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1040" cy="9165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gem5 Simple Sanity Check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6200" cy="41886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Base gem5 vs. Secure Memory implementation (</a:t>
            </a:r>
            <a:r>
              <a:rPr b="0" lang="e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version 24.0.0.1</a:t>
            </a: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9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Benchmark: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1,000 accesses on 1GB array of memory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No caches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Secure memory implementation requires an increase in both runtime and memory overhead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2" name="Google Shape;140;p 1"/>
          <p:cNvCxnSpPr/>
          <p:nvPr/>
        </p:nvCxnSpPr>
        <p:spPr>
          <a:xfrm>
            <a:off x="204480" y="721440"/>
            <a:ext cx="8741520" cy="68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03" name="PlaceHolder 3"/>
          <p:cNvSpPr>
            <a:spLocks noGrp="1"/>
          </p:cNvSpPr>
          <p:nvPr>
            <p:ph type="sldNum" idx="50"/>
          </p:nvPr>
        </p:nvSpPr>
        <p:spPr>
          <a:xfrm>
            <a:off x="8472600" y="463356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A17E26E-57F8-428C-A936-21AABDE9E382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204" name=""/>
          <p:cNvGraphicFramePr/>
          <p:nvPr/>
        </p:nvGraphicFramePr>
        <p:xfrm>
          <a:off x="2039400" y="2683440"/>
          <a:ext cx="5075280" cy="1397160"/>
        </p:xfrm>
        <a:graphic>
          <a:graphicData uri="http://schemas.openxmlformats.org/drawingml/2006/table">
            <a:tbl>
              <a:tblPr/>
              <a:tblGrid>
                <a:gridCol w="1268640"/>
                <a:gridCol w="1268640"/>
                <a:gridCol w="1268640"/>
                <a:gridCol w="1269720"/>
              </a:tblGrid>
              <a:tr h="36468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Simulated Time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(Seconds)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Host Memory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(MB)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Number of Instructions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(thousands)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Base gem5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.00388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1.18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55,966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Secure gem5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.014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3.43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55,966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5" name=""/>
          <p:cNvSpPr/>
          <p:nvPr/>
        </p:nvSpPr>
        <p:spPr>
          <a:xfrm>
            <a:off x="1480680" y="2561400"/>
            <a:ext cx="1823040" cy="75564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1040" cy="9165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gem5 Cache Sanity Check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7" name="Google Shape;140;p 3"/>
          <p:cNvCxnSpPr/>
          <p:nvPr/>
        </p:nvCxnSpPr>
        <p:spPr>
          <a:xfrm>
            <a:off x="204480" y="721440"/>
            <a:ext cx="8741520" cy="68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08" name="PlaceHolder 2"/>
          <p:cNvSpPr>
            <a:spLocks noGrp="1"/>
          </p:cNvSpPr>
          <p:nvPr>
            <p:ph type="sldNum" idx="51"/>
          </p:nvPr>
        </p:nvSpPr>
        <p:spPr>
          <a:xfrm>
            <a:off x="8472600" y="463356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A51C1B4-A74D-4265-A19C-C267EFA70824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613800" y="1636200"/>
            <a:ext cx="2007000" cy="1519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Base gem5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>
            <a:off x="613800" y="3231720"/>
            <a:ext cx="2007000" cy="15195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Secure gem5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"/>
          <p:cNvSpPr/>
          <p:nvPr/>
        </p:nvSpPr>
        <p:spPr>
          <a:xfrm>
            <a:off x="2625480" y="1645200"/>
            <a:ext cx="1641240" cy="7574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False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"/>
          <p:cNvSpPr/>
          <p:nvPr/>
        </p:nvSpPr>
        <p:spPr>
          <a:xfrm>
            <a:off x="2625480" y="2395440"/>
            <a:ext cx="1641240" cy="7574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True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"/>
          <p:cNvSpPr/>
          <p:nvPr/>
        </p:nvSpPr>
        <p:spPr>
          <a:xfrm>
            <a:off x="2625840" y="3229200"/>
            <a:ext cx="1641240" cy="7574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False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"/>
          <p:cNvSpPr/>
          <p:nvPr/>
        </p:nvSpPr>
        <p:spPr>
          <a:xfrm>
            <a:off x="2625840" y="3979440"/>
            <a:ext cx="1641240" cy="7574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True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4262400" y="1182960"/>
            <a:ext cx="1366920" cy="4525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33333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</a:rPr>
              <a:t>Simulated Time 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(seconds)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5630760" y="1183320"/>
            <a:ext cx="1366920" cy="4525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33333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</a:rPr>
              <a:t>Host Memory 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(MB)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>
            <a:off x="6999120" y="1183680"/>
            <a:ext cx="1366920" cy="4525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33333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Number of Instructions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4262760" y="1641960"/>
            <a:ext cx="1375560" cy="75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.003880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"/>
          <p:cNvSpPr/>
          <p:nvPr/>
        </p:nvSpPr>
        <p:spPr>
          <a:xfrm>
            <a:off x="5631120" y="1642320"/>
            <a:ext cx="1375560" cy="75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1.18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"/>
          <p:cNvSpPr/>
          <p:nvPr/>
        </p:nvSpPr>
        <p:spPr>
          <a:xfrm>
            <a:off x="6999480" y="1642680"/>
            <a:ext cx="1375560" cy="75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55,966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"/>
          <p:cNvSpPr/>
          <p:nvPr/>
        </p:nvSpPr>
        <p:spPr>
          <a:xfrm>
            <a:off x="4263120" y="2398320"/>
            <a:ext cx="1375560" cy="75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.000069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"/>
          <p:cNvSpPr/>
          <p:nvPr/>
        </p:nvSpPr>
        <p:spPr>
          <a:xfrm>
            <a:off x="5631480" y="2398680"/>
            <a:ext cx="1375560" cy="75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1.18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"/>
          <p:cNvSpPr/>
          <p:nvPr/>
        </p:nvSpPr>
        <p:spPr>
          <a:xfrm>
            <a:off x="6999840" y="2399040"/>
            <a:ext cx="1375560" cy="75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55,966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"/>
          <p:cNvSpPr/>
          <p:nvPr/>
        </p:nvSpPr>
        <p:spPr>
          <a:xfrm>
            <a:off x="4263120" y="3226320"/>
            <a:ext cx="1375560" cy="75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.014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"/>
          <p:cNvSpPr/>
          <p:nvPr/>
        </p:nvSpPr>
        <p:spPr>
          <a:xfrm>
            <a:off x="5631480" y="3226680"/>
            <a:ext cx="1375560" cy="75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3.43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"/>
          <p:cNvSpPr/>
          <p:nvPr/>
        </p:nvSpPr>
        <p:spPr>
          <a:xfrm>
            <a:off x="6999840" y="3227040"/>
            <a:ext cx="1375560" cy="75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55,966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"/>
          <p:cNvSpPr/>
          <p:nvPr/>
        </p:nvSpPr>
        <p:spPr>
          <a:xfrm>
            <a:off x="4263480" y="3982680"/>
            <a:ext cx="1375560" cy="75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.000531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"/>
          <p:cNvSpPr/>
          <p:nvPr/>
        </p:nvSpPr>
        <p:spPr>
          <a:xfrm>
            <a:off x="5631840" y="3983040"/>
            <a:ext cx="1375560" cy="75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3.44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"/>
          <p:cNvSpPr/>
          <p:nvPr/>
        </p:nvSpPr>
        <p:spPr>
          <a:xfrm>
            <a:off x="7000200" y="3983400"/>
            <a:ext cx="1375560" cy="7542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55,966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"/>
          <p:cNvSpPr/>
          <p:nvPr/>
        </p:nvSpPr>
        <p:spPr>
          <a:xfrm>
            <a:off x="2642760" y="1183320"/>
            <a:ext cx="1622880" cy="4525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33333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Cache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Num" idx="52"/>
          </p:nvPr>
        </p:nvSpPr>
        <p:spPr>
          <a:xfrm>
            <a:off x="8472600" y="4633560"/>
            <a:ext cx="542160" cy="38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2F2F958-7889-47A7-AC5C-6DB92CC7C16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1040" cy="91656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PMP Sensitivity Analysis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3" name="Google Shape;106;p 2"/>
          <p:cNvCxnSpPr/>
          <p:nvPr/>
        </p:nvCxnSpPr>
        <p:spPr>
          <a:xfrm>
            <a:off x="204480" y="721440"/>
            <a:ext cx="8741520" cy="684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343080" y="829800"/>
            <a:ext cx="7886520" cy="41940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How does a variable PMP size affect performance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Efficient PMP packing: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Currently, gem5 implements Naturally Aligned Power of Two (NAPOT) packing, which requires the base address to be aligned by a power of two.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2024-12-10T12:48:39Z</dcterms:modified>
  <cp:revision>29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