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sldIdLst>
    <p:sldId id="256" r:id="rId3"/>
  </p:sldIdLst>
  <p:sldSz cx="43891200" cy="32918400"/>
  <p:notesSz cx="7772400" cy="100584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" Target="slides/slide1.xml"/><Relationship Id="rId4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3291480" y="13438800"/>
            <a:ext cx="37303920" cy="62532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4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 algn="ctr">
              <a:buNone/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1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03646753-4C55-471D-86C2-C1F9B8C36724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3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1.png"/><Relationship Id="rId4" Type="http://schemas.openxmlformats.org/officeDocument/2006/relationships/image" Target="../media/image2.png"/><Relationship Id="rId5" Type="http://schemas.openxmlformats.org/officeDocument/2006/relationships/slideLayout" Target="../slideLayouts/slideLayout1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chemeClr val="l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New picture" descr=""/>
          <p:cNvPicPr/>
          <p:nvPr/>
        </p:nvPicPr>
        <p:blipFill>
          <a:blip r:embed="rId2"/>
          <a:stretch/>
        </p:blipFill>
        <p:spPr>
          <a:xfrm rot="16200000">
            <a:off x="-11070000" y="16463520"/>
            <a:ext cx="14270400" cy="3932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1" name="New picture" descr=""/>
          <p:cNvPicPr/>
          <p:nvPr/>
        </p:nvPicPr>
        <p:blipFill>
          <a:blip r:embed="rId3"/>
          <a:stretch/>
        </p:blipFill>
        <p:spPr>
          <a:xfrm rot="5400000">
            <a:off x="40695120" y="16459200"/>
            <a:ext cx="14270400" cy="3932640"/>
          </a:xfrm>
          <a:prstGeom prst="rect">
            <a:avLst/>
          </a:prstGeom>
          <a:noFill/>
          <a:ln w="0">
            <a:noFill/>
          </a:ln>
        </p:spPr>
      </p:pic>
      <p:pic>
        <p:nvPicPr>
          <p:cNvPr id="2" name="New picture" descr=""/>
          <p:cNvPicPr/>
          <p:nvPr/>
        </p:nvPicPr>
        <p:blipFill>
          <a:blip r:embed="rId4"/>
          <a:stretch/>
        </p:blipFill>
        <p:spPr>
          <a:xfrm>
            <a:off x="6946920" y="33426360"/>
            <a:ext cx="29993040" cy="144360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" name="New shape"/>
          <p:cNvSpPr/>
          <p:nvPr/>
        </p:nvSpPr>
        <p:spPr>
          <a:xfrm>
            <a:off x="6946920" y="33998040"/>
            <a:ext cx="21941280" cy="1265760"/>
          </a:xfrm>
          <a:prstGeom prst="rect">
            <a:avLst/>
          </a:prstGeom>
          <a:noFill/>
          <a:ln w="2556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r>
              <a:rPr b="0" lang="en-US" sz="4560" strike="noStrike" u="none">
                <a:solidFill>
                  <a:srgbClr val="808080"/>
                </a:solidFill>
                <a:effectLst/>
                <a:uFillTx/>
                <a:latin typeface="Arial"/>
                <a:ea typeface="Arial"/>
              </a:rPr>
              <a:t>Template ID: pragmaticgraphite  Size: 48x36</a:t>
            </a:r>
            <a:endParaRPr b="0" lang="en-US" sz="456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3291480" y="13614120"/>
            <a:ext cx="37303920" cy="2746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spAutoFit/>
          </a:bodyPr>
          <a:p>
            <a:pPr indent="0">
              <a:buNone/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title text format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ftr" idx="1"/>
          </p:nvPr>
        </p:nvSpPr>
        <p:spPr>
          <a:xfrm>
            <a:off x="14994360" y="29977560"/>
            <a:ext cx="13897800" cy="22816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ctr">
              <a:lnSpc>
                <a:spcPct val="100000"/>
              </a:lnSpc>
              <a:buNone/>
              <a:tabLst>
                <a:tab algn="l" pos="0"/>
              </a:tabLst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 algn="ctr">
              <a:lnSpc>
                <a:spcPct val="100000"/>
              </a:lnSpc>
              <a:buNone/>
              <a:tabLst>
                <a:tab algn="l" pos="0"/>
              </a:tabLst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&lt;footer&gt;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sldNum" idx="2"/>
          </p:nvPr>
        </p:nvSpPr>
        <p:spPr>
          <a:xfrm>
            <a:off x="31453560" y="29977560"/>
            <a:ext cx="10240200" cy="22816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 algn="r" defTabSz="3292200">
              <a:lnSpc>
                <a:spcPct val="100000"/>
              </a:lnSpc>
              <a:buNone/>
              <a:tabLst>
                <a:tab algn="l" pos="0"/>
              </a:tabLst>
              <a:def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defRPr>
            </a:lvl1pPr>
          </a:lstStyle>
          <a:p>
            <a:pPr indent="0" algn="r" defTabSz="3292200">
              <a:lnSpc>
                <a:spcPct val="100000"/>
              </a:lnSpc>
              <a:buNone/>
              <a:tabLst>
                <a:tab algn="l" pos="0"/>
              </a:tabLst>
            </a:pPr>
            <a:fld id="{F6404DA0-40E4-412B-A834-320C0346F11C}" type="slidenum">
              <a:rPr b="0" lang="en-US" sz="5030" strike="noStrike" u="none">
                <a:solidFill>
                  <a:schemeClr val="dk1"/>
                </a:solidFill>
                <a:effectLst/>
                <a:uFillTx/>
                <a:latin typeface="Arial"/>
                <a:ea typeface="Arial"/>
              </a:rPr>
              <a:t>&lt;number&gt;</a:t>
            </a:fld>
            <a:endParaRPr b="0" lang="en-US" sz="503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7" name="PlaceHolder 4"/>
          <p:cNvSpPr>
            <a:spLocks noGrp="1"/>
          </p:cNvSpPr>
          <p:nvPr>
            <p:ph type="dt" idx="3"/>
          </p:nvPr>
        </p:nvSpPr>
        <p:spPr>
          <a:xfrm>
            <a:off x="2192760" y="29977560"/>
            <a:ext cx="10240200" cy="2281680"/>
          </a:xfrm>
          <a:prstGeom prst="rect">
            <a:avLst/>
          </a:prstGeom>
          <a:noFill/>
          <a:ln w="0">
            <a:noFill/>
          </a:ln>
        </p:spPr>
        <p:txBody>
          <a:bodyPr lIns="438840" rIns="438840" tIns="219600" bIns="219600" anchor="t">
            <a:noAutofit/>
          </a:bodyPr>
          <a:lstStyle>
            <a:lvl1pPr indent="0">
              <a:buNone/>
              <a:def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trike="noStrike" u="none">
                <a:solidFill>
                  <a:srgbClr val="000000"/>
                </a:solidFill>
                <a:effectLst/>
                <a:uFillTx/>
                <a:latin typeface="Times New Roman"/>
              </a:rPr>
              <a:t>&lt;date/time&gt;</a:t>
            </a:r>
            <a:endParaRPr b="0" lang="en-US" sz="1400" strike="noStrike" u="none">
              <a:solidFill>
                <a:srgbClr val="000000"/>
              </a:solidFill>
              <a:effectLst/>
              <a:uFillTx/>
              <a:latin typeface="Times New Roman"/>
            </a:endParaRPr>
          </a:p>
        </p:txBody>
      </p:sp>
      <p:sp>
        <p:nvSpPr>
          <p:cNvPr id="8" name="PlaceHolder 5"/>
          <p:cNvSpPr>
            <a:spLocks noGrp="1"/>
          </p:cNvSpPr>
          <p:nvPr>
            <p:ph type="body"/>
          </p:nvPr>
        </p:nvSpPr>
        <p:spPr>
          <a:xfrm>
            <a:off x="2194560" y="7702560"/>
            <a:ext cx="39501720" cy="19092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Click to edit the outline text format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Second Outline Level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Third Outline Level</a:t>
            </a:r>
            <a:endParaRPr b="0" lang="en-US" sz="24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Fourth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Fifth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Sixth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</a:rPr>
              <a:t>Seventh Outline Level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slideLayout" Target="../slideLayouts/slideLayout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"/>
          <p:cNvSpPr/>
          <p:nvPr/>
        </p:nvSpPr>
        <p:spPr>
          <a:xfrm>
            <a:off x="33147000" y="26517600"/>
            <a:ext cx="10121760" cy="501768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[1] Dayeol Lee, David Kohlbrenner, Shweta Shinde, Krste Asanovic, and Dawn Song, Keystone: An Open Framework for Architecting Trusted Execution Environments, In </a:t>
            </a:r>
            <a:r>
              <a:rPr b="0" i="1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Fifteenth European Conference on Computer Systems (EuroSys ’20)</a:t>
            </a: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2020.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[2] Zach Moolman and Tamara Silbergleit Lehman, Extending RISC-V Keystone to Include Efficient Secure Memory, In: </a:t>
            </a:r>
            <a:r>
              <a:rPr b="0" i="1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Eighth Workshop on Computer Architecture Research with RISC-V (CARRV 2024)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22174200" y="5558400"/>
            <a:ext cx="10512720" cy="2598552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33147000" y="6413400"/>
            <a:ext cx="10121040" cy="1924524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t">
            <a:noAutofit/>
          </a:bodyPr>
          <a:p>
            <a:pPr algn="just">
              <a:lnSpc>
                <a:spcPct val="110000"/>
              </a:lnSpc>
              <a:tabLst>
                <a:tab algn="l" pos="0"/>
              </a:tabLs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In order to further protect state-of-the-art TEEs, Keystone is extended to include secure memory protocols in the gem5 simulation environment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11201400" y="5558400"/>
            <a:ext cx="10512720" cy="2598552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5" name=""/>
          <p:cNvSpPr/>
          <p:nvPr/>
        </p:nvSpPr>
        <p:spPr>
          <a:xfrm>
            <a:off x="577800" y="5558400"/>
            <a:ext cx="10163520" cy="115272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16" name="Rectangle 6"/>
          <p:cNvSpPr/>
          <p:nvPr/>
        </p:nvSpPr>
        <p:spPr>
          <a:xfrm>
            <a:off x="0" y="3240"/>
            <a:ext cx="43886880" cy="5250600"/>
          </a:xfrm>
          <a:prstGeom prst="rect">
            <a:avLst/>
          </a:prstGeom>
          <a:solidFill>
            <a:srgbClr val="21314d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effectLst/>
              <a:uFillTx/>
              <a:latin typeface="Gill Sans"/>
              <a:ea typeface="Arial"/>
            </a:endParaRPr>
          </a:p>
        </p:txBody>
      </p:sp>
      <p:sp>
        <p:nvSpPr>
          <p:cNvPr id="17" name="TextBox 19"/>
          <p:cNvSpPr/>
          <p:nvPr/>
        </p:nvSpPr>
        <p:spPr>
          <a:xfrm>
            <a:off x="585360" y="6522480"/>
            <a:ext cx="10203120" cy="10542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Trusted Execution Environments (TEEs) provide hardware guarantees that seek to protect the security and isolation of off-chip data.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 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  <a:spcBef>
                <a:spcPts val="1417"/>
              </a:spcBef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This work outlines methods for implementing and evaluating contributions to open-source TEEs within architectural simulation.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8" name="Text Placeholder 5"/>
          <p:cNvSpPr/>
          <p:nvPr/>
        </p:nvSpPr>
        <p:spPr>
          <a:xfrm>
            <a:off x="7543800" y="410400"/>
            <a:ext cx="28799640" cy="29332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 algn="ctr" defTabSz="3760920">
              <a:lnSpc>
                <a:spcPct val="100000"/>
              </a:lnSpc>
              <a:spcBef>
                <a:spcPts val="1701"/>
              </a:spcBef>
              <a:tabLst>
                <a:tab algn="l" pos="0"/>
              </a:tabLst>
            </a:pPr>
            <a:r>
              <a:rPr b="0" lang="en-US" sz="85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Extending Trusted Execution Environments in Architectural Simulators</a:t>
            </a:r>
            <a:endParaRPr b="0" lang="en-US" sz="85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9" name="Text Placeholder 5"/>
          <p:cNvSpPr/>
          <p:nvPr/>
        </p:nvSpPr>
        <p:spPr>
          <a:xfrm>
            <a:off x="3657600" y="3395880"/>
            <a:ext cx="36571680" cy="245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spAutoFit/>
          </a:bodyPr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Will Buziak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	</a:t>
            </a:r>
            <a:r>
              <a:rPr b="0" lang="en-US" sz="56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Iris Bahar</a:t>
            </a: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r>
              <a:rPr b="0" lang="en-US" sz="4000" strike="noStrike" u="none">
                <a:solidFill>
                  <a:srgbClr val="ffffff"/>
                </a:solidFill>
                <a:effectLst/>
                <a:uFillTx/>
                <a:latin typeface="Open Sans"/>
                <a:ea typeface="Open Sans"/>
              </a:rPr>
              <a:t>  Department of Computer Science                      Department of Computer Science</a:t>
            </a:r>
            <a:endParaRPr b="0" lang="en-US" sz="4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 defTabSz="3760920">
              <a:lnSpc>
                <a:spcPct val="100000"/>
              </a:lnSpc>
              <a:spcBef>
                <a:spcPts val="1120"/>
              </a:spcBef>
              <a:tabLst>
                <a:tab algn="l" pos="0"/>
              </a:tabLst>
            </a:pPr>
            <a:endParaRPr b="0" lang="en-US" sz="5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0" name="TextBox 19"/>
          <p:cNvSpPr/>
          <p:nvPr/>
        </p:nvSpPr>
        <p:spPr>
          <a:xfrm>
            <a:off x="11633040" y="6450480"/>
            <a:ext cx="9596880" cy="21581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Many TEE implementations exist, but Keystone is a popular, open-source version with many pre-existing simulator components.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Keystone provides security through memory isolation, utilizing customized RISC-V hardware primitives.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Developers wishing to contribute to Keystone components must then implement hardware designs and corrresponding ISA extensions.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1" name="TextBox 19"/>
          <p:cNvSpPr/>
          <p:nvPr/>
        </p:nvSpPr>
        <p:spPr>
          <a:xfrm>
            <a:off x="22656960" y="6414480"/>
            <a:ext cx="9596880" cy="1722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gem5 presents architectural design from the bottom-up with ISA protocols, hardware descriptions and user-space benchmarking, enabling full-stack development.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In order to build Keystone in gem5, the developer must also make use of full-system resources.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just">
              <a:lnSpc>
                <a:spcPct val="110000"/>
              </a:lnSpc>
            </a:pPr>
            <a:r>
              <a:rPr b="0" lang="en-US" sz="3200" strike="noStrike" u="none">
                <a:solidFill>
                  <a:schemeClr val="dk1"/>
                </a:solidFill>
                <a:effectLst/>
                <a:uFillTx/>
                <a:latin typeface="Open Sans"/>
                <a:ea typeface="Open Sans"/>
              </a:rPr>
              <a:t>This work proposes ready-built simulations, reducing set-up time for future developers to implement their contributions.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2" name="Rectangle 6"/>
          <p:cNvSpPr/>
          <p:nvPr/>
        </p:nvSpPr>
        <p:spPr>
          <a:xfrm>
            <a:off x="0" y="32004000"/>
            <a:ext cx="43886880" cy="910080"/>
          </a:xfrm>
          <a:prstGeom prst="rect">
            <a:avLst/>
          </a:prstGeom>
          <a:solidFill>
            <a:srgbClr val="c8c8c8"/>
          </a:solidFill>
          <a:ln w="38160">
            <a:noFill/>
          </a:ln>
        </p:spPr>
        <p:style>
          <a:lnRef idx="0"/>
          <a:fillRef idx="0"/>
          <a:effectRef idx="0"/>
          <a:fontRef idx="minor"/>
        </p:style>
        <p:txBody>
          <a:bodyPr lIns="137160" rIns="137160" tIns="68760" bIns="68760" anchor="ctr">
            <a:noAutofit/>
          </a:bodyPr>
          <a:p>
            <a:pPr>
              <a:lnSpc>
                <a:spcPct val="100000"/>
              </a:lnSpc>
            </a:pPr>
            <a:endParaRPr b="1" lang="en-US" sz="5400" strike="noStrike" u="none">
              <a:solidFill>
                <a:schemeClr val="dk2"/>
              </a:solidFill>
              <a:effectLst/>
              <a:uFillTx/>
              <a:latin typeface="Gill Sans"/>
              <a:ea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22860000" y="28197720"/>
            <a:ext cx="3385080" cy="3107520"/>
          </a:xfrm>
          <a:prstGeom prst="ellipse">
            <a:avLst/>
          </a:prstGeom>
          <a:noFill/>
          <a:ln w="38160">
            <a:solidFill>
              <a:srgbClr val="ea75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Real-world Benchmarking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 rot="3166800">
            <a:off x="28045440" y="27337680"/>
            <a:ext cx="1463400" cy="83520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5" name=""/>
          <p:cNvSpPr/>
          <p:nvPr/>
        </p:nvSpPr>
        <p:spPr>
          <a:xfrm rot="18804600">
            <a:off x="25347960" y="27276480"/>
            <a:ext cx="1463760" cy="83448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6" name=""/>
          <p:cNvSpPr/>
          <p:nvPr/>
        </p:nvSpPr>
        <p:spPr>
          <a:xfrm rot="10800000">
            <a:off x="26734680" y="28733760"/>
            <a:ext cx="1464120" cy="834480"/>
          </a:xfrm>
          <a:prstGeom prst="rightArrow">
            <a:avLst>
              <a:gd name="adj1" fmla="val 50000"/>
              <a:gd name="adj2" fmla="val 43750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8720" rIns="108720" tIns="63720" bIns="6372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1252800" y="8686800"/>
            <a:ext cx="8996760" cy="1977120"/>
          </a:xfrm>
          <a:prstGeom prst="roundRect">
            <a:avLst>
              <a:gd name="adj" fmla="val 16667"/>
            </a:avLst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Potentially Malicious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1752840" y="9365040"/>
            <a:ext cx="1996560" cy="9871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Application Thread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4784400" y="9365040"/>
            <a:ext cx="1996560" cy="9871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0" name=""/>
          <p:cNvSpPr/>
          <p:nvPr/>
        </p:nvSpPr>
        <p:spPr>
          <a:xfrm>
            <a:off x="7894800" y="9365040"/>
            <a:ext cx="1996560" cy="987120"/>
          </a:xfrm>
          <a:prstGeom prst="rect">
            <a:avLst/>
          </a:prstGeom>
          <a:solidFill>
            <a:srgbClr val="fffff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Remote or Cloud User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1" name=""/>
          <p:cNvSpPr/>
          <p:nvPr/>
        </p:nvSpPr>
        <p:spPr>
          <a:xfrm>
            <a:off x="3595320" y="13151880"/>
            <a:ext cx="4497120" cy="1176480"/>
          </a:xfrm>
          <a:prstGeom prst="roundRect">
            <a:avLst>
              <a:gd name="adj" fmla="val 16667"/>
            </a:avLst>
          </a:prstGeom>
          <a:solidFill>
            <a:srgbClr val="b4c7d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Main Memory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2" name=""/>
          <p:cNvSpPr/>
          <p:nvPr/>
        </p:nvSpPr>
        <p:spPr>
          <a:xfrm>
            <a:off x="3002760" y="10667160"/>
            <a:ext cx="163224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3" name=""/>
          <p:cNvSpPr/>
          <p:nvPr/>
        </p:nvSpPr>
        <p:spPr>
          <a:xfrm>
            <a:off x="4635000" y="11409480"/>
            <a:ext cx="2232360" cy="98712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TEE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34" name=""/>
          <p:cNvSpPr/>
          <p:nvPr/>
        </p:nvSpPr>
        <p:spPr>
          <a:xfrm>
            <a:off x="5739120" y="1066716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5" name=""/>
          <p:cNvSpPr/>
          <p:nvPr/>
        </p:nvSpPr>
        <p:spPr>
          <a:xfrm flipH="1">
            <a:off x="6870960" y="10667160"/>
            <a:ext cx="188172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5753160" y="12409560"/>
            <a:ext cx="360" cy="7423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37" name=""/>
          <p:cNvSpPr/>
          <p:nvPr/>
        </p:nvSpPr>
        <p:spPr>
          <a:xfrm>
            <a:off x="11230920" y="5558400"/>
            <a:ext cx="10483200" cy="8395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Keystone</a:t>
            </a:r>
            <a:endParaRPr b="0" lang="en-US" sz="4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pic>
        <p:nvPicPr>
          <p:cNvPr id="38" name="" descr=""/>
          <p:cNvPicPr/>
          <p:nvPr/>
        </p:nvPicPr>
        <p:blipFill>
          <a:blip r:embed="rId1"/>
          <a:stretch/>
        </p:blipFill>
        <p:spPr>
          <a:xfrm>
            <a:off x="33832800" y="3477600"/>
            <a:ext cx="10237320" cy="1758240"/>
          </a:xfrm>
          <a:prstGeom prst="rect">
            <a:avLst/>
          </a:prstGeom>
          <a:noFill/>
          <a:ln w="0">
            <a:noFill/>
          </a:ln>
        </p:spPr>
      </p:pic>
      <p:sp>
        <p:nvSpPr>
          <p:cNvPr id="39" name=""/>
          <p:cNvSpPr/>
          <p:nvPr/>
        </p:nvSpPr>
        <p:spPr>
          <a:xfrm>
            <a:off x="574920" y="5558400"/>
            <a:ext cx="10166400" cy="8395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6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Background</a:t>
            </a:r>
            <a:endParaRPr b="0" lang="en-US" sz="46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40" name=""/>
          <p:cNvSpPr/>
          <p:nvPr/>
        </p:nvSpPr>
        <p:spPr>
          <a:xfrm>
            <a:off x="576000" y="17927280"/>
            <a:ext cx="10163520" cy="730188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Simulation allows a shorter pipeline from design idea to implementation testing.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Achieving a baseline model is non-trivial, requiring  extensive knowledge of the simulator itself.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1" name=""/>
          <p:cNvSpPr/>
          <p:nvPr/>
        </p:nvSpPr>
        <p:spPr>
          <a:xfrm>
            <a:off x="567000" y="25956360"/>
            <a:ext cx="10166760" cy="5565600"/>
          </a:xfrm>
          <a:prstGeom prst="rect">
            <a:avLst/>
          </a:prstGeom>
          <a:solidFill>
            <a:srgbClr val="ffffff"/>
          </a:solidFill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t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2" name=""/>
          <p:cNvSpPr/>
          <p:nvPr/>
        </p:nvSpPr>
        <p:spPr>
          <a:xfrm rot="16241400">
            <a:off x="504000" y="20546640"/>
            <a:ext cx="3305520" cy="1769040"/>
          </a:xfrm>
          <a:prstGeom prst="rightArrow">
            <a:avLst>
              <a:gd name="adj1" fmla="val 50000"/>
              <a:gd name="adj2" fmla="val 46674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Development Time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3" name=""/>
          <p:cNvSpPr/>
          <p:nvPr/>
        </p:nvSpPr>
        <p:spPr>
          <a:xfrm>
            <a:off x="3198600" y="20604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4" name=""/>
          <p:cNvSpPr/>
          <p:nvPr/>
        </p:nvSpPr>
        <p:spPr>
          <a:xfrm>
            <a:off x="4019400" y="19847880"/>
            <a:ext cx="4493160" cy="748800"/>
          </a:xfrm>
          <a:prstGeom prst="rect">
            <a:avLst/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Fabrication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5" name=""/>
          <p:cNvSpPr/>
          <p:nvPr/>
        </p:nvSpPr>
        <p:spPr>
          <a:xfrm>
            <a:off x="3198600" y="21828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6" name=""/>
          <p:cNvSpPr/>
          <p:nvPr/>
        </p:nvSpPr>
        <p:spPr>
          <a:xfrm>
            <a:off x="4019400" y="21071880"/>
            <a:ext cx="4493160" cy="748800"/>
          </a:xfrm>
          <a:prstGeom prst="rect">
            <a:avLst/>
          </a:prstGeom>
          <a:solidFill>
            <a:srgbClr val="ffe994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FPGA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7" name=""/>
          <p:cNvSpPr/>
          <p:nvPr/>
        </p:nvSpPr>
        <p:spPr>
          <a:xfrm>
            <a:off x="3198600" y="23160960"/>
            <a:ext cx="6400080" cy="360"/>
          </a:xfrm>
          <a:prstGeom prst="line">
            <a:avLst/>
          </a:prstGeom>
          <a:ln w="381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-25920" bIns="-259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48" name=""/>
          <p:cNvSpPr/>
          <p:nvPr/>
        </p:nvSpPr>
        <p:spPr>
          <a:xfrm>
            <a:off x="4019400" y="22403880"/>
            <a:ext cx="4493160" cy="748800"/>
          </a:xfrm>
          <a:prstGeom prst="rect">
            <a:avLst/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Simulation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49" name=""/>
          <p:cNvSpPr/>
          <p:nvPr/>
        </p:nvSpPr>
        <p:spPr>
          <a:xfrm>
            <a:off x="2786760" y="26253000"/>
            <a:ext cx="2631240" cy="2131920"/>
          </a:xfrm>
          <a:prstGeom prst="rect">
            <a:avLst/>
          </a:prstGeom>
          <a:solidFill>
            <a:srgbClr val="ffd7d7"/>
          </a:solidFill>
          <a:ln w="0">
            <a:solidFill>
              <a:srgbClr val="ffffff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Untrusted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0" name=""/>
          <p:cNvSpPr/>
          <p:nvPr/>
        </p:nvSpPr>
        <p:spPr>
          <a:xfrm>
            <a:off x="2878560" y="26821440"/>
            <a:ext cx="875160" cy="6418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1" name=""/>
          <p:cNvSpPr/>
          <p:nvPr/>
        </p:nvSpPr>
        <p:spPr>
          <a:xfrm>
            <a:off x="4446000" y="26821440"/>
            <a:ext cx="874800" cy="6418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App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2970720" y="27689760"/>
            <a:ext cx="2247120" cy="6418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Operating System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 (OS)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3" name=""/>
          <p:cNvSpPr/>
          <p:nvPr/>
        </p:nvSpPr>
        <p:spPr>
          <a:xfrm>
            <a:off x="5647680" y="26253000"/>
            <a:ext cx="2338200" cy="2131920"/>
          </a:xfrm>
          <a:custGeom>
            <a:avLst/>
            <a:gdLst>
              <a:gd name="textAreaLeft" fmla="*/ 113760 w 2338200"/>
              <a:gd name="textAreaRight" fmla="*/ 2226960 w 2338200"/>
              <a:gd name="textAreaTop" fmla="*/ 97560 h 2131920"/>
              <a:gd name="textAreaBottom" fmla="*/ 2036880 h 2131920"/>
            </a:gdLst>
            <a:ahLst/>
            <a:rect l="textAreaLeft" t="textAreaTop" r="textAreaRight" b="textAreaBottom"/>
            <a:pathLst>
              <a:path w="21600" h="23005">
                <a:moveTo>
                  <a:pt x="3600" y="0"/>
                </a:moveTo>
                <a:arcTo wR="3600" hR="3600" stAng="16200000" swAng="-5400000"/>
                <a:lnTo>
                  <a:pt x="0" y="19405"/>
                </a:lnTo>
                <a:arcTo wR="3600" hR="3600" stAng="10800000" swAng="-5400000"/>
                <a:lnTo>
                  <a:pt x="18000" y="23005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1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4" name=""/>
          <p:cNvSpPr/>
          <p:nvPr/>
        </p:nvSpPr>
        <p:spPr>
          <a:xfrm>
            <a:off x="5870520" y="26821440"/>
            <a:ext cx="1914480" cy="6418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App 1 (Eapp)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5" name=""/>
          <p:cNvSpPr/>
          <p:nvPr/>
        </p:nvSpPr>
        <p:spPr>
          <a:xfrm>
            <a:off x="5778720" y="27677520"/>
            <a:ext cx="2115000" cy="535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Runtime (RT) 1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6" name=""/>
          <p:cNvSpPr/>
          <p:nvPr/>
        </p:nvSpPr>
        <p:spPr>
          <a:xfrm>
            <a:off x="8233560" y="26253360"/>
            <a:ext cx="1787760" cy="2131560"/>
          </a:xfrm>
          <a:custGeom>
            <a:avLst/>
            <a:gdLst>
              <a:gd name="textAreaLeft" fmla="*/ 86760 w 1787760"/>
              <a:gd name="textAreaRight" fmla="*/ 1703520 w 1787760"/>
              <a:gd name="textAreaTop" fmla="*/ 74520 h 2131560"/>
              <a:gd name="textAreaBottom" fmla="*/ 2059560 h 2131560"/>
            </a:gdLst>
            <a:ahLst/>
            <a:rect l="textAreaLeft" t="textAreaTop" r="textAreaRight" b="textAreaBottom"/>
            <a:pathLst>
              <a:path w="21600" h="30074">
                <a:moveTo>
                  <a:pt x="3600" y="0"/>
                </a:moveTo>
                <a:arcTo wR="3600" hR="3600" stAng="16200000" swAng="-5400000"/>
                <a:lnTo>
                  <a:pt x="0" y="26474"/>
                </a:lnTo>
                <a:arcTo wR="3600" hR="3600" stAng="10800000" swAng="-5400000"/>
                <a:lnTo>
                  <a:pt x="18000" y="30074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solidFill>
            <a:srgbClr val="b4c7dc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Enclave 2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7" name=""/>
          <p:cNvSpPr/>
          <p:nvPr/>
        </p:nvSpPr>
        <p:spPr>
          <a:xfrm>
            <a:off x="8425440" y="26822160"/>
            <a:ext cx="1344240" cy="64152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Eapp 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8346600" y="27677880"/>
            <a:ext cx="1423080" cy="535680"/>
          </a:xfrm>
          <a:prstGeom prst="rect">
            <a:avLst/>
          </a:prstGeom>
          <a:solidFill>
            <a:srgbClr val="ffffff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15000"/>
              </a:lnSpc>
            </a:pPr>
            <a:r>
              <a:rPr b="0" lang="en-US" sz="20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RT 2</a:t>
            </a:r>
            <a:endParaRPr b="0" lang="en-US" sz="20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59" name=""/>
          <p:cNvSpPr/>
          <p:nvPr/>
        </p:nvSpPr>
        <p:spPr>
          <a:xfrm flipV="1">
            <a:off x="1217160" y="27505800"/>
            <a:ext cx="888768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3040" bIns="2304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0" name=""/>
          <p:cNvSpPr/>
          <p:nvPr/>
        </p:nvSpPr>
        <p:spPr>
          <a:xfrm flipV="1">
            <a:off x="1217520" y="28374120"/>
            <a:ext cx="8888040" cy="5364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680" bIns="226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1" name=""/>
          <p:cNvSpPr/>
          <p:nvPr/>
        </p:nvSpPr>
        <p:spPr>
          <a:xfrm>
            <a:off x="2701440" y="28627560"/>
            <a:ext cx="7476120" cy="1468080"/>
          </a:xfrm>
          <a:prstGeom prst="roundRect">
            <a:avLst>
              <a:gd name="adj" fmla="val 16667"/>
            </a:avLst>
          </a:prstGeom>
          <a:solidFill>
            <a:srgbClr val="ffffff"/>
          </a:solidFill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2" name=""/>
          <p:cNvSpPr/>
          <p:nvPr/>
        </p:nvSpPr>
        <p:spPr>
          <a:xfrm>
            <a:off x="2787120" y="28742040"/>
            <a:ext cx="7268400" cy="4975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Security Monitor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1210320" y="29341440"/>
            <a:ext cx="1500840" cy="748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Trusted Hardware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2781360" y="29375280"/>
            <a:ext cx="7245000" cy="614520"/>
          </a:xfrm>
          <a:prstGeom prst="rect">
            <a:avLst/>
          </a:prstGeom>
          <a:solidFill>
            <a:srgbClr val="b2b2b2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862360" y="29470320"/>
            <a:ext cx="1931040" cy="439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RISC-V Cores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4926600" y="29470320"/>
            <a:ext cx="2981520" cy="43992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Optional H/W Features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8035560" y="29471400"/>
            <a:ext cx="1931760" cy="439560"/>
          </a:xfrm>
          <a:prstGeom prst="rect">
            <a:avLst/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Root of Trust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6375960" y="30098160"/>
            <a:ext cx="360" cy="523440"/>
          </a:xfrm>
          <a:prstGeom prst="line">
            <a:avLst/>
          </a:prstGeom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5461560" y="30621600"/>
            <a:ext cx="1826280" cy="6832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1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Tools for Extension</a:t>
            </a: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 flipV="1">
            <a:off x="1217880" y="29282400"/>
            <a:ext cx="8887680" cy="53280"/>
          </a:xfrm>
          <a:prstGeom prst="line">
            <a:avLst/>
          </a:prstGeom>
          <a:ln cap="rnd" w="29160">
            <a:solidFill>
              <a:srgbClr val="3465a4"/>
            </a:solidFill>
            <a:prstDash val="sysDot"/>
            <a:round/>
          </a:ln>
        </p:spPr>
        <p:style>
          <a:lnRef idx="0"/>
          <a:fillRef idx="0"/>
          <a:effectRef idx="0"/>
          <a:fontRef idx="minor"/>
        </p:style>
        <p:txBody>
          <a:bodyPr lIns="104760" rIns="104760" tIns="22320" bIns="2232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988560" y="26794440"/>
            <a:ext cx="1753200" cy="7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User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(U-Mode)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882000" y="27735480"/>
            <a:ext cx="1827720" cy="748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Supervisor 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1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(S-Mode)</a:t>
            </a:r>
            <a:endParaRPr b="0" lang="en-US" sz="21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952560" y="28571400"/>
            <a:ext cx="1747800" cy="7488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Machine 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b="0" lang="en-US" sz="2200" strike="noStrike" u="none">
                <a:solidFill>
                  <a:srgbClr val="000000"/>
                </a:solidFill>
                <a:effectLst/>
                <a:uFillTx/>
                <a:latin typeface="Open Sans"/>
                <a:ea typeface="Arial"/>
              </a:rPr>
              <a:t>(M-Mode)</a:t>
            </a:r>
            <a:endParaRPr b="0" lang="en-US" sz="2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16774560" y="9969120"/>
            <a:ext cx="2997360" cy="12938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Keystone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13228560" y="9791280"/>
            <a:ext cx="3202560" cy="4322880"/>
          </a:xfrm>
          <a:custGeom>
            <a:avLst/>
            <a:gdLst>
              <a:gd name="textAreaLeft" fmla="*/ 155880 w 3202560"/>
              <a:gd name="textAreaRight" fmla="*/ 3048120 w 3202560"/>
              <a:gd name="textAreaTop" fmla="*/ 154800 h 4322880"/>
              <a:gd name="textAreaBottom" fmla="*/ 4169520 h 432288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ff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76" name=""/>
          <p:cNvSpPr/>
          <p:nvPr/>
        </p:nvSpPr>
        <p:spPr>
          <a:xfrm>
            <a:off x="13325040" y="9969120"/>
            <a:ext cx="2997360" cy="129384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SGX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13325040" y="11315880"/>
            <a:ext cx="2997360" cy="129420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TrustZone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8" name=""/>
          <p:cNvSpPr/>
          <p:nvPr/>
        </p:nvSpPr>
        <p:spPr>
          <a:xfrm>
            <a:off x="13325040" y="12663000"/>
            <a:ext cx="2997360" cy="129420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79" name=""/>
          <p:cNvSpPr/>
          <p:nvPr/>
        </p:nvSpPr>
        <p:spPr>
          <a:xfrm>
            <a:off x="16774560" y="11315880"/>
            <a:ext cx="2997360" cy="1294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Phantom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0" name=""/>
          <p:cNvSpPr/>
          <p:nvPr/>
        </p:nvSpPr>
        <p:spPr>
          <a:xfrm>
            <a:off x="16774560" y="12663000"/>
            <a:ext cx="2997360" cy="129420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...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1" name=""/>
          <p:cNvSpPr/>
          <p:nvPr/>
        </p:nvSpPr>
        <p:spPr>
          <a:xfrm>
            <a:off x="16678080" y="9791280"/>
            <a:ext cx="3202560" cy="4322880"/>
          </a:xfrm>
          <a:custGeom>
            <a:avLst/>
            <a:gdLst>
              <a:gd name="textAreaLeft" fmla="*/ 155880 w 3202560"/>
              <a:gd name="textAreaRight" fmla="*/ 3048120 w 3202560"/>
              <a:gd name="textAreaTop" fmla="*/ 154800 h 4322880"/>
              <a:gd name="textAreaBottom" fmla="*/ 4169520 h 4322880"/>
            </a:gdLst>
            <a:ahLst/>
            <a:rect l="textAreaLeft" t="textAreaTop" r="textAreaRight" b="textAreaBottom"/>
            <a:pathLst>
              <a:path w="21600" h="29328">
                <a:moveTo>
                  <a:pt x="3600" y="0"/>
                </a:moveTo>
                <a:arcTo wR="3600" hR="3600" stAng="16200000" swAng="-5400000"/>
                <a:lnTo>
                  <a:pt x="0" y="25728"/>
                </a:lnTo>
                <a:arcTo wR="3600" hR="3600" stAng="10800000" swAng="-5400000"/>
                <a:lnTo>
                  <a:pt x="18000" y="29328"/>
                </a:lnTo>
                <a:arcTo wR="3600" hR="3600" stAng="5400000" swAng="-5400000"/>
                <a:lnTo>
                  <a:pt x="21600" y="3600"/>
                </a:lnTo>
                <a:arcTo wR="3600" hR="3600" stAng="0" swAng="-5400000"/>
                <a:close/>
              </a:path>
            </a:pathLst>
          </a:custGeom>
          <a:noFill/>
          <a:ln w="381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2" name=""/>
          <p:cNvSpPr/>
          <p:nvPr/>
        </p:nvSpPr>
        <p:spPr>
          <a:xfrm>
            <a:off x="13064400" y="9061920"/>
            <a:ext cx="6976440" cy="53114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21314d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83" name=""/>
          <p:cNvSpPr/>
          <p:nvPr/>
        </p:nvSpPr>
        <p:spPr>
          <a:xfrm>
            <a:off x="13523400" y="9164880"/>
            <a:ext cx="264708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Proprietary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4" name=""/>
          <p:cNvSpPr/>
          <p:nvPr/>
        </p:nvSpPr>
        <p:spPr>
          <a:xfrm>
            <a:off x="16767720" y="9165240"/>
            <a:ext cx="3037680" cy="485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26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Open-Source</a:t>
            </a:r>
            <a:endParaRPr b="0" lang="en-US" sz="26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5" name=""/>
          <p:cNvSpPr/>
          <p:nvPr/>
        </p:nvSpPr>
        <p:spPr>
          <a:xfrm>
            <a:off x="13303800" y="8389800"/>
            <a:ext cx="1562760" cy="577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TEEs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6" name=""/>
          <p:cNvSpPr/>
          <p:nvPr/>
        </p:nvSpPr>
        <p:spPr>
          <a:xfrm>
            <a:off x="28745640" y="28197720"/>
            <a:ext cx="3385080" cy="3107520"/>
          </a:xfrm>
          <a:prstGeom prst="ellipse">
            <a:avLst/>
          </a:prstGeom>
          <a:noFill/>
          <a:ln w="38160">
            <a:solidFill>
              <a:srgbClr val="00a933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Implement Designs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7" name=""/>
          <p:cNvSpPr/>
          <p:nvPr/>
        </p:nvSpPr>
        <p:spPr>
          <a:xfrm>
            <a:off x="25871040" y="23954400"/>
            <a:ext cx="3385440" cy="3107880"/>
          </a:xfrm>
          <a:prstGeom prst="ellipse">
            <a:avLst/>
          </a:prstGeom>
          <a:noFill/>
          <a:ln w="38160">
            <a:solidFill>
              <a:srgbClr val="2a609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2800" strike="noStrike" u="none">
                <a:solidFill>
                  <a:srgbClr val="000000"/>
                </a:solidFill>
                <a:effectLst/>
                <a:uFillTx/>
                <a:latin typeface="Arial"/>
                <a:ea typeface="Arial"/>
              </a:rPr>
              <a:t>Ready-Made Simulation</a:t>
            </a:r>
            <a:endParaRPr b="0" lang="en-US" sz="28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88" name=""/>
          <p:cNvSpPr/>
          <p:nvPr/>
        </p:nvSpPr>
        <p:spPr>
          <a:xfrm>
            <a:off x="567000" y="25115400"/>
            <a:ext cx="10185120" cy="8395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Goals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89" name=""/>
          <p:cNvSpPr/>
          <p:nvPr/>
        </p:nvSpPr>
        <p:spPr>
          <a:xfrm>
            <a:off x="14352840" y="19523520"/>
            <a:ext cx="3657240" cy="11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Memory Isolation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0" name=""/>
          <p:cNvSpPr/>
          <p:nvPr/>
        </p:nvSpPr>
        <p:spPr>
          <a:xfrm>
            <a:off x="16817040" y="21026520"/>
            <a:ext cx="1942920" cy="10285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PMP Table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1" name=""/>
          <p:cNvSpPr/>
          <p:nvPr/>
        </p:nvSpPr>
        <p:spPr>
          <a:xfrm>
            <a:off x="14171040" y="19468800"/>
            <a:ext cx="4800240" cy="310932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92" name=""/>
          <p:cNvSpPr/>
          <p:nvPr/>
        </p:nvSpPr>
        <p:spPr>
          <a:xfrm>
            <a:off x="16571160" y="19125720"/>
            <a:ext cx="360" cy="34308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93" name=""/>
          <p:cNvSpPr/>
          <p:nvPr/>
        </p:nvSpPr>
        <p:spPr>
          <a:xfrm>
            <a:off x="15085440" y="17586720"/>
            <a:ext cx="2856960" cy="159984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Root of Trust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94" name=""/>
          <p:cNvSpPr/>
          <p:nvPr/>
        </p:nvSpPr>
        <p:spPr>
          <a:xfrm>
            <a:off x="16571160" y="22590720"/>
            <a:ext cx="360" cy="535680"/>
          </a:xfrm>
          <a:prstGeom prst="line">
            <a:avLst/>
          </a:prstGeom>
          <a:ln w="381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95" name=""/>
          <p:cNvSpPr/>
          <p:nvPr/>
        </p:nvSpPr>
        <p:spPr>
          <a:xfrm>
            <a:off x="13775400" y="23177160"/>
            <a:ext cx="5599800" cy="223488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96" name=""/>
          <p:cNvSpPr/>
          <p:nvPr/>
        </p:nvSpPr>
        <p:spPr>
          <a:xfrm>
            <a:off x="13956840" y="23159880"/>
            <a:ext cx="3657240" cy="119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Runtime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14045400" y="23870880"/>
            <a:ext cx="2442600" cy="126576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Remote Attestation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8" name=""/>
          <p:cNvSpPr/>
          <p:nvPr/>
        </p:nvSpPr>
        <p:spPr>
          <a:xfrm>
            <a:off x="16637760" y="23870880"/>
            <a:ext cx="2442600" cy="126576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Encryption/ Integrity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99" name=""/>
          <p:cNvSpPr/>
          <p:nvPr/>
        </p:nvSpPr>
        <p:spPr>
          <a:xfrm>
            <a:off x="14171040" y="30170160"/>
            <a:ext cx="4800240" cy="1147680"/>
          </a:xfrm>
          <a:prstGeom prst="roundRect">
            <a:avLst>
              <a:gd name="adj" fmla="val 16667"/>
            </a:avLst>
          </a:prstGeom>
          <a:solidFill>
            <a:srgbClr val="77bc65"/>
          </a:solidFill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ISA Primitives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0" name=""/>
          <p:cNvSpPr/>
          <p:nvPr/>
        </p:nvSpPr>
        <p:spPr>
          <a:xfrm>
            <a:off x="14486400" y="28540080"/>
            <a:ext cx="4114440" cy="15998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Microarchitecture Designs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1" name=""/>
          <p:cNvSpPr/>
          <p:nvPr/>
        </p:nvSpPr>
        <p:spPr>
          <a:xfrm>
            <a:off x="33138000" y="5571000"/>
            <a:ext cx="10131120" cy="8395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Future Work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2" name=""/>
          <p:cNvSpPr/>
          <p:nvPr/>
        </p:nvSpPr>
        <p:spPr>
          <a:xfrm>
            <a:off x="22213440" y="5558400"/>
            <a:ext cx="10473480" cy="8395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gem5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3" name=""/>
          <p:cNvSpPr/>
          <p:nvPr/>
        </p:nvSpPr>
        <p:spPr>
          <a:xfrm>
            <a:off x="567000" y="17087400"/>
            <a:ext cx="10185120" cy="8395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Motivation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4" name=""/>
          <p:cNvSpPr/>
          <p:nvPr/>
        </p:nvSpPr>
        <p:spPr>
          <a:xfrm>
            <a:off x="33138000" y="25659000"/>
            <a:ext cx="10140480" cy="839520"/>
          </a:xfrm>
          <a:prstGeom prst="rect">
            <a:avLst/>
          </a:prstGeom>
          <a:solidFill>
            <a:srgbClr val="21314d"/>
          </a:solidFill>
          <a:ln w="0">
            <a:solidFill>
              <a:srgbClr val="000000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4800" strike="noStrike" u="none">
                <a:solidFill>
                  <a:srgbClr val="ffffff"/>
                </a:solidFill>
                <a:effectLst/>
                <a:uFillTx/>
                <a:latin typeface="Bree Serif"/>
                <a:ea typeface="Arial"/>
              </a:rPr>
              <a:t>Bibliography</a:t>
            </a:r>
            <a:endParaRPr b="0" lang="en-US" sz="48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05" name=""/>
          <p:cNvSpPr/>
          <p:nvPr/>
        </p:nvSpPr>
        <p:spPr>
          <a:xfrm>
            <a:off x="25266960" y="13204080"/>
            <a:ext cx="4588560" cy="1857960"/>
          </a:xfrm>
          <a:prstGeom prst="roundRect">
            <a:avLst>
              <a:gd name="adj" fmla="val 16667"/>
            </a:avLst>
          </a:prstGeom>
          <a:solidFill>
            <a:srgbClr val="3faf46"/>
          </a:solidFill>
          <a:ln w="38160">
            <a:solidFill>
              <a:srgbClr val="3faf46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ffffff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06" name=""/>
          <p:cNvSpPr/>
          <p:nvPr/>
        </p:nvSpPr>
        <p:spPr>
          <a:xfrm>
            <a:off x="25446600" y="13847400"/>
            <a:ext cx="4228920" cy="114264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cpp Implementation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7" name=""/>
          <p:cNvSpPr/>
          <p:nvPr/>
        </p:nvSpPr>
        <p:spPr>
          <a:xfrm>
            <a:off x="26016480" y="13138200"/>
            <a:ext cx="3428640" cy="80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Python Wrapper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8" name=""/>
          <p:cNvSpPr/>
          <p:nvPr/>
        </p:nvSpPr>
        <p:spPr>
          <a:xfrm>
            <a:off x="25080840" y="12490560"/>
            <a:ext cx="4539600" cy="644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Hardware Description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09" name=""/>
          <p:cNvSpPr/>
          <p:nvPr/>
        </p:nvSpPr>
        <p:spPr>
          <a:xfrm>
            <a:off x="24977160" y="9242280"/>
            <a:ext cx="5143320" cy="242064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0" name=""/>
          <p:cNvSpPr/>
          <p:nvPr/>
        </p:nvSpPr>
        <p:spPr>
          <a:xfrm>
            <a:off x="25355880" y="9834480"/>
            <a:ext cx="4320000" cy="162756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>
              <a:lnSpc>
                <a:spcPct val="100000"/>
              </a:lnSpc>
            </a:pPr>
            <a:endParaRPr b="0" lang="en-US" sz="3200" strike="noStrike" u="none">
              <a:solidFill>
                <a:srgbClr val="000000"/>
              </a:solidFill>
              <a:effectLst/>
              <a:uFillTx/>
              <a:latin typeface="Open Sans"/>
              <a:ea typeface="DejaVu Sans"/>
            </a:endParaRPr>
          </a:p>
        </p:txBody>
      </p:sp>
      <p:sp>
        <p:nvSpPr>
          <p:cNvPr id="111" name=""/>
          <p:cNvSpPr/>
          <p:nvPr/>
        </p:nvSpPr>
        <p:spPr>
          <a:xfrm>
            <a:off x="25548840" y="9862560"/>
            <a:ext cx="3428640" cy="80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Config Files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2" name=""/>
          <p:cNvSpPr/>
          <p:nvPr/>
        </p:nvSpPr>
        <p:spPr>
          <a:xfrm>
            <a:off x="25117200" y="9214920"/>
            <a:ext cx="3428640" cy="8006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spAutoFit/>
          </a:bodyPr>
          <a:p>
            <a:pPr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</a:rPr>
              <a:t>User Space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3" name=""/>
          <p:cNvSpPr/>
          <p:nvPr/>
        </p:nvSpPr>
        <p:spPr>
          <a:xfrm>
            <a:off x="25916400" y="10634400"/>
            <a:ext cx="3291480" cy="57564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Program Binary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4" name=""/>
          <p:cNvSpPr/>
          <p:nvPr/>
        </p:nvSpPr>
        <p:spPr>
          <a:xfrm>
            <a:off x="27527400" y="11663280"/>
            <a:ext cx="360" cy="859680"/>
          </a:xfrm>
          <a:prstGeom prst="line">
            <a:avLst/>
          </a:prstGeom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5" name=""/>
          <p:cNvSpPr/>
          <p:nvPr/>
        </p:nvSpPr>
        <p:spPr>
          <a:xfrm>
            <a:off x="24976800" y="12518280"/>
            <a:ext cx="5143320" cy="2640960"/>
          </a:xfrm>
          <a:prstGeom prst="roundRect">
            <a:avLst>
              <a:gd name="adj" fmla="val 16667"/>
            </a:avLst>
          </a:prstGeom>
          <a:noFill/>
          <a:ln w="381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pPr>
              <a:lnSpc>
                <a:spcPct val="100000"/>
              </a:lnSpc>
            </a:pPr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6" name=""/>
          <p:cNvSpPr/>
          <p:nvPr/>
        </p:nvSpPr>
        <p:spPr>
          <a:xfrm>
            <a:off x="27539280" y="19509480"/>
            <a:ext cx="360" cy="68580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7" name=""/>
          <p:cNvSpPr/>
          <p:nvPr/>
        </p:nvSpPr>
        <p:spPr>
          <a:xfrm>
            <a:off x="22897800" y="20273760"/>
            <a:ext cx="2681640" cy="1214640"/>
          </a:xfrm>
          <a:prstGeom prst="roundRect">
            <a:avLst>
              <a:gd name="adj" fmla="val 16667"/>
            </a:avLst>
          </a:prstGeom>
          <a:solidFill>
            <a:srgbClr val="afd095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Boot-loader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18" name=""/>
          <p:cNvSpPr/>
          <p:nvPr/>
        </p:nvSpPr>
        <p:spPr>
          <a:xfrm flipH="1">
            <a:off x="25481880" y="19500120"/>
            <a:ext cx="941400" cy="69516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19" name=""/>
          <p:cNvSpPr/>
          <p:nvPr/>
        </p:nvSpPr>
        <p:spPr>
          <a:xfrm>
            <a:off x="28593000" y="19490760"/>
            <a:ext cx="889200" cy="704520"/>
          </a:xfrm>
          <a:prstGeom prst="line">
            <a:avLst/>
          </a:prstGeom>
          <a:ln w="38160">
            <a:solidFill>
              <a:srgbClr val="3465a4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  <p:txBody>
          <a:bodyPr lIns="109080" rIns="109080" tIns="64080" bIns="64080" anchor="ctr">
            <a:noAutofit/>
          </a:bodyPr>
          <a:p>
            <a:endParaRPr b="0" lang="en-US" sz="1800" strike="noStrike" u="none">
              <a:solidFill>
                <a:srgbClr val="000000"/>
              </a:solidFill>
              <a:effectLst/>
              <a:uFillTx/>
              <a:latin typeface="Arial"/>
              <a:ea typeface="DejaVu Sans"/>
            </a:endParaRPr>
          </a:p>
        </p:txBody>
      </p:sp>
      <p:sp>
        <p:nvSpPr>
          <p:cNvPr id="120" name=""/>
          <p:cNvSpPr/>
          <p:nvPr/>
        </p:nvSpPr>
        <p:spPr>
          <a:xfrm>
            <a:off x="25414200" y="17602200"/>
            <a:ext cx="4235040" cy="1942920"/>
          </a:xfrm>
          <a:prstGeom prst="roundRect">
            <a:avLst>
              <a:gd name="adj" fmla="val 16667"/>
            </a:avLst>
          </a:prstGeom>
          <a:solidFill>
            <a:srgbClr val="808080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gem5 Pre-compiled Resources</a:t>
            </a:r>
            <a:endParaRPr b="0" lang="en-US" sz="3200" strike="noStrike" u="none">
              <a:solidFill>
                <a:srgbClr val="ffffff"/>
              </a:solidFill>
              <a:effectLst/>
              <a:uFillTx/>
              <a:latin typeface="Arial"/>
            </a:endParaRPr>
          </a:p>
        </p:txBody>
      </p:sp>
      <p:sp>
        <p:nvSpPr>
          <p:cNvPr id="121" name=""/>
          <p:cNvSpPr/>
          <p:nvPr/>
        </p:nvSpPr>
        <p:spPr>
          <a:xfrm>
            <a:off x="26209800" y="20273760"/>
            <a:ext cx="2681640" cy="1214640"/>
          </a:xfrm>
          <a:prstGeom prst="roundRect">
            <a:avLst>
              <a:gd name="adj" fmla="val 16667"/>
            </a:avLst>
          </a:prstGeom>
          <a:solidFill>
            <a:srgbClr val="ffb66c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Linux Kernel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2" name=""/>
          <p:cNvSpPr/>
          <p:nvPr/>
        </p:nvSpPr>
        <p:spPr>
          <a:xfrm>
            <a:off x="29449800" y="20273760"/>
            <a:ext cx="2681640" cy="1214640"/>
          </a:xfrm>
          <a:prstGeom prst="roundRect">
            <a:avLst>
              <a:gd name="adj" fmla="val 16667"/>
            </a:avLst>
          </a:prstGeom>
          <a:solidFill>
            <a:srgbClr val="ffa6a6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Disk 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Image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  <p:sp>
        <p:nvSpPr>
          <p:cNvPr id="123" name=""/>
          <p:cNvSpPr/>
          <p:nvPr/>
        </p:nvSpPr>
        <p:spPr>
          <a:xfrm>
            <a:off x="14369040" y="21026520"/>
            <a:ext cx="1942920" cy="1028520"/>
          </a:xfrm>
          <a:prstGeom prst="roundRect">
            <a:avLst>
              <a:gd name="adj" fmla="val 16667"/>
            </a:avLst>
          </a:prstGeom>
          <a:solidFill>
            <a:srgbClr val="729fcf"/>
          </a:solidFill>
          <a:ln w="0">
            <a:solidFill>
              <a:srgbClr val="3465a4"/>
            </a:solidFill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ctr">
            <a:noAutofit/>
          </a:bodyPr>
          <a:p>
            <a:pPr algn="ctr">
              <a:lnSpc>
                <a:spcPct val="100000"/>
              </a:lnSpc>
            </a:pP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Securi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ty 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Monit</a:t>
            </a:r>
            <a:r>
              <a:rPr b="0" lang="en-US" sz="3200" strike="noStrike" u="none">
                <a:solidFill>
                  <a:srgbClr val="000000"/>
                </a:solidFill>
                <a:effectLst/>
                <a:uFillTx/>
                <a:latin typeface="Open Sans"/>
                <a:ea typeface="DejaVu Sans"/>
              </a:rPr>
              <a:t>or</a:t>
            </a:r>
            <a:endParaRPr b="0" lang="en-US" sz="3200" strike="noStrike" u="none">
              <a:solidFill>
                <a:srgbClr val="000000"/>
              </a:solidFill>
              <a:effectLst/>
              <a:uFillTx/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Default Design">
  <a:themeElements>
    <a:clrScheme name="Slipstream">
      <a:dk1>
        <a:srgbClr val="000000"/>
      </a:dk1>
      <a:lt1>
        <a:srgbClr val="ffffff"/>
      </a:lt1>
      <a:dk2>
        <a:srgbClr val="212745"/>
      </a:dk2>
      <a:lt2>
        <a:srgbClr val="b4dcfa"/>
      </a:lt2>
      <a:accent1>
        <a:srgbClr val="4e67c8"/>
      </a:accent1>
      <a:accent2>
        <a:srgbClr val="5eccf3"/>
      </a:accent2>
      <a:accent3>
        <a:srgbClr val="a7ea52"/>
      </a:accent3>
      <a:accent4>
        <a:srgbClr val="5dceaf"/>
      </a:accent4>
      <a:accent5>
        <a:srgbClr val="ff8021"/>
      </a:accent5>
      <a:accent6>
        <a:srgbClr val="f14124"/>
      </a:accent6>
      <a:hlink>
        <a:srgbClr val="56c7aa"/>
      </a:hlink>
      <a:folHlink>
        <a:srgbClr val="59a8d1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</TotalTime>
  <Application>LibreOffice/25.2.1.2$Linux_X86_64 LibreOffice_project/520$Build-2</Application>
  <AppVersion>15.0000</AppVersion>
  <Company>Graphicsland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category>scientific poster template</cp:category>
  <dc:creator>Graphicsland/MakeSigns.com</dc:creator>
  <dc:description>This is a free template from MakeSigns.com to help you create the perfect scientific poster.</dc:description>
  <cp:keywords>scientific research template custom poster presentation symposium printing PowerPoint create design example sample download</cp:keywords>
  <dc:language>en-US</dc:language>
  <cp:lastModifiedBy/>
  <cp:lastPrinted>2025-01-19T12:47:59Z</cp:lastPrinted>
  <dcterms:modified xsi:type="dcterms:W3CDTF">2025-03-11T15:55:54Z</dcterms:modified>
  <cp:revision>69</cp:revision>
  <dc:subject>Template For Scientific Poster Presentation</dc:subject>
  <dc:title>PowerPoint template for a scientific poster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PresentationFormat">
    <vt:lpwstr>Custom</vt:lpwstr>
  </property>
  <property fmtid="{D5CDD505-2E9C-101B-9397-08002B2CF9AE}" pid="3" name="Slides">
    <vt:r8>1</vt:r8>
  </property>
</Properties>
</file>