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701A99-A54D-4406-83EC-DE2AE37747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6FEEE6B-7EF1-42FA-A919-E865E68794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908BEC8-7CE4-4204-B586-4CA8845347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C1BC2A-66BF-4CA3-ACE2-3A341C6AC8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4DCB47-425A-4688-8AA2-6895196E1B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260616-A0E6-4204-98D4-01F15B7CDF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275DBE3-EB73-441C-BC4B-17FEA7A88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375D4D6-535B-451D-A532-03036EF775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73A7A26-6900-4208-A877-1819B8A1D5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E4BEDC-3048-4223-8360-4AF2A0BCA7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86040F8-4435-40C2-AF43-D3DF66206A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723A7952-D489-4C79-A376-E9C610F75A3D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80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81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82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ftr" idx="28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29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DCF20BE-64F4-4E24-BEF5-88CAA26606E4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30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87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8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89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ftr" idx="31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32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7C7CDD00-8443-464F-9412-7F043DCE7B1F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33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1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14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ftr" idx="4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0A498045-F40D-435F-AE14-77CBC7FD385D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6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19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20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21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CDD0DEB-E8BE-4335-A8F4-0A71BF5CE880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26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2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28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0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1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B55BFE4B-D11E-4482-B3BA-65D109DAA982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12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37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3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39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3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4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1EF5AAC3-E0C2-4C82-A23E-61EB09F7F770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15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45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46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6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7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38425255-9247-46F0-AF4B-36F526813F61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18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57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5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59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19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B3B26C0-2AF2-45B8-8EEA-878B79211424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21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64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65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66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160" cy="70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22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3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CDF52735-7A54-4185-94B3-E969F8D1EBBF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4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New picture" descr=""/>
          <p:cNvPicPr/>
          <p:nvPr/>
        </p:nvPicPr>
        <p:blipFill>
          <a:blip r:embed="rId2"/>
          <a:stretch/>
        </p:blipFill>
        <p:spPr>
          <a:xfrm rot="16200000">
            <a:off x="-11073240" y="1646028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73" name="New picture" descr=""/>
          <p:cNvPicPr/>
          <p:nvPr/>
        </p:nvPicPr>
        <p:blipFill>
          <a:blip r:embed="rId3"/>
          <a:stretch/>
        </p:blipFill>
        <p:spPr>
          <a:xfrm rot="5400000">
            <a:off x="40691880" y="16459200"/>
            <a:ext cx="14273640" cy="3935880"/>
          </a:xfrm>
          <a:prstGeom prst="rect">
            <a:avLst/>
          </a:prstGeom>
          <a:ln w="0">
            <a:noFill/>
          </a:ln>
        </p:spPr>
      </p:pic>
      <p:pic>
        <p:nvPicPr>
          <p:cNvPr id="74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280" cy="1446840"/>
          </a:xfrm>
          <a:prstGeom prst="rect">
            <a:avLst/>
          </a:prstGeom>
          <a:ln w="0">
            <a:noFill/>
          </a:ln>
        </p:spPr>
      </p:pic>
      <p:sp>
        <p:nvSpPr>
          <p:cNvPr id="75" name="New shape"/>
          <p:cNvSpPr/>
          <p:nvPr/>
        </p:nvSpPr>
        <p:spPr>
          <a:xfrm>
            <a:off x="6946920" y="33998040"/>
            <a:ext cx="21944520" cy="1269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ftr" idx="25"/>
          </p:nvPr>
        </p:nvSpPr>
        <p:spPr>
          <a:xfrm>
            <a:off x="14994360" y="29977560"/>
            <a:ext cx="139010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26"/>
          </p:nvPr>
        </p:nvSpPr>
        <p:spPr>
          <a:xfrm>
            <a:off x="314535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20642AC0-C63C-4ABC-84F3-BFA55D7DA10F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27"/>
          </p:nvPr>
        </p:nvSpPr>
        <p:spPr>
          <a:xfrm>
            <a:off x="2192760" y="29977560"/>
            <a:ext cx="10243440" cy="22849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6"/>
          <p:cNvSpPr/>
          <p:nvPr/>
        </p:nvSpPr>
        <p:spPr>
          <a:xfrm>
            <a:off x="0" y="3240"/>
            <a:ext cx="43890120" cy="5253840"/>
          </a:xfrm>
          <a:prstGeom prst="rect">
            <a:avLst/>
          </a:prstGeom>
          <a:solidFill>
            <a:srgbClr val="4b4b4b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94" name="TextBox 19"/>
          <p:cNvSpPr/>
          <p:nvPr/>
        </p:nvSpPr>
        <p:spPr>
          <a:xfrm>
            <a:off x="609480" y="6666480"/>
            <a:ext cx="9600120" cy="111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Many proprietary TEEs exist, each with its own implementation and respective way of providing security.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Open-source TEEs like Keystone grant users the ability to contribute to their standard for security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In order to extend TEEs, developers need to either implement their designs on FPGAs, or turn to architectural simulators.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Lack of effective tools for development and thorough testing on real-world benchmarks make pre-fabrication development difficult.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outlines the methods for implementing and evaluating contributions to Keystone within the gem5 architecture simulator.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Text Placeholder 5"/>
          <p:cNvSpPr/>
          <p:nvPr/>
        </p:nvSpPr>
        <p:spPr>
          <a:xfrm>
            <a:off x="7543800" y="590400"/>
            <a:ext cx="28802880" cy="29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chemeClr val="lt1"/>
                </a:solidFill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 Placeholder 5"/>
          <p:cNvSpPr/>
          <p:nvPr/>
        </p:nvSpPr>
        <p:spPr>
          <a:xfrm>
            <a:off x="3657600" y="3683880"/>
            <a:ext cx="36574920" cy="17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chemeClr val="lt1"/>
                </a:solidFill>
                <a:uFillTx/>
                <a:latin typeface="Open Sans"/>
                <a:ea typeface="Open Sans"/>
              </a:rPr>
              <a:t>Will Buziak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extBox 19"/>
          <p:cNvSpPr/>
          <p:nvPr/>
        </p:nvSpPr>
        <p:spPr>
          <a:xfrm>
            <a:off x="11633040" y="6666480"/>
            <a:ext cx="9600120" cy="183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Enclaves like Keystone provide hardware guarantees that data is safe from a malicious: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Application thread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Operating System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Remote User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Keystone segments memory &amp; defines rules for different threads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Contributions have been proposed to extend the security of Keystone by providing secure memory protocols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22656960" y="6666480"/>
            <a:ext cx="9600120" cy="219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For example, to properly connect the PMP to the proposed ePMP, it is either necessary to write a new: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- Packet type, bypassing the cache hierarchy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Or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- Port type directly connecting the core(s) to the Memory Encryption Engine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Port connections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Packet handling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33604200" y="10472040"/>
            <a:ext cx="9600120" cy="16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Designs in simulation can be tested on real workloads and state-of-the-art or custom benchmarks.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19"/>
          <p:cNvSpPr/>
          <p:nvPr/>
        </p:nvSpPr>
        <p:spPr>
          <a:xfrm>
            <a:off x="609480" y="19821600"/>
            <a:ext cx="9600120" cy="31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Keystone is an open-source, RISC-V TEE designed for custom configuration and modulation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gem5 is an open-source architectural simulator that provides full-system emulation, including Keystone components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TextBox 19"/>
          <p:cNvSpPr/>
          <p:nvPr/>
        </p:nvSpPr>
        <p:spPr>
          <a:xfrm>
            <a:off x="33682680" y="21333600"/>
            <a:ext cx="9600120" cy="69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D. Lee, Building Trusted Execution Environments, 2022.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J. Lowe-Power, A. Mutaal Ahmad, A. Alian, R. Amslinger, and et. al., The gem5 Simulator: 20.0+, 2020.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A. Akram, V. Akella, S. Peisert, and J. Lowe-Power, Enabling Design Space Exploration for RISC-V Secure Compute, In: 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Fifth Workshop on Computer Architecture Research with RISC-V (CARRV 2021)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, 2021.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Z. Moolman, T.S.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Eighth Workshop on Computer Architecture Research with RISC-V (CARRV 2024),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2024.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Rectangle 6"/>
          <p:cNvSpPr/>
          <p:nvPr/>
        </p:nvSpPr>
        <p:spPr>
          <a:xfrm>
            <a:off x="0" y="32004000"/>
            <a:ext cx="43890120" cy="913320"/>
          </a:xfrm>
          <a:prstGeom prst="rect">
            <a:avLst/>
          </a:prstGeom>
          <a:solidFill>
            <a:srgbClr val="c8c8c8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103" name="TextBox 1"/>
          <p:cNvSpPr/>
          <p:nvPr/>
        </p:nvSpPr>
        <p:spPr>
          <a:xfrm>
            <a:off x="1192680" y="18830880"/>
            <a:ext cx="282924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trike="noStrike" u="none">
                <a:solidFill>
                  <a:srgbClr val="b41e1e"/>
                </a:solidFill>
                <a:uFillTx/>
                <a:latin typeface="Bree Serif"/>
                <a:ea typeface="Arial"/>
              </a:rPr>
              <a:t>Methodology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Box 39"/>
          <p:cNvSpPr/>
          <p:nvPr/>
        </p:nvSpPr>
        <p:spPr>
          <a:xfrm>
            <a:off x="1240200" y="5675760"/>
            <a:ext cx="191412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trike="noStrike" u="none">
                <a:solidFill>
                  <a:srgbClr val="b41e1e"/>
                </a:solidFill>
                <a:uFillTx/>
                <a:latin typeface="Bree Serif"/>
                <a:ea typeface="Arial"/>
              </a:rPr>
              <a:t>Abstract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Box 40"/>
          <p:cNvSpPr/>
          <p:nvPr/>
        </p:nvSpPr>
        <p:spPr>
          <a:xfrm>
            <a:off x="12262680" y="5672880"/>
            <a:ext cx="209232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trike="noStrike" u="none">
                <a:solidFill>
                  <a:srgbClr val="b41e1e"/>
                </a:solidFill>
                <a:uFillTx/>
                <a:latin typeface="Bree Serif"/>
                <a:ea typeface="Arial"/>
              </a:rPr>
              <a:t>Keystone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Box 41"/>
          <p:cNvSpPr/>
          <p:nvPr/>
        </p:nvSpPr>
        <p:spPr>
          <a:xfrm>
            <a:off x="23270760" y="5672880"/>
            <a:ext cx="138132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trike="noStrike" u="none">
                <a:solidFill>
                  <a:srgbClr val="b41e1e"/>
                </a:solidFill>
                <a:uFillTx/>
                <a:latin typeface="Bree Serif"/>
                <a:ea typeface="Arial"/>
              </a:rPr>
              <a:t>gem5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extBox 42"/>
          <p:cNvSpPr/>
          <p:nvPr/>
        </p:nvSpPr>
        <p:spPr>
          <a:xfrm>
            <a:off x="34329240" y="5672880"/>
            <a:ext cx="234612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trike="noStrike" u="none">
                <a:solidFill>
                  <a:srgbClr val="b41e1e"/>
                </a:solidFill>
                <a:uFillTx/>
                <a:latin typeface="Bree Serif"/>
                <a:ea typeface="Arial"/>
              </a:rPr>
              <a:t>Evaluation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TextBox 43"/>
          <p:cNvSpPr/>
          <p:nvPr/>
        </p:nvSpPr>
        <p:spPr>
          <a:xfrm>
            <a:off x="34390440" y="20342880"/>
            <a:ext cx="239616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trike="noStrike" u="none">
                <a:solidFill>
                  <a:srgbClr val="b41e1e"/>
                </a:solidFill>
                <a:uFillTx/>
                <a:latin typeface="Bree Serif"/>
                <a:ea typeface="Arial"/>
              </a:rPr>
              <a:t>References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625320" y="28715760"/>
            <a:ext cx="8179560" cy="35161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2433680" y="16687800"/>
            <a:ext cx="7483320" cy="617148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4678200" y="24966000"/>
            <a:ext cx="2056680" cy="182808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Study Keystone class structures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7522200" y="28098360"/>
            <a:ext cx="2056680" cy="1828080"/>
          </a:xfrm>
          <a:prstGeom prst="ellipse">
            <a:avLst/>
          </a:prstGeom>
          <a:noFill/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Implement design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798200" y="28098720"/>
            <a:ext cx="2056680" cy="1828080"/>
          </a:xfrm>
          <a:prstGeom prst="ellipse">
            <a:avLst/>
          </a:prstGeom>
          <a:noFill/>
          <a:ln w="0">
            <a:solidFill>
              <a:srgbClr val="ea75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Benchmark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 rot="3164400">
            <a:off x="6326640" y="27023040"/>
            <a:ext cx="1599480" cy="913680"/>
          </a:xfrm>
          <a:prstGeom prst="rightArrow">
            <a:avLst>
              <a:gd name="adj1" fmla="val 50000"/>
              <a:gd name="adj2" fmla="val 43750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5" name=""/>
          <p:cNvSpPr/>
          <p:nvPr/>
        </p:nvSpPr>
        <p:spPr>
          <a:xfrm rot="18805200">
            <a:off x="3387960" y="26954640"/>
            <a:ext cx="1599480" cy="913680"/>
          </a:xfrm>
          <a:prstGeom prst="rightArrow">
            <a:avLst>
              <a:gd name="adj1" fmla="val 50000"/>
              <a:gd name="adj2" fmla="val 43750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6" name=""/>
          <p:cNvSpPr/>
          <p:nvPr/>
        </p:nvSpPr>
        <p:spPr>
          <a:xfrm rot="10800000">
            <a:off x="4893840" y="28539720"/>
            <a:ext cx="1599480" cy="913680"/>
          </a:xfrm>
          <a:prstGeom prst="rightArrow">
            <a:avLst>
              <a:gd name="adj1" fmla="val 50000"/>
              <a:gd name="adj2" fmla="val 43750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4829280" y="7182720"/>
            <a:ext cx="2604960" cy="27784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Development in Syscall-Emulation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9151080" y="7182720"/>
            <a:ext cx="2604960" cy="277848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Full-system Testing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7782000" y="7530120"/>
            <a:ext cx="1215360" cy="520200"/>
          </a:xfrm>
          <a:prstGeom prst="rightArrow">
            <a:avLst>
              <a:gd name="adj1" fmla="val 50000"/>
              <a:gd name="adj2" fmla="val 58333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20" name=""/>
          <p:cNvSpPr/>
          <p:nvPr/>
        </p:nvSpPr>
        <p:spPr>
          <a:xfrm rot="10800000">
            <a:off x="37672920" y="8952480"/>
            <a:ext cx="1215360" cy="520920"/>
          </a:xfrm>
          <a:prstGeom prst="rightArrow">
            <a:avLst>
              <a:gd name="adj1" fmla="val 50000"/>
              <a:gd name="adj2" fmla="val 58333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4231600" y="13775040"/>
            <a:ext cx="6857640" cy="1045656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 rot="5382000">
            <a:off x="10683720" y="27936360"/>
            <a:ext cx="2583000" cy="861480"/>
          </a:xfrm>
          <a:prstGeom prst="rightArrow">
            <a:avLst>
              <a:gd name="adj1" fmla="val 50000"/>
              <a:gd name="adj2" fmla="val 74958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300" strike="noStrike" u="none">
                <a:solidFill>
                  <a:srgbClr val="000000"/>
                </a:solidFill>
                <a:uFillTx/>
                <a:latin typeface="Open Sans"/>
              </a:rPr>
              <a:t>Higher Privilege</a:t>
            </a:r>
            <a:endParaRPr b="0" lang="en-US" sz="1300" strike="noStrike" u="none">
              <a:solidFill>
                <a:srgbClr val="000000"/>
              </a:solidFill>
              <a:uFillTx/>
              <a:latin typeface="Open Sans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2688200" y="27074880"/>
            <a:ext cx="1722960" cy="86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User 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(U-Mode)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4411160" y="26213400"/>
            <a:ext cx="2584440" cy="244656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4501520" y="26865000"/>
            <a:ext cx="861480" cy="73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App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039080" y="26865000"/>
            <a:ext cx="861480" cy="73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App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2688200" y="28070280"/>
            <a:ext cx="1722960" cy="86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Supervisor 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(S-Mode)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2688200" y="29111040"/>
            <a:ext cx="1722960" cy="86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Machine 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(M-Mode)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4591880" y="27860040"/>
            <a:ext cx="2207160" cy="73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Operating System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(OS)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7040960" y="26213400"/>
            <a:ext cx="2297160" cy="2446560"/>
          </a:xfrm>
          <a:custGeom>
            <a:avLst/>
            <a:gdLst>
              <a:gd name="textAreaLeft" fmla="*/ 111960 w 2297160"/>
              <a:gd name="textAreaRight" fmla="*/ 2185200 w 2297160"/>
              <a:gd name="textAreaTop" fmla="*/ 111960 h 2446560"/>
              <a:gd name="textAreaBottom" fmla="*/ 2334600 h 244656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7260200" y="26865000"/>
            <a:ext cx="1881360" cy="73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Enclave App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 1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 (Eapp)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7169840" y="27846000"/>
            <a:ext cx="2077920" cy="617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Runtime (RT) 1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9754640" y="26213760"/>
            <a:ext cx="1756800" cy="2446200"/>
          </a:xfrm>
          <a:custGeom>
            <a:avLst/>
            <a:gdLst>
              <a:gd name="textAreaLeft" fmla="*/ 85680 w 1756800"/>
              <a:gd name="textAreaRight" fmla="*/ 1671120 w 1756800"/>
              <a:gd name="textAreaTop" fmla="*/ 85680 h 2446200"/>
              <a:gd name="textAreaBottom" fmla="*/ 2360520 h 244620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9943280" y="26865360"/>
            <a:ext cx="1321200" cy="7390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Eapp 2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9865520" y="27846360"/>
            <a:ext cx="1398960" cy="617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RT 2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 flipV="1">
            <a:off x="12871800" y="27649440"/>
            <a:ext cx="8718480" cy="608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5840" bIns="158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 flipV="1">
            <a:off x="12872160" y="28644480"/>
            <a:ext cx="8718840" cy="61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6200" bIns="162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V="1">
            <a:off x="12872520" y="29685240"/>
            <a:ext cx="8718840" cy="61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16200" bIns="162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4348160" y="29005200"/>
            <a:ext cx="7279200" cy="680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4411160" y="29065680"/>
            <a:ext cx="7134120" cy="574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Security Monitor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2688200" y="29835000"/>
            <a:ext cx="1722960" cy="86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Trusted Harware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</p:txBody>
      </p:sp>
      <p:sp>
        <p:nvSpPr>
          <p:cNvPr id="142" name=""/>
          <p:cNvSpPr/>
          <p:nvPr/>
        </p:nvSpPr>
        <p:spPr>
          <a:xfrm>
            <a:off x="14411160" y="29791440"/>
            <a:ext cx="7134120" cy="70776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4491440" y="29900520"/>
            <a:ext cx="1904040" cy="507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RISC-V Cores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6486920" y="29864520"/>
            <a:ext cx="3011040" cy="59868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16522920" y="29900520"/>
            <a:ext cx="2937600" cy="507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Optional H/W Features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9582560" y="29901600"/>
            <a:ext cx="1904040" cy="507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Root of Trust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3809400" y="12600000"/>
            <a:ext cx="5257800" cy="25146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Real Benchmarks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9421080" y="12600000"/>
            <a:ext cx="3657600" cy="2514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Tailored Benchmarks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4302600" y="13550400"/>
            <a:ext cx="20574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Simulation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6750600" y="13550400"/>
            <a:ext cx="20574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Fabrication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0242600" y="13550400"/>
            <a:ext cx="2057400" cy="1143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rot="5382000">
            <a:off x="33723000" y="16571160"/>
            <a:ext cx="3308760" cy="177228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</a:rPr>
              <a:t>Development Time</a:t>
            </a:r>
            <a:endParaRPr b="0" lang="en-US" sz="1800" strike="noStrike" u="none">
              <a:solidFill>
                <a:srgbClr val="000000"/>
              </a:solidFill>
              <a:uFillTx/>
              <a:latin typeface="Open Sans"/>
            </a:endParaRPr>
          </a:p>
        </p:txBody>
      </p:sp>
      <p:sp>
        <p:nvSpPr>
          <p:cNvPr id="153" name=""/>
          <p:cNvSpPr/>
          <p:nvPr/>
        </p:nvSpPr>
        <p:spPr>
          <a:xfrm>
            <a:off x="36311400" y="16483680"/>
            <a:ext cx="6400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7132200" y="15726600"/>
            <a:ext cx="4496400" cy="75204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6311400" y="17707680"/>
            <a:ext cx="6400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37132200" y="16950600"/>
            <a:ext cx="4496400" cy="75204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6311400" y="19039680"/>
            <a:ext cx="640008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7132200" y="18282600"/>
            <a:ext cx="4496400" cy="7520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2344400" y="9829800"/>
            <a:ext cx="8229600" cy="18288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Potentially Malicious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801600" y="10456200"/>
            <a:ext cx="1828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Application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5573600" y="10456200"/>
            <a:ext cx="1828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Operating System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18417600" y="10456200"/>
            <a:ext cx="1828800" cy="914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Remote or Cloud User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4486400" y="13953600"/>
            <a:ext cx="4115160" cy="108936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Main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3944600" y="11658600"/>
            <a:ext cx="14922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5436800" y="12344400"/>
            <a:ext cx="2044800" cy="9144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Keystone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6446600" y="116586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17481600" y="11658600"/>
            <a:ext cx="172080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6459200" y="13267800"/>
            <a:ext cx="0" cy="685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Application>LibreOffice/24.8.2.1$MacOSX_AARCH64 LibreOffice_project/0f794b6e29741098670a3b95d60478a65d05ef13</Application>
  <AppVersion>15.0000</AppVersion>
  <Paragraphs>16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2025-01-15T21:29:34Z</cp:lastPrinted>
  <dcterms:modified xsi:type="dcterms:W3CDTF">2025-01-16T10:45:36Z</dcterms:modified>
  <cp:revision>34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