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wmf" ContentType="image/x-wmf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9.png" ContentType="image/png"/>
  <Override PartName="/ppt/media/image1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<Relationship Id="rId60" Type="http://schemas.openxmlformats.org/officeDocument/2006/relationships/slide" Target="slides/slide32.xml"/><Relationship Id="rId61" Type="http://schemas.openxmlformats.org/officeDocument/2006/relationships/slide" Target="slides/slide33.xml"/><Relationship Id="rId62" Type="http://schemas.openxmlformats.org/officeDocument/2006/relationships/slide" Target="slides/slide34.xml"/><Relationship Id="rId63" Type="http://schemas.openxmlformats.org/officeDocument/2006/relationships/slide" Target="slides/slide35.xml"/><Relationship Id="rId64" Type="http://schemas.openxmlformats.org/officeDocument/2006/relationships/slide" Target="slides/slide36.xml"/><Relationship Id="rId65" Type="http://schemas.openxmlformats.org/officeDocument/2006/relationships/slide" Target="slides/slide37.xml"/><Relationship Id="rId66" Type="http://schemas.openxmlformats.org/officeDocument/2006/relationships/slide" Target="slides/slide38.xml"/><Relationship Id="rId67" Type="http://schemas.openxmlformats.org/officeDocument/2006/relationships/slide" Target="slides/slide39.xml"/><Relationship Id="rId68" Type="http://schemas.openxmlformats.org/officeDocument/2006/relationships/slide" Target="slides/slide40.xml"/><Relationship Id="rId69" Type="http://schemas.openxmlformats.org/officeDocument/2006/relationships/slide" Target="slides/slide41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19A4A04-640C-4845-A598-88FD01EE8D8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298332-A040-435E-8286-30B7E47ED5C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09B03A-28F2-4EB4-8B09-7C77F29C7B5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BBAC28-DC07-4269-B546-B9FFF857A0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AAEB41-66E6-434A-948E-890111DE338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ECC25C-D636-4FD2-8105-970A7343EB6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D47742-0AD2-43A4-8E5B-DD19D0EC0C5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F5146-29C6-4319-BEAF-874C3122335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21F246-07BF-4560-A82A-7C0AFDD81D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4AFC24-E923-4C87-8653-822E1C067E3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4F882E-3EE7-4453-AA94-06EF1B5C7DC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A2484A-24C5-44A9-86A7-587D74532AA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4A4F5-66DB-4BE6-893C-94B98AB8675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36831C-9A04-4FD8-BC17-8127F02650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C3CFF7-4769-472F-9772-F05524BDFA8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11339A-DC7C-445A-99BB-A556B2D830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61053C-2B9D-4671-B8F9-02E6DD5A53C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BEB852-4663-4991-8DE2-6B28A3D9BEA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D478F-66AA-4A9A-A138-ABFA387A358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5D33F1-02CB-40EF-9AB8-1F24B47BBA0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30F6A8-5237-4AA8-80F1-37161BF7128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1BE73D-018B-492A-8F12-34573701B04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CBCE6C-4641-4A1B-B221-56C9BDF4520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D84DE2-D916-40DB-8CC5-8E1AD6AFFA4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0B7E2F-A398-4C73-AA68-7080F74836E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8388DE-35D3-4353-9161-2DC8EFD265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D06323-6463-4A23-BB8B-0E179A2176D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3E4534-3649-4786-A128-F5F64EB3DF2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FCD736-3EEF-409F-B37B-0330D4376B3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58A35-7268-41E3-9353-796D198E2D4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1AEBC7-910D-40B9-B1BF-641D4092070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636EAB-04C1-4AEC-8E84-A80F333B498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BFC2AC-DD84-4EC4-BD40-C697941241A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CF2F43-9779-4941-BA31-E23E181B941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6A4FB-7013-4327-9388-98D7859D3B4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DCFB5D-6EB2-48A0-A8B4-0BA351F0EE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FAD9BE-A3A2-4989-84EE-B2920E2CFD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DF071F-D355-4BFE-B23B-31B7A0F0D53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532F7F-B716-4450-B333-D41DA83329C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0933F-8F14-45BA-9F36-E00F69666AD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D1C2B9-2551-4D78-9C24-58058F0B02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E298E-B719-47DB-9F75-46A15BD65E0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78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92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28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9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72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81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2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4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59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3960" y="0"/>
            <a:ext cx="13817520" cy="686196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4000" y="0"/>
            <a:ext cx="5583600" cy="68515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68480" y="4313880"/>
            <a:ext cx="3180960" cy="15832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github.com/wbuz24/undergrad-repo/blob/master/github-intro.pdf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82520" y="20520"/>
            <a:ext cx="8220960" cy="629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Straight Connector 1"/>
          <p:cNvSpPr/>
          <p:nvPr/>
        </p:nvSpPr>
        <p:spPr>
          <a:xfrm>
            <a:off x="27288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Straight Connector 3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1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19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4343400" y="34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6894720" y="34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Straight Connector 3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2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4343400" y="273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 flipH="1">
            <a:off x="6894720" y="273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Straight Connector 3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4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434340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"/>
          <p:cNvSpPr/>
          <p:nvPr/>
        </p:nvSpPr>
        <p:spPr>
          <a:xfrm flipH="1">
            <a:off x="689472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Straight Connector 1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5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6400800" y="228600"/>
            <a:ext cx="2283120" cy="91152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Straight Connector 1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72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5535720" y="4996440"/>
            <a:ext cx="11041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6400800" y="228600"/>
            <a:ext cx="2283120" cy="911520"/>
          </a:xfrm>
          <a:prstGeom prst="wedgeEllipseCallout">
            <a:avLst>
              <a:gd name="adj1" fmla="val -38523"/>
              <a:gd name="adj2" fmla="val 89236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Wait, I have new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 flipH="1">
            <a:off x="2283480" y="4114800"/>
            <a:ext cx="3120840" cy="982080"/>
          </a:xfrm>
          <a:prstGeom prst="wedgeEllipseCallout">
            <a:avLst>
              <a:gd name="adj1" fmla="val -36564"/>
              <a:gd name="adj2" fmla="val 10465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Which means I need to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those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Straight Connector 3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>
            <a:off x="5411160" y="2777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94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396" name=""/>
          <p:cNvSpPr/>
          <p:nvPr/>
        </p:nvSpPr>
        <p:spPr>
          <a:xfrm>
            <a:off x="5408640" y="3848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434376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"/>
          <p:cNvSpPr/>
          <p:nvPr/>
        </p:nvSpPr>
        <p:spPr>
          <a:xfrm flipH="1">
            <a:off x="6895080" y="1909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Straight Connector 3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"/>
          <p:cNvSpPr/>
          <p:nvPr/>
        </p:nvSpPr>
        <p:spPr>
          <a:xfrm>
            <a:off x="5411160" y="2777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07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4343400" y="3061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"/>
          <p:cNvSpPr/>
          <p:nvPr/>
        </p:nvSpPr>
        <p:spPr>
          <a:xfrm flipH="1">
            <a:off x="6894720" y="3061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/>
          <p:nvPr/>
        </p:nvSpPr>
        <p:spPr>
          <a:xfrm>
            <a:off x="5408640" y="3848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traight Connector 3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>
            <a:off x="5411160" y="2777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20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43400" y="4105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"/>
          <p:cNvSpPr/>
          <p:nvPr/>
        </p:nvSpPr>
        <p:spPr>
          <a:xfrm flipH="1">
            <a:off x="6894720" y="4105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424" name=""/>
          <p:cNvSpPr/>
          <p:nvPr/>
        </p:nvSpPr>
        <p:spPr>
          <a:xfrm>
            <a:off x="5408640" y="3848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Straight Connector 3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6094440" y="3081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"/>
          <p:cNvSpPr/>
          <p:nvPr/>
        </p:nvSpPr>
        <p:spPr>
          <a:xfrm>
            <a:off x="6094440" y="2106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0" name=""/>
          <p:cNvSpPr/>
          <p:nvPr/>
        </p:nvSpPr>
        <p:spPr>
          <a:xfrm>
            <a:off x="5411160" y="2777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6094440" y="417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33" name=""/>
          <p:cNvSpPr/>
          <p:nvPr/>
        </p:nvSpPr>
        <p:spPr>
          <a:xfrm>
            <a:off x="5571720" y="5032440"/>
            <a:ext cx="10684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4343400" y="5293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"/>
          <p:cNvSpPr/>
          <p:nvPr/>
        </p:nvSpPr>
        <p:spPr>
          <a:xfrm flipH="1">
            <a:off x="6894720" y="5293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2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437" name=""/>
          <p:cNvSpPr/>
          <p:nvPr/>
        </p:nvSpPr>
        <p:spPr>
          <a:xfrm>
            <a:off x="5408640" y="3848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Straight Connector 1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569160" y="1371600"/>
            <a:ext cx="110484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982520" y="228600"/>
            <a:ext cx="8220960" cy="1230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git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808560"/>
            <a:ext cx="11187000" cy="465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was designed for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version control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i.e. tracks your files and defines a hierarchy for keeping a history of changes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repositories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can be hosted and shared through Github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Connector 8"/>
          <p:cNvSpPr/>
          <p:nvPr/>
        </p:nvSpPr>
        <p:spPr>
          <a:xfrm>
            <a:off x="272880" y="96228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Rectangle: Rounded Corners 9"/>
          <p:cNvSpPr/>
          <p:nvPr/>
        </p:nvSpPr>
        <p:spPr>
          <a:xfrm>
            <a:off x="336240" y="1339920"/>
            <a:ext cx="11315160" cy="18255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658600" y="640080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294880" y="4909320"/>
            <a:ext cx="1596960" cy="159732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240" y="4355640"/>
            <a:ext cx="1272240" cy="9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Straight Connector 1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69160" y="1371600"/>
            <a:ext cx="110484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Straight Connector 1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69160" y="1371600"/>
            <a:ext cx="110484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Haslam is Hiring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Straight Connector 2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569160" y="1371600"/>
            <a:ext cx="110484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is starting to get convoluted.”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Didn’t you say this was all through the ‘terminal’?”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Hate to break it to you man, I run Windows.”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-you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Promise Land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Straight Connector 18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"/>
          <p:cNvSpPr/>
          <p:nvPr/>
        </p:nvSpPr>
        <p:spPr>
          <a:xfrm>
            <a:off x="5371920" y="26737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"/>
          <p:cNvSpPr/>
          <p:nvPr/>
        </p:nvSpPr>
        <p:spPr>
          <a:xfrm>
            <a:off x="5374440" y="1963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5372280" y="3394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65" name=""/>
          <p:cNvSpPr/>
          <p:nvPr/>
        </p:nvSpPr>
        <p:spPr>
          <a:xfrm>
            <a:off x="5715000" y="436176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120" cy="4217400"/>
          </a:xfrm>
          <a:prstGeom prst="rect">
            <a:avLst/>
          </a:prstGeom>
          <a:ln w="0">
            <a:noFill/>
          </a:ln>
        </p:spPr>
      </p:pic>
      <p:sp>
        <p:nvSpPr>
          <p:cNvPr id="467" name=""/>
          <p:cNvSpPr/>
          <p:nvPr/>
        </p:nvSpPr>
        <p:spPr>
          <a:xfrm>
            <a:off x="4800600" y="2409120"/>
            <a:ext cx="25117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It’s Never Too Late For You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Straight Connector 1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"/>
          <p:cNvSpPr/>
          <p:nvPr/>
        </p:nvSpPr>
        <p:spPr>
          <a:xfrm>
            <a:off x="5371920" y="26737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"/>
          <p:cNvSpPr/>
          <p:nvPr/>
        </p:nvSpPr>
        <p:spPr>
          <a:xfrm>
            <a:off x="5374440" y="1963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"/>
          <p:cNvSpPr/>
          <p:nvPr/>
        </p:nvSpPr>
        <p:spPr>
          <a:xfrm>
            <a:off x="5372280" y="3394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79" name=""/>
          <p:cNvSpPr/>
          <p:nvPr/>
        </p:nvSpPr>
        <p:spPr>
          <a:xfrm>
            <a:off x="5715000" y="436176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120" cy="4217400"/>
          </a:xfrm>
          <a:prstGeom prst="rect">
            <a:avLst/>
          </a:prstGeom>
          <a:ln w="0">
            <a:noFill/>
          </a:ln>
        </p:spPr>
      </p:pic>
      <p:sp>
        <p:nvSpPr>
          <p:cNvPr id="481" name=""/>
          <p:cNvSpPr/>
          <p:nvPr/>
        </p:nvSpPr>
        <p:spPr>
          <a:xfrm>
            <a:off x="4800600" y="2409120"/>
            <a:ext cx="25117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200400" y="1600200"/>
            <a:ext cx="5892840" cy="4435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Straight Connector 1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 flipV="1">
            <a:off x="6057720" y="24829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"/>
          <p:cNvSpPr/>
          <p:nvPr/>
        </p:nvSpPr>
        <p:spPr>
          <a:xfrm>
            <a:off x="5371920" y="26737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 flipV="1">
            <a:off x="6057720" y="1759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9" name=""/>
          <p:cNvSpPr/>
          <p:nvPr/>
        </p:nvSpPr>
        <p:spPr>
          <a:xfrm>
            <a:off x="5374440" y="1963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 flipV="1">
            <a:off x="6057720" y="3212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"/>
          <p:cNvSpPr/>
          <p:nvPr/>
        </p:nvSpPr>
        <p:spPr>
          <a:xfrm>
            <a:off x="5372280" y="33940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 flipV="1">
            <a:off x="6057720" y="39686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5329440" y="416412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494" name=""/>
          <p:cNvSpPr/>
          <p:nvPr/>
        </p:nvSpPr>
        <p:spPr>
          <a:xfrm>
            <a:off x="5715000" y="436176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" descr=""/>
          <p:cNvPicPr/>
          <p:nvPr/>
        </p:nvPicPr>
        <p:blipFill>
          <a:blip r:embed="rId2"/>
          <a:stretch/>
        </p:blipFill>
        <p:spPr>
          <a:xfrm>
            <a:off x="2057400" y="1723320"/>
            <a:ext cx="7998120" cy="4217400"/>
          </a:xfrm>
          <a:prstGeom prst="rect">
            <a:avLst/>
          </a:prstGeom>
          <a:ln w="0">
            <a:noFill/>
          </a:ln>
        </p:spPr>
      </p:pic>
      <p:sp>
        <p:nvSpPr>
          <p:cNvPr id="496" name=""/>
          <p:cNvSpPr/>
          <p:nvPr/>
        </p:nvSpPr>
        <p:spPr>
          <a:xfrm>
            <a:off x="4800600" y="2409120"/>
            <a:ext cx="25117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3146760" y="1600200"/>
            <a:ext cx="5892840" cy="4435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4"/>
          <a:stretch/>
        </p:blipFill>
        <p:spPr>
          <a:xfrm>
            <a:off x="2894040" y="1779120"/>
            <a:ext cx="6397920" cy="4256280"/>
          </a:xfrm>
          <a:prstGeom prst="rect">
            <a:avLst/>
          </a:prstGeom>
          <a:ln w="0">
            <a:noFill/>
          </a:ln>
        </p:spPr>
      </p:pic>
      <p:sp>
        <p:nvSpPr>
          <p:cNvPr id="499" name=""/>
          <p:cNvSpPr/>
          <p:nvPr/>
        </p:nvSpPr>
        <p:spPr>
          <a:xfrm>
            <a:off x="5372280" y="3657600"/>
            <a:ext cx="11401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Straight Connector 2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Straight Connector 24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"/>
          <p:cNvSpPr/>
          <p:nvPr/>
        </p:nvSpPr>
        <p:spPr>
          <a:xfrm>
            <a:off x="10003320" y="28591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Straight Connector 2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status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show info on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fetch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grab new changes from remote repos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pull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Actually merge the changes into your local branches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10686240" y="3744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"/>
          <p:cNvSpPr/>
          <p:nvPr/>
        </p:nvSpPr>
        <p:spPr>
          <a:xfrm>
            <a:off x="10000800" y="3569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0686240" y="303048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0" name=""/>
          <p:cNvSpPr/>
          <p:nvPr/>
        </p:nvSpPr>
        <p:spPr>
          <a:xfrm>
            <a:off x="10003320" y="28591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9958320" y="419616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522" name=""/>
          <p:cNvSpPr/>
          <p:nvPr/>
        </p:nvSpPr>
        <p:spPr>
          <a:xfrm>
            <a:off x="10163880" y="4429800"/>
            <a:ext cx="10684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0686600" y="23731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2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Straight Connector 3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530" name=""/>
          <p:cNvSpPr/>
          <p:nvPr/>
        </p:nvSpPr>
        <p:spPr>
          <a:xfrm>
            <a:off x="9940680" y="3773160"/>
            <a:ext cx="1469520" cy="295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533" name=""/>
          <p:cNvSpPr/>
          <p:nvPr/>
        </p:nvSpPr>
        <p:spPr>
          <a:xfrm>
            <a:off x="10306800" y="4386960"/>
            <a:ext cx="7300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Autosave vs Command Line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Connector 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492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Google Drive is effective for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file streaming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Directly edit the same file(s)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git/Github creates tags called a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Clone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edit file(s) in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repositories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histories of each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Collaborators can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fork their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own versions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1480" y="1505880"/>
            <a:ext cx="2376720" cy="192024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727200" y="5142960"/>
            <a:ext cx="1596960" cy="682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298120" y="5142960"/>
            <a:ext cx="1596960" cy="682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9640080" y="5142960"/>
            <a:ext cx="1596960" cy="682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74212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313040" y="5486400"/>
            <a:ext cx="1828440" cy="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1690280" y="639972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Straight Connector 2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save all staged files with a message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539" name=""/>
          <p:cNvSpPr/>
          <p:nvPr/>
        </p:nvSpPr>
        <p:spPr>
          <a:xfrm>
            <a:off x="9940680" y="3267720"/>
            <a:ext cx="1469520" cy="295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/>
          <p:nvPr/>
        </p:nvSpPr>
        <p:spPr>
          <a:xfrm flipV="1">
            <a:off x="10676880" y="361908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"/>
          <p:cNvSpPr/>
          <p:nvPr/>
        </p:nvSpPr>
        <p:spPr>
          <a:xfrm>
            <a:off x="9940680" y="3773160"/>
            <a:ext cx="1469520" cy="295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544" name=""/>
          <p:cNvSpPr/>
          <p:nvPr/>
        </p:nvSpPr>
        <p:spPr>
          <a:xfrm>
            <a:off x="10306800" y="4386960"/>
            <a:ext cx="7300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is Here to Help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Straight Connector 2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navigated through commands and can be split into stages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add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stage changes for a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commit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save all staged files with a message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push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Upload your commit to Github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9829800" y="169560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/>
          <p:nvPr/>
        </p:nvSpPr>
        <p:spPr>
          <a:xfrm flipV="1">
            <a:off x="10676880" y="314316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1" name=""/>
          <p:cNvSpPr/>
          <p:nvPr/>
        </p:nvSpPr>
        <p:spPr>
          <a:xfrm>
            <a:off x="9940680" y="3267720"/>
            <a:ext cx="1469520" cy="295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 flipV="1">
            <a:off x="10676880" y="2670840"/>
            <a:ext cx="360" cy="2984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3" name=""/>
          <p:cNvSpPr/>
          <p:nvPr/>
        </p:nvSpPr>
        <p:spPr>
          <a:xfrm>
            <a:off x="9942840" y="2803680"/>
            <a:ext cx="1469520" cy="296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 flipV="1">
            <a:off x="10676880" y="361908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"/>
          <p:cNvSpPr/>
          <p:nvPr/>
        </p:nvSpPr>
        <p:spPr>
          <a:xfrm>
            <a:off x="9940680" y="3773160"/>
            <a:ext cx="1469520" cy="295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 flipV="1">
            <a:off x="10676880" y="4081320"/>
            <a:ext cx="360" cy="2980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2"/>
          <a:stretch/>
        </p:blipFill>
        <p:spPr>
          <a:xfrm>
            <a:off x="9958320" y="419616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558" name=""/>
          <p:cNvSpPr/>
          <p:nvPr/>
        </p:nvSpPr>
        <p:spPr>
          <a:xfrm>
            <a:off x="10306800" y="4386960"/>
            <a:ext cx="7300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README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Straight Connector 2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>
            <a:off x="685800" y="1371600"/>
            <a:ext cx="1097064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rcRect l="3478" t="0" r="4621" b="0"/>
          <a:stretch/>
        </p:blipFill>
        <p:spPr>
          <a:xfrm>
            <a:off x="313560" y="1706760"/>
            <a:ext cx="11561400" cy="4174920"/>
          </a:xfrm>
          <a:prstGeom prst="rect">
            <a:avLst/>
          </a:prstGeom>
          <a:ln w="0">
            <a:noFill/>
          </a:ln>
          <a:effectLst>
            <a:glow rad="76320">
              <a:srgbClr val="000000"/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Straight Connector 26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Straight Connector 2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0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Straight Connector 17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creative, git can be used in a wide array of applications beyond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Track coursework/projects and display in public repos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Back-up important documents with a private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git it Twisted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Straight Connector 4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8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gives you command line control of the “auto-save”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can host your repositories online: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Industry standard for codebase collaboration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- git/Github are designed to help you be organized and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thorough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 creative, git can be used in a wide array of applications beyond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Track coursework/projects and display in public repos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Back-up important documents with a private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Documentation, Documentation, Documentation!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esume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Straight Connector 39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2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Personally, I would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never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hire an engineer who is unwilling to learn git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and I am a mere undergrad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6960" cy="1597320"/>
          </a:xfrm>
          <a:prstGeom prst="rect">
            <a:avLst/>
          </a:prstGeom>
          <a:ln w="0">
            <a:noFill/>
          </a:ln>
        </p:spPr>
      </p:pic>
      <p:pic>
        <p:nvPicPr>
          <p:cNvPr id="585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240" cy="9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esume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Straight Connector 40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must be able to present your ideas/projects, and therefore yourself, effectively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6960" cy="1597320"/>
          </a:xfrm>
          <a:prstGeom prst="rect">
            <a:avLst/>
          </a:prstGeom>
          <a:ln w="0">
            <a:noFill/>
          </a:ln>
        </p:spPr>
      </p:pic>
      <p:pic>
        <p:nvPicPr>
          <p:cNvPr id="591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240" cy="9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Source Han Sans CN"/>
              </a:rPr>
              <a:t>The Modern Day R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esume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Straight Connector 4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457200" y="1143000"/>
            <a:ext cx="1142928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must be able to present your ideas/projects, and therefore yourself, effectively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 if you build a table, I think it should be featured somewhere linked to your personal Github page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5295240" y="4909320"/>
            <a:ext cx="1596960" cy="1597320"/>
          </a:xfrm>
          <a:prstGeom prst="rect">
            <a:avLst/>
          </a:prstGeom>
          <a:ln w="0">
            <a:noFill/>
          </a:ln>
        </p:spPr>
      </p:pic>
      <p:pic>
        <p:nvPicPr>
          <p:cNvPr id="597" name="" descr=""/>
          <p:cNvPicPr/>
          <p:nvPr/>
        </p:nvPicPr>
        <p:blipFill>
          <a:blip r:embed="rId2"/>
          <a:srcRect l="0" t="17907" r="17" b="10348"/>
          <a:stretch/>
        </p:blipFill>
        <p:spPr>
          <a:xfrm>
            <a:off x="5457600" y="4355640"/>
            <a:ext cx="1272240" cy="9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But ... I am a Mechanical Engineer!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Connector 9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456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grandfather doesn’t have to care about git – your mileage differs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To your great delight, git will help you with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much more than recovering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186040" y="2514600"/>
            <a:ext cx="3606120" cy="3882960"/>
          </a:xfrm>
          <a:prstGeom prst="rect">
            <a:avLst/>
          </a:prstGeom>
          <a:ln w="0">
            <a:noFill/>
          </a:ln>
          <a:effectLst>
            <a:glow rad="25560">
              <a:srgbClr val="000000"/>
            </a:glow>
          </a:effectLst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1055520" y="3587400"/>
            <a:ext cx="6394320" cy="2809440"/>
          </a:xfrm>
          <a:prstGeom prst="rect">
            <a:avLst/>
          </a:prstGeom>
          <a:ln w="0">
            <a:noFill/>
          </a:ln>
          <a:effectLst>
            <a:glow rad="38160">
              <a:srgbClr val="000000"/>
            </a:glow>
          </a:effectLst>
        </p:spPr>
      </p:pic>
      <p:sp>
        <p:nvSpPr>
          <p:cNvPr id="226" name=""/>
          <p:cNvSpPr/>
          <p:nvPr/>
        </p:nvSpPr>
        <p:spPr>
          <a:xfrm>
            <a:off x="11721960" y="639972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Straight Connector 2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0" name=""/>
          <p:cNvSpPr/>
          <p:nvPr/>
        </p:nvSpPr>
        <p:spPr>
          <a:xfrm>
            <a:off x="456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reference ppt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  <a:hlinkClick r:id="rId1"/>
              </a:rPr>
              <a:t>https://github.com/wbuz24/undergrad-repo/blob/master/github-intro.pdf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 u="sng">
                <a:solidFill>
                  <a:srgbClr val="0000ee"/>
                </a:solidFill>
                <a:uFillTx/>
                <a:latin typeface="Times New Roman"/>
                <a:ea typeface="DejaVu Sans"/>
              </a:rPr>
              <a:t>https://docs.github.com/en/get-started/start-your-journey/about-github-and-git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2069640" y="20520"/>
            <a:ext cx="8220960" cy="629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Git/Github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ME495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Straight Connector 4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Straight Connector 5"/>
          <p:cNvSpPr/>
          <p:nvPr/>
        </p:nvSpPr>
        <p:spPr>
          <a:xfrm>
            <a:off x="240120" y="485892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98252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git Galore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7"/>
          <p:cNvSpPr/>
          <p:nvPr/>
        </p:nvSpPr>
        <p:spPr>
          <a:xfrm>
            <a:off x="24012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456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 is open-source, for personal and large-scale software efforts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Github is owned by microsoft and is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open source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Derivatives like Bitbucket, gitlab, etc. support larger groups and repos 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Pragmatically meaningless – just think free and paid server support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5485680" y="5029200"/>
            <a:ext cx="1596960" cy="15973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743200" y="4298040"/>
            <a:ext cx="1711080" cy="95688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8179560" y="4343400"/>
            <a:ext cx="1257120" cy="114012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 flipH="1" flipV="1">
            <a:off x="4456800" y="5257800"/>
            <a:ext cx="12477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6847560" y="5259600"/>
            <a:ext cx="114264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8060400" y="4186800"/>
            <a:ext cx="1598040" cy="1461960"/>
          </a:xfrm>
          <a:custGeom>
            <a:avLst/>
            <a:gdLst>
              <a:gd name="textAreaLeft" fmla="*/ 222120 w 1598040"/>
              <a:gd name="textAreaRight" fmla="*/ 1267560 w 1598040"/>
              <a:gd name="textAreaTop" fmla="*/ 225000 h 1461960"/>
              <a:gd name="textAreaBottom" fmla="*/ 1174680 h 146196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2815200" y="4114800"/>
            <a:ext cx="1587600" cy="1462320"/>
          </a:xfrm>
          <a:custGeom>
            <a:avLst/>
            <a:gdLst>
              <a:gd name="textAreaLeft" fmla="*/ 220680 w 1587600"/>
              <a:gd name="textAreaRight" fmla="*/ 1259280 w 1587600"/>
              <a:gd name="textAreaTop" fmla="*/ 225000 h 1462320"/>
              <a:gd name="textAreaBottom" fmla="*/ 1175040 h 146232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3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456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1080" cy="95688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4040" cy="14540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2680" cy="146268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rot="19620000">
            <a:off x="3647520" y="2926440"/>
            <a:ext cx="1645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 rot="19860000">
            <a:off x="3416760" y="241596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 rot="2220000">
            <a:off x="6931800" y="294840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rot="2280000">
            <a:off x="7343280" y="249984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2399400" y="4885920"/>
            <a:ext cx="13687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8393760" y="4884120"/>
            <a:ext cx="21189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380120" y="3335400"/>
            <a:ext cx="3426120" cy="23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82520" y="-7272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Common Workflow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25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456840" y="1371600"/>
            <a:ext cx="1119456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237640" y="1828800"/>
            <a:ext cx="1711080" cy="95688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314080" y="3429000"/>
            <a:ext cx="1454040" cy="145404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8657280" y="3429000"/>
            <a:ext cx="1462680" cy="146268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 flipH="1" flipV="1">
            <a:off x="7315200" y="228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7032600" y="2736000"/>
            <a:ext cx="1476360" cy="1143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3886200" y="2743200"/>
            <a:ext cx="1476360" cy="86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 flipV="1">
            <a:off x="3657600" y="2286000"/>
            <a:ext cx="1371600" cy="809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rot="19620000">
            <a:off x="3647520" y="2926440"/>
            <a:ext cx="16459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 rot="19860000">
            <a:off x="3416760" y="241596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 rot="2220000">
            <a:off x="6931800" y="294840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 rot="2280000">
            <a:off x="7343280" y="2499840"/>
            <a:ext cx="15973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399400" y="4885920"/>
            <a:ext cx="13687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393760" y="4884120"/>
            <a:ext cx="21189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Collaborator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80120" y="3335400"/>
            <a:ext cx="3426120" cy="23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Branches: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collab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442600" y="2286000"/>
            <a:ext cx="1143000" cy="228600"/>
          </a:xfrm>
          <a:prstGeom prst="line">
            <a:avLst/>
          </a:prstGeom>
          <a:ln w="1908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720" rIns="99720" tIns="54720" bIns="54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3487320" y="1947960"/>
            <a:ext cx="1960200" cy="1960200"/>
          </a:xfrm>
          <a:prstGeom prst="ellipse">
            <a:avLst/>
          </a:pr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914400" y="1828800"/>
            <a:ext cx="15973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10d0c"/>
                </a:solidFill>
                <a:latin typeface="Times New Roman"/>
                <a:ea typeface="DejaVu Sans"/>
              </a:rPr>
              <a:t>Now, lets zoom 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12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281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289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4343400" y="52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6894720" y="525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056680" y="-74160"/>
            <a:ext cx="8220960" cy="1213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‘Art’ of Saving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Straight Connector 31"/>
          <p:cNvSpPr/>
          <p:nvPr/>
        </p:nvSpPr>
        <p:spPr>
          <a:xfrm>
            <a:off x="272880" y="1143000"/>
            <a:ext cx="1164348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11721960" y="6430680"/>
            <a:ext cx="381996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5237640" y="1326240"/>
            <a:ext cx="1711080" cy="95688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 flipV="1">
            <a:off x="6094440" y="30456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08640" y="323640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 flipV="1">
            <a:off x="6094440" y="232200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5411160" y="2525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flipV="1">
            <a:off x="6094440" y="3775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5409000" y="39567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 flipV="1">
            <a:off x="6094440" y="453132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5366160" y="4726800"/>
            <a:ext cx="1454040" cy="1454040"/>
          </a:xfrm>
          <a:prstGeom prst="rect">
            <a:avLst/>
          </a:prstGeom>
          <a:ln w="0">
            <a:noFill/>
          </a:ln>
        </p:spPr>
      </p:pic>
      <p:sp>
        <p:nvSpPr>
          <p:cNvPr id="304" name=""/>
          <p:cNvSpPr/>
          <p:nvPr/>
        </p:nvSpPr>
        <p:spPr>
          <a:xfrm>
            <a:off x="5751720" y="4924440"/>
            <a:ext cx="68292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edit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4343400" y="417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>
            <a:off x="6894720" y="4177800"/>
            <a:ext cx="914400" cy="360"/>
          </a:xfrm>
          <a:prstGeom prst="line">
            <a:avLst/>
          </a:prstGeom>
          <a:ln w="19080">
            <a:solidFill>
              <a:srgbClr val="1276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14478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2024-02-22T10:04:33Z</dcterms:modified>
  <cp:revision>790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