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985000" cy="927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E60745A-FF91-4126-93B1-6AA3DC08A4A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Num" idx="11"/>
          </p:nvPr>
        </p:nvSpPr>
        <p:spPr>
          <a:xfrm>
            <a:off x="3956400" y="8805960"/>
            <a:ext cx="3025080" cy="46188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14ED963-4CE0-4E07-8546-F3DAE9B595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3560" cy="347472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0640" cy="417024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 idx="12"/>
          </p:nvPr>
        </p:nvSpPr>
        <p:spPr>
          <a:xfrm>
            <a:off x="3956400" y="8805960"/>
            <a:ext cx="3025080" cy="46188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E1F4FF3-C288-4808-89EC-10E7CB06C9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3560" cy="347472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0640" cy="417024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 idx="13"/>
          </p:nvPr>
        </p:nvSpPr>
        <p:spPr>
          <a:xfrm>
            <a:off x="3956400" y="8805960"/>
            <a:ext cx="3025080" cy="46188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B69D4FF-05DC-4032-9587-57687F75CB7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3560" cy="347472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0640" cy="417024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Num" idx="14"/>
          </p:nvPr>
        </p:nvSpPr>
        <p:spPr>
          <a:xfrm>
            <a:off x="3956400" y="8805960"/>
            <a:ext cx="3025080" cy="46188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F26B05-A542-4F9F-A3EA-34CCFFBF88A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3560" cy="347472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20640" cy="417024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88D0D7-78D1-45CC-AFA9-078E239CE7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16C87E-86DB-4BB1-BC42-3216CA440A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48417F-F7D5-45EC-91BA-D37E501F34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628C15-752E-4D1F-9987-66DC268804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F428CF-DBFF-4F7F-90E4-B574692E71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7AC7BC-2A6F-4B4F-B6FE-4DAEEF4795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99823F-92A3-42FB-82A2-EA67380B29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A78CCF-265B-419F-A5C3-306E56D754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75293-E562-4A58-93F2-98F1B8AEE1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997766-E146-4DC5-BDE2-46D912EA31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E43E83-3EBF-413C-9F1C-C30F4750E0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F55D0-3E4D-40D6-81FA-6E83CD8318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631CDEC-4F03-46A3-9041-5417716FBB25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"/>
          <p:cNvSpPr/>
          <p:nvPr/>
        </p:nvSpPr>
        <p:spPr>
          <a:xfrm>
            <a:off x="190440" y="333360"/>
            <a:ext cx="1079280" cy="429840"/>
          </a:xfrm>
          <a:prstGeom prst="homePlate">
            <a:avLst>
              <a:gd name="adj" fmla="val 62592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" name="Google Shape;90;p1"/>
          <p:cNvGraphicFramePr/>
          <p:nvPr/>
        </p:nvGraphicFramePr>
        <p:xfrm>
          <a:off x="1343160" y="3333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Electrolyzer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Google Shape;91;p1"/>
          <p:cNvSpPr/>
          <p:nvPr/>
        </p:nvSpPr>
        <p:spPr>
          <a:xfrm>
            <a:off x="190440" y="836640"/>
            <a:ext cx="1079280" cy="574560"/>
          </a:xfrm>
          <a:prstGeom prst="homePlate">
            <a:avLst>
              <a:gd name="adj" fmla="val 46901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0" name="Google Shape;92;p1"/>
          <p:cNvGraphicFramePr/>
          <p:nvPr/>
        </p:nvGraphicFramePr>
        <p:xfrm>
          <a:off x="1333440" y="782280"/>
          <a:ext cx="7664040" cy="630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630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Investigations into mass transport characteristics of cells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Google Shape;93;p1"/>
          <p:cNvSpPr/>
          <p:nvPr/>
        </p:nvSpPr>
        <p:spPr>
          <a:xfrm>
            <a:off x="190440" y="1484280"/>
            <a:ext cx="1079280" cy="161208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Milestone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100;p1"/>
          <p:cNvSpPr/>
          <p:nvPr/>
        </p:nvSpPr>
        <p:spPr>
          <a:xfrm>
            <a:off x="152280" y="3190320"/>
            <a:ext cx="1117440" cy="131652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Achievements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Learning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(current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Google Shape;101;p1"/>
          <p:cNvSpPr/>
          <p:nvPr/>
        </p:nvSpPr>
        <p:spPr>
          <a:xfrm>
            <a:off x="190440" y="4600440"/>
            <a:ext cx="1079280" cy="1058760"/>
          </a:xfrm>
          <a:prstGeom prst="homePlate">
            <a:avLst>
              <a:gd name="adj" fmla="val 25487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 Week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4" name="Google Shape;102;p1"/>
          <p:cNvGraphicFramePr/>
          <p:nvPr/>
        </p:nvGraphicFramePr>
        <p:xfrm>
          <a:off x="1200240" y="3219840"/>
          <a:ext cx="7664040" cy="63910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3195720">
                <a:tc>
                  <a:txBody>
                    <a:bodyPr lIns="73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High resolution colliding bubble simulations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Google Shape;103;p1"/>
          <p:cNvSpPr/>
          <p:nvPr/>
        </p:nvSpPr>
        <p:spPr>
          <a:xfrm>
            <a:off x="179280" y="5734080"/>
            <a:ext cx="1079280" cy="717480"/>
          </a:xfrm>
          <a:prstGeom prst="homePlate">
            <a:avLst>
              <a:gd name="adj" fmla="val 37583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Issues and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New Ideas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72C803A-71DD-4B34-8AF3-18EAEDB1AE8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Google Shape;117;p1"/>
          <p:cNvSpPr/>
          <p:nvPr/>
        </p:nvSpPr>
        <p:spPr>
          <a:xfrm>
            <a:off x="2590920" y="1905120"/>
            <a:ext cx="155700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20;p1"/>
          <p:cNvSpPr/>
          <p:nvPr/>
        </p:nvSpPr>
        <p:spPr>
          <a:xfrm>
            <a:off x="3886200" y="1905120"/>
            <a:ext cx="155700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171360" indent="-57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1333440" y="1380600"/>
          <a:ext cx="7663680" cy="2253600"/>
        </p:xfrm>
        <a:graphic>
          <a:graphicData uri="http://schemas.openxmlformats.org/drawingml/2006/table">
            <a:tbl>
              <a:tblPr/>
              <a:tblGrid>
                <a:gridCol w="2554560"/>
                <a:gridCol w="2554560"/>
                <a:gridCol w="2554920"/>
              </a:tblGrid>
              <a:tr h="306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Next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760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Ran high resolution colliding bubble simulations on ISAAC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Finished high resolution simulations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Worked with Preetam on new Li-ion Ragone visualizer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Finish visualizer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Re-verify low resolution parameters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92;p 1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 simulations have constant volume throughout runtime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8E4F6C-5AE3-4145-933E-DD782FF5427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 rot="21597600">
            <a:off x="685800" y="877680"/>
            <a:ext cx="4530240" cy="369036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5487120" y="914400"/>
            <a:ext cx="3199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64" name=""/>
          <p:cNvGraphicFramePr/>
          <p:nvPr/>
        </p:nvGraphicFramePr>
        <p:xfrm>
          <a:off x="5486400" y="1432800"/>
          <a:ext cx="3429000" cy="3599280"/>
        </p:xfrm>
        <a:graphic>
          <a:graphicData uri="http://schemas.openxmlformats.org/drawingml/2006/table">
            <a:tbl>
              <a:tblPr/>
              <a:tblGrid>
                <a:gridCol w="627480"/>
                <a:gridCol w="753120"/>
                <a:gridCol w="1029960"/>
                <a:gridCol w="10188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Res: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latin typeface="Arial"/>
                        </a:rPr>
                        <a:t>Radius: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failed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.24902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.24902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.00067-.000665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.24902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92;p 2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High resolution simulations did not change volume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6" name="PlaceHolder 1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A1275AA-6C4E-47B1-8418-6D5A0D9E266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5486400" y="914400"/>
            <a:ext cx="3199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85800" y="844200"/>
            <a:ext cx="7772040" cy="16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 txBox="1"/>
          <p:nvPr/>
        </p:nvSpPr>
        <p:spPr>
          <a:xfrm>
            <a:off x="686160" y="915120"/>
            <a:ext cx="8001000" cy="12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Times new roman"/>
              </a:rPr>
              <a:t>High resolution simulations held constant volume, however, most high resolution simulations failed before finishing and therefore did not reach steady state.</a:t>
            </a:r>
            <a:endParaRPr b="0" lang="en-US" sz="16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Times new roman"/>
              </a:rPr>
              <a:t>For the simulation that did finish, volume was NOT constant.  (high resolution, radius = res/8, Pe=1e-5) </a:t>
            </a:r>
            <a:endParaRPr b="0" lang="en-US" sz="1600" spc="-1" strike="noStrike">
              <a:latin typeface="Times new roman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4194360" y="2483640"/>
          <a:ext cx="3429000" cy="3599280"/>
        </p:xfrm>
        <a:graphic>
          <a:graphicData uri="http://schemas.openxmlformats.org/drawingml/2006/table">
            <a:tbl>
              <a:tblPr/>
              <a:tblGrid>
                <a:gridCol w="627480"/>
                <a:gridCol w="753120"/>
                <a:gridCol w="1029960"/>
                <a:gridCol w="10188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Res: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latin typeface="Arial"/>
                        </a:rPr>
                        <a:t>Radiu</a:t>
                      </a:r>
                      <a:r>
                        <a:rPr b="0" lang="en-US" sz="1300" spc="-1" strike="noStrike">
                          <a:latin typeface="Arial"/>
                        </a:rPr>
                        <a:t>s: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</a:t>
                      </a:r>
                      <a:r>
                        <a:rPr b="0" lang="en-US" sz="1800" spc="-1" strike="noStrike">
                          <a:latin typeface="Arial"/>
                        </a:rPr>
                        <a:t>5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</a:t>
                      </a: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</a:t>
                      </a:r>
                      <a:r>
                        <a:rPr b="0" lang="en-US" sz="1500" spc="-1" strike="noStrike">
                          <a:latin typeface="Arial"/>
                        </a:rPr>
                        <a:t>.246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</a:t>
                      </a:r>
                      <a:r>
                        <a:rPr b="0" lang="en-US" sz="1500" spc="-1" strike="noStrike">
                          <a:latin typeface="Arial"/>
                        </a:rPr>
                        <a:t>.246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8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faile</a:t>
                      </a:r>
                      <a:r>
                        <a:rPr b="0" lang="en-US" sz="1800" spc="-1" strike="noStrike">
                          <a:latin typeface="Arial"/>
                        </a:rPr>
                        <a:t>d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</a:t>
                      </a:r>
                      <a:r>
                        <a:rPr b="0" lang="en-US" sz="1500" spc="-1" strike="noStrike">
                          <a:latin typeface="Arial"/>
                        </a:rPr>
                        <a:t>.246</a:t>
                      </a:r>
                      <a:endParaRPr b="0" lang="en-US" sz="15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256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.249</a:t>
                      </a:r>
                      <a:r>
                        <a:rPr b="0" lang="en-US" sz="1800" spc="-1" strike="noStrike">
                          <a:latin typeface="Arial"/>
                        </a:rPr>
                        <a:t>02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2400" spc="-1" strike="noStrike">
                          <a:latin typeface="Times New Roman"/>
                        </a:rPr>
                        <a:t>.24</a:t>
                      </a:r>
                      <a:r>
                        <a:rPr b="0" lang="en-US" sz="2400" spc="-1" strike="noStrike">
                          <a:latin typeface="Times New Roman"/>
                        </a:rPr>
                        <a:t>90</a:t>
                      </a:r>
                      <a:r>
                        <a:rPr b="0" lang="en-US" sz="2400" spc="-1" strike="noStrike"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32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.000</a:t>
                      </a:r>
                      <a:r>
                        <a:rPr b="0" lang="en-US" sz="1400" spc="-1" strike="noStrike">
                          <a:latin typeface="Arial"/>
                        </a:rPr>
                        <a:t>67-.0</a:t>
                      </a:r>
                      <a:r>
                        <a:rPr b="0" lang="en-US" sz="1400" spc="-1" strike="noStrike">
                          <a:latin typeface="Arial"/>
                        </a:rPr>
                        <a:t>0066</a:t>
                      </a:r>
                      <a:r>
                        <a:rPr b="0" lang="en-US" sz="1400" spc="-1" strike="noStrike"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.24902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92;p 3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Li-ion Ragone plot visualizer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2" name="PlaceHolder 1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A09E66B-5DD6-4858-AC9E-CF3646548F92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5486400" y="914400"/>
            <a:ext cx="31996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685800" y="844200"/>
            <a:ext cx="7772040" cy="16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 txBox="1"/>
          <p:nvPr/>
        </p:nvSpPr>
        <p:spPr>
          <a:xfrm>
            <a:off x="686160" y="915120"/>
            <a:ext cx="80010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Times new roman"/>
              </a:rPr>
              <a:t>Us</a:t>
            </a:r>
            <a:r>
              <a:rPr b="0" lang="en-US" sz="1600" spc="-1" strike="noStrike">
                <a:latin typeface="Times new roman"/>
              </a:rPr>
              <a:t>in</a:t>
            </a:r>
            <a:r>
              <a:rPr b="0" lang="en-US" sz="1600" spc="-1" strike="noStrike">
                <a:latin typeface="Times new roman"/>
              </a:rPr>
              <a:t>g </a:t>
            </a:r>
            <a:r>
              <a:rPr b="0" lang="en-US" sz="1600" spc="-1" strike="noStrike">
                <a:latin typeface="Times new roman"/>
              </a:rPr>
              <a:t>th</a:t>
            </a:r>
            <a:r>
              <a:rPr b="0" lang="en-US" sz="1600" spc="-1" strike="noStrike">
                <a:latin typeface="Times new roman"/>
              </a:rPr>
              <a:t>e </a:t>
            </a:r>
            <a:r>
              <a:rPr b="0" lang="en-US" sz="1600" spc="-1" strike="noStrike">
                <a:latin typeface="Times new roman"/>
              </a:rPr>
              <a:t>da</a:t>
            </a:r>
            <a:r>
              <a:rPr b="0" lang="en-US" sz="1600" spc="-1" strike="noStrike">
                <a:latin typeface="Times new roman"/>
              </a:rPr>
              <a:t>ta </a:t>
            </a:r>
            <a:r>
              <a:rPr b="0" lang="en-US" sz="1600" spc="-1" strike="noStrike">
                <a:latin typeface="Times new roman"/>
              </a:rPr>
              <a:t>th</a:t>
            </a:r>
            <a:r>
              <a:rPr b="0" lang="en-US" sz="1600" spc="-1" strike="noStrike">
                <a:latin typeface="Times new roman"/>
              </a:rPr>
              <a:t>e </a:t>
            </a:r>
            <a:r>
              <a:rPr b="0" lang="en-US" sz="1600" spc="-1" strike="noStrike">
                <a:latin typeface="Times new roman"/>
              </a:rPr>
              <a:t>Pr</a:t>
            </a:r>
            <a:r>
              <a:rPr b="0" lang="en-US" sz="1600" spc="-1" strike="noStrike">
                <a:latin typeface="Times new roman"/>
              </a:rPr>
              <a:t>eet</a:t>
            </a:r>
            <a:r>
              <a:rPr b="0" lang="en-US" sz="1600" spc="-1" strike="noStrike">
                <a:latin typeface="Times new roman"/>
              </a:rPr>
              <a:t>a</a:t>
            </a:r>
            <a:r>
              <a:rPr b="0" lang="en-US" sz="1600" spc="-1" strike="noStrike">
                <a:latin typeface="Times new roman"/>
              </a:rPr>
              <a:t>m </a:t>
            </a:r>
            <a:r>
              <a:rPr b="0" lang="en-US" sz="1600" spc="-1" strike="noStrike">
                <a:latin typeface="Times new roman"/>
              </a:rPr>
              <a:t>ha</a:t>
            </a:r>
            <a:r>
              <a:rPr b="0" lang="en-US" sz="1600" spc="-1" strike="noStrike">
                <a:latin typeface="Times new roman"/>
              </a:rPr>
              <a:t>s </a:t>
            </a:r>
            <a:r>
              <a:rPr b="0" lang="en-US" sz="1600" spc="-1" strike="noStrike">
                <a:latin typeface="Times new roman"/>
              </a:rPr>
              <a:t>co</a:t>
            </a:r>
            <a:r>
              <a:rPr b="0" lang="en-US" sz="1600" spc="-1" strike="noStrike">
                <a:latin typeface="Times new roman"/>
              </a:rPr>
              <a:t>lle</a:t>
            </a:r>
            <a:r>
              <a:rPr b="0" lang="en-US" sz="1600" spc="-1" strike="noStrike">
                <a:latin typeface="Times new roman"/>
              </a:rPr>
              <a:t>cte</a:t>
            </a:r>
            <a:r>
              <a:rPr b="0" lang="en-US" sz="1600" spc="-1" strike="noStrike">
                <a:latin typeface="Times new roman"/>
              </a:rPr>
              <a:t>d, </a:t>
            </a:r>
            <a:r>
              <a:rPr b="0" lang="en-US" sz="1600" spc="-1" strike="noStrike">
                <a:latin typeface="Times new roman"/>
              </a:rPr>
              <a:t>we </a:t>
            </a:r>
            <a:r>
              <a:rPr b="0" lang="en-US" sz="1600" spc="-1" strike="noStrike">
                <a:latin typeface="Times new roman"/>
              </a:rPr>
              <a:t>wi</a:t>
            </a:r>
            <a:r>
              <a:rPr b="0" lang="en-US" sz="1600" spc="-1" strike="noStrike">
                <a:latin typeface="Times new roman"/>
              </a:rPr>
              <a:t>ll </a:t>
            </a:r>
            <a:r>
              <a:rPr b="0" lang="en-US" sz="1600" spc="-1" strike="noStrike">
                <a:latin typeface="Times new roman"/>
              </a:rPr>
              <a:t>bu</a:t>
            </a:r>
            <a:r>
              <a:rPr b="0" lang="en-US" sz="1600" spc="-1" strike="noStrike">
                <a:latin typeface="Times new roman"/>
              </a:rPr>
              <a:t>ild </a:t>
            </a:r>
            <a:r>
              <a:rPr b="0" lang="en-US" sz="1600" spc="-1" strike="noStrike">
                <a:latin typeface="Times new roman"/>
              </a:rPr>
              <a:t>a </a:t>
            </a:r>
            <a:r>
              <a:rPr b="0" lang="en-US" sz="1600" spc="-1" strike="noStrike">
                <a:latin typeface="Times new roman"/>
              </a:rPr>
              <a:t>G</a:t>
            </a:r>
            <a:r>
              <a:rPr b="0" lang="en-US" sz="1600" spc="-1" strike="noStrike">
                <a:latin typeface="Times new roman"/>
              </a:rPr>
              <a:t>UI </a:t>
            </a:r>
            <a:r>
              <a:rPr b="0" lang="en-US" sz="1600" spc="-1" strike="noStrike">
                <a:latin typeface="Times new roman"/>
              </a:rPr>
              <a:t>ar</a:t>
            </a:r>
            <a:r>
              <a:rPr b="0" lang="en-US" sz="1600" spc="-1" strike="noStrike">
                <a:latin typeface="Times new roman"/>
              </a:rPr>
              <a:t>ou</a:t>
            </a:r>
            <a:r>
              <a:rPr b="0" lang="en-US" sz="1600" spc="-1" strike="noStrike">
                <a:latin typeface="Times new roman"/>
              </a:rPr>
              <a:t>nd </a:t>
            </a:r>
            <a:r>
              <a:rPr b="0" lang="en-US" sz="1600" spc="-1" strike="noStrike">
                <a:latin typeface="Times new roman"/>
              </a:rPr>
              <a:t>a </a:t>
            </a:r>
            <a:r>
              <a:rPr b="0" lang="en-US" sz="1600" spc="-1" strike="noStrike">
                <a:latin typeface="Times new roman"/>
              </a:rPr>
              <a:t>pl</a:t>
            </a:r>
            <a:r>
              <a:rPr b="0" lang="en-US" sz="1600" spc="-1" strike="noStrike">
                <a:latin typeface="Times new roman"/>
              </a:rPr>
              <a:t>ot </a:t>
            </a:r>
            <a:r>
              <a:rPr b="0" lang="en-US" sz="1600" spc="-1" strike="noStrike">
                <a:latin typeface="Times new roman"/>
              </a:rPr>
              <a:t>th</a:t>
            </a:r>
            <a:r>
              <a:rPr b="0" lang="en-US" sz="1600" spc="-1" strike="noStrike">
                <a:latin typeface="Times new roman"/>
              </a:rPr>
              <a:t>at </a:t>
            </a:r>
            <a:r>
              <a:rPr b="0" lang="en-US" sz="1600" spc="-1" strike="noStrike">
                <a:latin typeface="Times new roman"/>
              </a:rPr>
              <a:t>gr</a:t>
            </a:r>
            <a:r>
              <a:rPr b="0" lang="en-US" sz="1600" spc="-1" strike="noStrike">
                <a:latin typeface="Times new roman"/>
              </a:rPr>
              <a:t>ap</a:t>
            </a:r>
            <a:r>
              <a:rPr b="0" lang="en-US" sz="1600" spc="-1" strike="noStrike">
                <a:latin typeface="Times new roman"/>
              </a:rPr>
              <a:t>hs </a:t>
            </a:r>
            <a:r>
              <a:rPr b="0" lang="en-US" sz="1600" spc="-1" strike="noStrike">
                <a:latin typeface="Times new roman"/>
              </a:rPr>
              <a:t>sp</a:t>
            </a:r>
            <a:r>
              <a:rPr b="0" lang="en-US" sz="1600" spc="-1" strike="noStrike">
                <a:latin typeface="Times new roman"/>
              </a:rPr>
              <a:t>eci</a:t>
            </a:r>
            <a:r>
              <a:rPr b="0" lang="en-US" sz="1600" spc="-1" strike="noStrike">
                <a:latin typeface="Times new roman"/>
              </a:rPr>
              <a:t>fic </a:t>
            </a:r>
            <a:r>
              <a:rPr b="0" lang="en-US" sz="1600" spc="-1" strike="noStrike">
                <a:latin typeface="Times new roman"/>
              </a:rPr>
              <a:t>po</a:t>
            </a:r>
            <a:r>
              <a:rPr b="0" lang="en-US" sz="1600" spc="-1" strike="noStrike">
                <a:latin typeface="Times new roman"/>
              </a:rPr>
              <a:t>we</a:t>
            </a:r>
            <a:r>
              <a:rPr b="0" lang="en-US" sz="1600" spc="-1" strike="noStrike">
                <a:latin typeface="Times new roman"/>
              </a:rPr>
              <a:t>r </a:t>
            </a:r>
            <a:r>
              <a:rPr b="0" lang="en-US" sz="1600" spc="-1" strike="noStrike">
                <a:latin typeface="Times new roman"/>
              </a:rPr>
              <a:t>vs </a:t>
            </a:r>
            <a:r>
              <a:rPr b="0" lang="en-US" sz="1600" spc="-1" strike="noStrike">
                <a:latin typeface="Times new roman"/>
              </a:rPr>
              <a:t>sp</a:t>
            </a:r>
            <a:r>
              <a:rPr b="0" lang="en-US" sz="1600" spc="-1" strike="noStrike">
                <a:latin typeface="Times new roman"/>
              </a:rPr>
              <a:t>eci</a:t>
            </a:r>
            <a:r>
              <a:rPr b="0" lang="en-US" sz="1600" spc="-1" strike="noStrike">
                <a:latin typeface="Times new roman"/>
              </a:rPr>
              <a:t>fic </a:t>
            </a:r>
            <a:r>
              <a:rPr b="0" lang="en-US" sz="1600" spc="-1" strike="noStrike">
                <a:latin typeface="Times new roman"/>
              </a:rPr>
              <a:t>en</a:t>
            </a:r>
            <a:r>
              <a:rPr b="0" lang="en-US" sz="1600" spc="-1" strike="noStrike">
                <a:latin typeface="Times new roman"/>
              </a:rPr>
              <a:t>er</a:t>
            </a:r>
            <a:r>
              <a:rPr b="0" lang="en-US" sz="1600" spc="-1" strike="noStrike">
                <a:latin typeface="Times new roman"/>
              </a:rPr>
              <a:t>gy </a:t>
            </a:r>
            <a:r>
              <a:rPr b="0" lang="en-US" sz="1600" spc="-1" strike="noStrike">
                <a:latin typeface="Times new roman"/>
              </a:rPr>
              <a:t>ov</a:t>
            </a:r>
            <a:r>
              <a:rPr b="0" lang="en-US" sz="1600" spc="-1" strike="noStrike">
                <a:latin typeface="Times new roman"/>
              </a:rPr>
              <a:t>er </a:t>
            </a:r>
            <a:r>
              <a:rPr b="0" lang="en-US" sz="1600" spc="-1" strike="noStrike">
                <a:latin typeface="Times new roman"/>
              </a:rPr>
              <a:t>ti</a:t>
            </a:r>
            <a:r>
              <a:rPr b="0" lang="en-US" sz="1600" spc="-1" strike="noStrike">
                <a:latin typeface="Times new roman"/>
              </a:rPr>
              <a:t>m</a:t>
            </a:r>
            <a:r>
              <a:rPr b="0" lang="en-US" sz="1600" spc="-1" strike="noStrike">
                <a:latin typeface="Times new roman"/>
              </a:rPr>
              <a:t>e. </a:t>
            </a:r>
            <a:endParaRPr b="0" lang="en-US" sz="1600" spc="-1" strike="noStrike"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014080" y="2000520"/>
            <a:ext cx="3672720" cy="257148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 txBox="1"/>
          <p:nvPr/>
        </p:nvSpPr>
        <p:spPr>
          <a:xfrm>
            <a:off x="1143000" y="4947480"/>
            <a:ext cx="7543800" cy="122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US" sz="1600" spc="-1" strike="noStrike">
                <a:latin typeface="Times new roman"/>
              </a:rPr>
              <a:t>Primitive</a:t>
            </a:r>
            <a:r>
              <a:rPr b="0" lang="en-US" sz="1600" spc="-1" strike="noStrike">
                <a:latin typeface="Times new roman"/>
              </a:rPr>
              <a:t> GUI window reading input file and will display parameters. Eventually produces an interactive 3-D plot </a:t>
            </a:r>
            <a:endParaRPr b="0" lang="en-US" sz="1600" spc="-1" strike="noStrike"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352160" y="2057400"/>
            <a:ext cx="2305440" cy="237204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4b065b-bfe8-4369-b31a-4de29c5ba351">
      <Terms xmlns="http://schemas.microsoft.com/office/infopath/2007/PartnerControls"/>
    </lcf76f155ced4ddcb4097134ff3c332f>
    <TaxCatchAll xmlns="ba605b85-7484-4712-bfb1-1e556f87fe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8998D239AE840B9F20E8F74E7674A" ma:contentTypeVersion="10" ma:contentTypeDescription="Create a new document." ma:contentTypeScope="" ma:versionID="a5bf4f203bc7f3bd9176ba3276090f98">
  <xsd:schema xmlns:xsd="http://www.w3.org/2001/XMLSchema" xmlns:xs="http://www.w3.org/2001/XMLSchema" xmlns:p="http://schemas.microsoft.com/office/2006/metadata/properties" xmlns:ns2="524b065b-bfe8-4369-b31a-4de29c5ba351" xmlns:ns3="ba605b85-7484-4712-bfb1-1e556f87fe00" targetNamespace="http://schemas.microsoft.com/office/2006/metadata/properties" ma:root="true" ma:fieldsID="581d82afc466d6c5d959472861c05cc5" ns2:_="" ns3:_="">
    <xsd:import namespace="524b065b-bfe8-4369-b31a-4de29c5ba351"/>
    <xsd:import namespace="ba605b85-7484-4712-bfb1-1e556f87f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065b-bfe8-4369-b31a-4de29c5ba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05b85-7484-4712-bfb1-1e556f87fe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75b06c5-8f22-4f6c-8576-41b5a9160ebe}" ma:internalName="TaxCatchAll" ma:showField="CatchAllData" ma:web="ba605b85-7484-4712-bfb1-1e556f87f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5F0E79-C3F3-4144-B7E1-C9A91A722C2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24b065b-bfe8-4369-b31a-4de29c5ba351"/>
    <ds:schemaRef ds:uri="http://schemas.microsoft.com/office/infopath/2007/PartnerControls"/>
    <ds:schemaRef ds:uri="ba605b85-7484-4712-bfb1-1e556f87fe00"/>
  </ds:schemaRefs>
</ds:datastoreItem>
</file>

<file path=customXml/itemProps2.xml><?xml version="1.0" encoding="utf-8"?>
<ds:datastoreItem xmlns:ds="http://schemas.openxmlformats.org/officeDocument/2006/customXml" ds:itemID="{24F7B500-3C35-4C3A-B3E5-112A8D82BA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67C1-05E9-4460-B109-093A8D7E0A0C}">
  <ds:schemaRefs>
    <ds:schemaRef ds:uri="524b065b-bfe8-4369-b31a-4de29c5ba351"/>
    <ds:schemaRef ds:uri="ba605b85-7484-4712-bfb1-1e556f87f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LibreOffice/7.3.7.2$Linux_X86_64 LibreOffice_project/30$Build-2</Application>
  <AppVersion>15.0000</AppVersion>
  <Words>197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2010-05-27T20:25:35Z</dcterms:created>
  <dc:creator>AK_Srouji</dc:creator>
  <dc:description/>
  <dc:language>en-US</dc:language>
  <cp:lastModifiedBy/>
  <dcterms:modified xsi:type="dcterms:W3CDTF">2023-03-17T13:54:12Z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0x010100D5A8998D239AE840B9F20E8F74E7674A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</vt:i4>
  </property>
</Properties>
</file>