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2.wmf" ContentType="image/x-wmf"/>
  <Override PartName="/ppt/media/image3.png" ContentType="image/png"/>
  <Override PartName="/ppt/media/image4.png" ContentType="image/png"/>
  <Override PartName="/ppt/media/image5.png" ContentType="image/png"/>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989D8F36-DAFC-4031-AC6D-D5E1E358BC1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sldImg"/>
          </p:nvPr>
        </p:nvSpPr>
        <p:spPr>
          <a:xfrm>
            <a:off x="777960" y="1200240"/>
            <a:ext cx="5756760" cy="3237480"/>
          </a:xfrm>
          <a:prstGeom prst="rect">
            <a:avLst/>
          </a:prstGeom>
          <a:ln w="0">
            <a:noFill/>
          </a:ln>
        </p:spPr>
      </p:sp>
      <p:sp>
        <p:nvSpPr>
          <p:cNvPr id="104" name="PlaceHolder 2"/>
          <p:cNvSpPr>
            <a:spLocks noGrp="1"/>
          </p:cNvSpPr>
          <p:nvPr>
            <p:ph type="body"/>
          </p:nvPr>
        </p:nvSpPr>
        <p:spPr>
          <a:xfrm>
            <a:off x="685800" y="4400640"/>
            <a:ext cx="5483880" cy="359784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05" name="PlaceHolder 3"/>
          <p:cNvSpPr>
            <a:spLocks noGrp="1"/>
          </p:cNvSpPr>
          <p:nvPr>
            <p:ph type="sldNum" idx="7"/>
          </p:nvPr>
        </p:nvSpPr>
        <p:spPr>
          <a:xfrm>
            <a:off x="3884760" y="8685360"/>
            <a:ext cx="2969280" cy="4561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Calibri"/>
                <a:ea typeface="+mn-ea"/>
              </a:defRPr>
            </a:lvl1pPr>
          </a:lstStyle>
          <a:p>
            <a:pPr indent="0" algn="r">
              <a:lnSpc>
                <a:spcPct val="100000"/>
              </a:lnSpc>
              <a:buNone/>
              <a:tabLst>
                <a:tab algn="l" pos="0"/>
              </a:tabLst>
            </a:pPr>
            <a:fld id="{AEB4CBE6-4F0A-424E-A167-FFB76801B890}" type="slidenum">
              <a:rPr b="0" lang="en-US" sz="1200" spc="-1" strike="noStrike">
                <a:solidFill>
                  <a:srgbClr val="000000"/>
                </a:solidFill>
                <a:latin typeface="Calibri"/>
                <a:ea typeface="+mn-ea"/>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sldImg"/>
          </p:nvPr>
        </p:nvSpPr>
        <p:spPr>
          <a:xfrm>
            <a:off x="685800" y="1143000"/>
            <a:ext cx="5483880" cy="3083760"/>
          </a:xfrm>
          <a:prstGeom prst="rect">
            <a:avLst/>
          </a:prstGeom>
          <a:ln w="0">
            <a:noFill/>
          </a:ln>
        </p:spPr>
      </p:sp>
      <p:sp>
        <p:nvSpPr>
          <p:cNvPr id="107" name="PlaceHolder 2"/>
          <p:cNvSpPr>
            <a:spLocks noGrp="1"/>
          </p:cNvSpPr>
          <p:nvPr>
            <p:ph type="body"/>
          </p:nvPr>
        </p:nvSpPr>
        <p:spPr>
          <a:xfrm>
            <a:off x="685800" y="4400640"/>
            <a:ext cx="5483880" cy="359784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08" name="PlaceHolder 3"/>
          <p:cNvSpPr>
            <a:spLocks noGrp="1"/>
          </p:cNvSpPr>
          <p:nvPr>
            <p:ph type="sldNum" idx="8"/>
          </p:nvPr>
        </p:nvSpPr>
        <p:spPr>
          <a:xfrm>
            <a:off x="3884760" y="8685360"/>
            <a:ext cx="2969280" cy="4561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A933D3A8-222C-4DFC-A45B-F62FA8AAB3F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sldImg"/>
          </p:nvPr>
        </p:nvSpPr>
        <p:spPr>
          <a:xfrm>
            <a:off x="685800" y="1143000"/>
            <a:ext cx="5483880" cy="3083760"/>
          </a:xfrm>
          <a:prstGeom prst="rect">
            <a:avLst/>
          </a:prstGeom>
          <a:ln w="0">
            <a:noFill/>
          </a:ln>
        </p:spPr>
      </p:sp>
      <p:sp>
        <p:nvSpPr>
          <p:cNvPr id="110" name="PlaceHolder 2"/>
          <p:cNvSpPr>
            <a:spLocks noGrp="1"/>
          </p:cNvSpPr>
          <p:nvPr>
            <p:ph type="body"/>
          </p:nvPr>
        </p:nvSpPr>
        <p:spPr>
          <a:xfrm>
            <a:off x="685800" y="4400640"/>
            <a:ext cx="5483880" cy="359784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11" name="PlaceHolder 3"/>
          <p:cNvSpPr>
            <a:spLocks noGrp="1"/>
          </p:cNvSpPr>
          <p:nvPr>
            <p:ph type="sldNum" idx="9"/>
          </p:nvPr>
        </p:nvSpPr>
        <p:spPr>
          <a:xfrm>
            <a:off x="3884760" y="8685360"/>
            <a:ext cx="2969280" cy="4561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2C52851A-0EDF-4C2B-9698-7AFE6F08B56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685800" y="1143000"/>
            <a:ext cx="5483880" cy="3083760"/>
          </a:xfrm>
          <a:prstGeom prst="rect">
            <a:avLst/>
          </a:prstGeom>
          <a:ln w="0">
            <a:noFill/>
          </a:ln>
        </p:spPr>
      </p:sp>
      <p:sp>
        <p:nvSpPr>
          <p:cNvPr id="113" name="PlaceHolder 2"/>
          <p:cNvSpPr>
            <a:spLocks noGrp="1"/>
          </p:cNvSpPr>
          <p:nvPr>
            <p:ph type="body"/>
          </p:nvPr>
        </p:nvSpPr>
        <p:spPr>
          <a:xfrm>
            <a:off x="685800" y="4400640"/>
            <a:ext cx="5483880" cy="359784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14" name="PlaceHolder 3"/>
          <p:cNvSpPr>
            <a:spLocks noGrp="1"/>
          </p:cNvSpPr>
          <p:nvPr>
            <p:ph type="sldNum" idx="10"/>
          </p:nvPr>
        </p:nvSpPr>
        <p:spPr>
          <a:xfrm>
            <a:off x="3884760" y="8685360"/>
            <a:ext cx="2969280" cy="45612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200C27EE-193B-4BAD-984B-E63160A0551C}"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35D18F6-DA84-4E40-9A5B-D2AFDCDCEDB4}"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0BE12B2-53DC-49EB-9731-AC26CA0CD66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3B67906-2BA5-43AA-8AB0-351C296FFEC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2C19314-A2A7-4025-9474-797245D16A9B}"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473659C-4688-4047-92D3-F39511DEBC7B}"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A249459-7767-42BE-BF8C-0B59F200F080}"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765CB4D-2BC3-40C5-9277-C4B085CCC6D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A1F7D2E-4A7B-4966-A422-C084752E287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D14CD91-82C4-42BD-AE02-07C9FDA6F9F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ABEF122-44D5-4425-B110-B10A1E07A974}"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DDD6D1D-FA69-4550-B875-A8372EAA8F11}"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B78BBDF-EFF4-4B16-81F9-36C4AE8F5CE8}"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8" descr="AyresJosh.jpg"/>
          <p:cNvPicPr/>
          <p:nvPr/>
        </p:nvPicPr>
        <p:blipFill>
          <a:blip r:embed="rId2"/>
          <a:stretch/>
        </p:blipFill>
        <p:spPr>
          <a:xfrm>
            <a:off x="-1624680" y="0"/>
            <a:ext cx="13825080" cy="6865920"/>
          </a:xfrm>
          <a:prstGeom prst="rect">
            <a:avLst/>
          </a:prstGeom>
          <a:ln w="0">
            <a:noFill/>
          </a:ln>
        </p:spPr>
      </p:pic>
      <p:sp>
        <p:nvSpPr>
          <p:cNvPr id="1" name="Rectangle 5"/>
          <p:cNvSpPr/>
          <p:nvPr/>
        </p:nvSpPr>
        <p:spPr>
          <a:xfrm>
            <a:off x="6085800" y="0"/>
            <a:ext cx="5589000" cy="6855480"/>
          </a:xfrm>
          <a:prstGeom prst="rect">
            <a:avLst/>
          </a:prstGeom>
          <a:solidFill>
            <a:srgbClr val="ff8200"/>
          </a:solidFill>
          <a:ln w="9360">
            <a:noFill/>
          </a:ln>
          <a:effectLst>
            <a:outerShdw blurRad="39960"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pic>
        <p:nvPicPr>
          <p:cNvPr id="2" name="Picture 10" descr=""/>
          <p:cNvPicPr/>
          <p:nvPr/>
        </p:nvPicPr>
        <p:blipFill>
          <a:blip r:embed="rId3"/>
          <a:stretch/>
        </p:blipFill>
        <p:spPr>
          <a:xfrm>
            <a:off x="7370640" y="4313880"/>
            <a:ext cx="3185640" cy="1587240"/>
          </a:xfrm>
          <a:prstGeom prst="rect">
            <a:avLst/>
          </a:prstGeom>
          <a:ln w="0">
            <a:noFill/>
          </a:ln>
        </p:spPr>
      </p:pic>
      <p:sp>
        <p:nvSpPr>
          <p:cNvPr id="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1"/>
          </p:nvPr>
        </p:nvSpPr>
        <p:spPr>
          <a:xfrm>
            <a:off x="4038480" y="6356520"/>
            <a:ext cx="4112280" cy="3625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2"/>
          <p:cNvSpPr>
            <a:spLocks noGrp="1"/>
          </p:cNvSpPr>
          <p:nvPr>
            <p:ph type="sldNum" idx="2"/>
          </p:nvPr>
        </p:nvSpPr>
        <p:spPr>
          <a:xfrm>
            <a:off x="8610480" y="6356520"/>
            <a:ext cx="2740680" cy="3625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9B4EFBC0-C522-4C5A-AF0E-2EB81BEF45DE}"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43" name="PlaceHolder 3"/>
          <p:cNvSpPr>
            <a:spLocks noGrp="1"/>
          </p:cNvSpPr>
          <p:nvPr>
            <p:ph type="dt" idx="3"/>
          </p:nvPr>
        </p:nvSpPr>
        <p:spPr>
          <a:xfrm>
            <a:off x="838080" y="6356520"/>
            <a:ext cx="2740680" cy="36252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Rectangle 5"/>
          <p:cNvSpPr/>
          <p:nvPr/>
        </p:nvSpPr>
        <p:spPr>
          <a:xfrm>
            <a:off x="6191280" y="11160"/>
            <a:ext cx="5298840" cy="6855480"/>
          </a:xfrm>
          <a:prstGeom prst="rect">
            <a:avLst/>
          </a:prstGeom>
          <a:solidFill>
            <a:srgbClr val="ff8302"/>
          </a:solidFill>
          <a:ln w="9360">
            <a:noFill/>
          </a:ln>
          <a:effectLst>
            <a:outerShdw blurRad="39960"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9" name="PlaceHolder 1"/>
          <p:cNvSpPr>
            <a:spLocks noGrp="1"/>
          </p:cNvSpPr>
          <p:nvPr>
            <p:ph type="title"/>
          </p:nvPr>
        </p:nvSpPr>
        <p:spPr>
          <a:xfrm>
            <a:off x="6324480" y="347760"/>
            <a:ext cx="5165640" cy="6078960"/>
          </a:xfrm>
          <a:prstGeom prst="rect">
            <a:avLst/>
          </a:prstGeom>
          <a:noFill/>
          <a:ln w="0">
            <a:noFill/>
          </a:ln>
        </p:spPr>
        <p:txBody>
          <a:bodyPr lIns="0" rIns="0" tIns="0" bIns="0" anchor="ctr">
            <a:normAutofit/>
          </a:bodyPr>
          <a:p>
            <a:pPr indent="0" algn="ctr">
              <a:lnSpc>
                <a:spcPct val="100000"/>
              </a:lnSpc>
              <a:buNone/>
              <a:tabLst>
                <a:tab algn="l" pos="0"/>
              </a:tabLst>
            </a:pPr>
            <a:br>
              <a:rPr sz="1800"/>
            </a:br>
            <a:br>
              <a:rPr sz="2200"/>
            </a:br>
            <a:r>
              <a:rPr b="0" lang="en-US" sz="2200" spc="-1" strike="noStrike">
                <a:solidFill>
                  <a:srgbClr val="ffffff"/>
                </a:solidFill>
                <a:latin typeface="Century Gothic"/>
              </a:rPr>
              <a:t> </a:t>
            </a:r>
            <a:r>
              <a:rPr b="0" lang="en-US" sz="2200" spc="-1" strike="noStrike">
                <a:solidFill>
                  <a:srgbClr val="ffffff"/>
                </a:solidFill>
                <a:latin typeface="Century Gothic"/>
              </a:rPr>
              <a:t>ME 494/495 </a:t>
            </a:r>
            <a:br>
              <a:rPr sz="2200"/>
            </a:br>
            <a:r>
              <a:rPr b="0" lang="en-US" sz="2200" spc="-1" strike="noStrike">
                <a:solidFill>
                  <a:srgbClr val="ffffff"/>
                </a:solidFill>
                <a:latin typeface="Century Gothic"/>
              </a:rPr>
              <a:t>Update Presentation</a:t>
            </a:r>
            <a:br>
              <a:rPr sz="2200"/>
            </a:br>
            <a:br>
              <a:rPr sz="1800"/>
            </a:br>
            <a:br>
              <a:rPr sz="1800"/>
            </a:br>
            <a:r>
              <a:rPr b="0" lang="en-US" sz="1800" spc="-1" strike="noStrike">
                <a:solidFill>
                  <a:srgbClr val="ffffff"/>
                </a:solidFill>
                <a:latin typeface="Century Gothic"/>
              </a:rPr>
              <a:t>Will Buziak</a:t>
            </a:r>
            <a:br>
              <a:rPr sz="1200"/>
            </a:br>
            <a:r>
              <a:rPr b="1" lang="en-US" sz="1600" spc="-1" strike="noStrike">
                <a:solidFill>
                  <a:srgbClr val="ffffff"/>
                </a:solidFill>
                <a:latin typeface="Century Gothic"/>
              </a:rPr>
              <a:t>11/15/23</a:t>
            </a:r>
            <a:br>
              <a:rPr sz="1200"/>
            </a:br>
            <a:br>
              <a:rPr sz="1600"/>
            </a:br>
            <a:endParaRPr b="0" lang="en-US" sz="1600" spc="-1" strike="noStrike">
              <a:solidFill>
                <a:srgbClr val="000000"/>
              </a:solidFill>
              <a:latin typeface="Arial"/>
            </a:endParaRPr>
          </a:p>
        </p:txBody>
      </p:sp>
      <p:pic>
        <p:nvPicPr>
          <p:cNvPr id="90" name="Picture 2" descr=""/>
          <p:cNvPicPr/>
          <p:nvPr/>
        </p:nvPicPr>
        <p:blipFill>
          <a:blip r:embed="rId1"/>
          <a:srcRect l="25058" t="0" r="0" b="0"/>
          <a:stretch/>
        </p:blipFill>
        <p:spPr>
          <a:xfrm>
            <a:off x="-1640520" y="-9000"/>
            <a:ext cx="7829280" cy="6875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2057760" y="135000"/>
            <a:ext cx="8227080" cy="1234440"/>
          </a:xfrm>
          <a:prstGeom prst="rect">
            <a:avLst/>
          </a:prstGeom>
          <a:noFill/>
          <a:ln w="9360">
            <a:noFill/>
          </a:ln>
        </p:spPr>
        <p:txBody>
          <a:bodyPr numCol="1" spcCol="0" lIns="90000" rIns="90000" tIns="45000" bIns="45000" anchor="t">
            <a:noAutofit/>
          </a:bodyPr>
          <a:p>
            <a:pPr indent="0" algn="ctr">
              <a:lnSpc>
                <a:spcPct val="90000"/>
              </a:lnSpc>
              <a:buNone/>
              <a:tabLst>
                <a:tab algn="l" pos="0"/>
              </a:tabLst>
            </a:pPr>
            <a:r>
              <a:rPr b="0" lang="en-US" sz="3200" spc="-1" strike="noStrike">
                <a:solidFill>
                  <a:srgbClr val="000000"/>
                </a:solidFill>
                <a:latin typeface="Calibri"/>
              </a:rPr>
              <a:t>Course Goals</a:t>
            </a:r>
            <a:endParaRPr b="0" lang="en-US" sz="3200" spc="-1" strike="noStrike">
              <a:solidFill>
                <a:srgbClr val="000000"/>
              </a:solidFill>
              <a:latin typeface="Arial"/>
            </a:endParaRPr>
          </a:p>
        </p:txBody>
      </p:sp>
      <p:sp>
        <p:nvSpPr>
          <p:cNvPr id="92" name="PlaceHolder 2"/>
          <p:cNvSpPr>
            <a:spLocks noGrp="1"/>
          </p:cNvSpPr>
          <p:nvPr>
            <p:ph/>
          </p:nvPr>
        </p:nvSpPr>
        <p:spPr>
          <a:xfrm>
            <a:off x="457200" y="914400"/>
            <a:ext cx="4973040" cy="5714640"/>
          </a:xfrm>
          <a:prstGeom prst="rect">
            <a:avLst/>
          </a:prstGeom>
          <a:noFill/>
          <a:ln w="0">
            <a:noFill/>
          </a:ln>
        </p:spPr>
        <p:txBody>
          <a:bodyPr lIns="90000" rIns="90000" tIns="45000" bIns="45000" anchor="t">
            <a:noAutofit/>
          </a:bodyPr>
          <a:p>
            <a:pPr marL="232560" indent="-232560">
              <a:lnSpc>
                <a:spcPct val="90000"/>
              </a:lnSpc>
              <a:spcAft>
                <a:spcPts val="1599"/>
              </a:spcAft>
              <a:buClr>
                <a:srgbClr val="000000"/>
              </a:buClr>
              <a:buFont typeface="Arial"/>
              <a:buChar char="•"/>
            </a:pPr>
            <a:r>
              <a:rPr b="0" lang="en-US" sz="2200" spc="-1" strike="noStrike">
                <a:solidFill>
                  <a:srgbClr val="000000"/>
                </a:solidFill>
                <a:latin typeface="Calibri"/>
              </a:rPr>
              <a:t>The description of this course covers a review of modeling two-phase transport through porous media utilizing the Lattice-Boltzmann Method. </a:t>
            </a:r>
            <a:endParaRPr b="0" lang="en-US" sz="2200" spc="-1" strike="noStrike">
              <a:solidFill>
                <a:srgbClr val="000000"/>
              </a:solidFill>
              <a:latin typeface="Arial"/>
            </a:endParaRPr>
          </a:p>
          <a:p>
            <a:pPr marL="232560" indent="-232560">
              <a:lnSpc>
                <a:spcPct val="90000"/>
              </a:lnSpc>
              <a:spcAft>
                <a:spcPts val="1599"/>
              </a:spcAft>
              <a:buClr>
                <a:srgbClr val="000000"/>
              </a:buClr>
              <a:buFont typeface="Arial"/>
              <a:buChar char="•"/>
            </a:pPr>
            <a:r>
              <a:rPr b="0" lang="en-US" sz="2200" spc="-1" strike="noStrike">
                <a:solidFill>
                  <a:srgbClr val="000000"/>
                </a:solidFill>
                <a:latin typeface="Calibri"/>
              </a:rPr>
              <a:t>This will involve tasks such as: </a:t>
            </a:r>
            <a:endParaRPr b="0" lang="en-US" sz="22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200" spc="-1" strike="noStrike">
                <a:solidFill>
                  <a:srgbClr val="000000"/>
                </a:solidFill>
                <a:latin typeface="Calibri"/>
              </a:rPr>
              <a:t>Learning critical paper review</a:t>
            </a:r>
            <a:endParaRPr b="0" lang="en-US" sz="22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200" spc="-1" strike="noStrike">
                <a:solidFill>
                  <a:srgbClr val="000000"/>
                </a:solidFill>
                <a:latin typeface="Calibri"/>
              </a:rPr>
              <a:t>Reading and improving code</a:t>
            </a:r>
            <a:endParaRPr b="0" lang="en-US" sz="22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200" spc="-1" strike="noStrike">
                <a:solidFill>
                  <a:srgbClr val="000000"/>
                </a:solidFill>
                <a:latin typeface="Calibri"/>
              </a:rPr>
              <a:t>Running simulations via the Universities’ supercomputer</a:t>
            </a:r>
            <a:endParaRPr b="0" lang="en-US" sz="22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200" spc="-1" strike="noStrike">
                <a:solidFill>
                  <a:srgbClr val="000000"/>
                </a:solidFill>
                <a:latin typeface="Calibri"/>
              </a:rPr>
              <a:t>In part, developing the simulations myself</a:t>
            </a:r>
            <a:endParaRPr b="0" lang="en-US" sz="2200" spc="-1" strike="noStrike">
              <a:solidFill>
                <a:srgbClr val="000000"/>
              </a:solidFill>
              <a:latin typeface="Arial"/>
            </a:endParaRPr>
          </a:p>
          <a:p>
            <a:pPr lvl="1" marL="864000" indent="-324000">
              <a:lnSpc>
                <a:spcPct val="90000"/>
              </a:lnSpc>
              <a:spcBef>
                <a:spcPts val="1134"/>
              </a:spcBef>
              <a:buClr>
                <a:srgbClr val="000000"/>
              </a:buClr>
              <a:buSzPct val="75000"/>
              <a:buFont typeface="Symbol"/>
              <a:buChar char=""/>
            </a:pPr>
            <a:r>
              <a:rPr b="0" lang="en-US" sz="2200" spc="-1" strike="noStrike">
                <a:solidFill>
                  <a:srgbClr val="000000"/>
                </a:solidFill>
                <a:latin typeface="Calibri"/>
              </a:rPr>
              <a:t>Fulfilling other computational demands for the EESCL</a:t>
            </a:r>
            <a:endParaRPr b="0" lang="en-US" sz="2200" spc="-1" strike="noStrike">
              <a:solidFill>
                <a:srgbClr val="000000"/>
              </a:solidFill>
              <a:latin typeface="Arial"/>
            </a:endParaRPr>
          </a:p>
        </p:txBody>
      </p:sp>
      <p:sp>
        <p:nvSpPr>
          <p:cNvPr id="93" name="Straight Connector 8"/>
          <p:cNvSpPr/>
          <p:nvPr/>
        </p:nvSpPr>
        <p:spPr>
          <a:xfrm>
            <a:off x="349560" y="706680"/>
            <a:ext cx="11646720" cy="360"/>
          </a:xfrm>
          <a:prstGeom prst="line">
            <a:avLst/>
          </a:prstGeom>
          <a:ln w="57240">
            <a:solidFill>
              <a:srgbClr val="ed7d31"/>
            </a:solidFill>
            <a:miter/>
          </a:ln>
        </p:spPr>
        <p:style>
          <a:lnRef idx="0"/>
          <a:fillRef idx="0"/>
          <a:effectRef idx="0"/>
          <a:fontRef idx="minor"/>
        </p:style>
        <p:txBody>
          <a:bodyPr lIns="90000" rIns="90000" tIns="-44640" bIns="-44640" anchor="t" anchorCtr="1">
            <a:noAutofit/>
          </a:bodyPr>
          <a:p>
            <a:endParaRPr b="0" lang="en-US" sz="1800" spc="-1" strike="noStrike">
              <a:solidFill>
                <a:srgbClr val="000000"/>
              </a:solidFill>
              <a:latin typeface="Arial"/>
              <a:ea typeface="DejaVu Sans"/>
            </a:endParaRPr>
          </a:p>
        </p:txBody>
      </p:sp>
      <p:pic>
        <p:nvPicPr>
          <p:cNvPr id="94" name="" descr=""/>
          <p:cNvPicPr/>
          <p:nvPr/>
        </p:nvPicPr>
        <p:blipFill>
          <a:blip r:embed="rId1"/>
          <a:stretch/>
        </p:blipFill>
        <p:spPr>
          <a:xfrm>
            <a:off x="5430600" y="2458440"/>
            <a:ext cx="6456240" cy="2341800"/>
          </a:xfrm>
          <a:prstGeom prst="rect">
            <a:avLst/>
          </a:prstGeom>
          <a:ln w="0">
            <a:noFill/>
          </a:ln>
        </p:spPr>
      </p:pic>
      <p:sp>
        <p:nvSpPr>
          <p:cNvPr id="4" name="PlaceHolder 3"/>
          <p:cNvSpPr>
            <a:spLocks noGrp="1"/>
          </p:cNvSpPr>
          <p:nvPr>
            <p:ph type="sldNum" idx="2"/>
          </p:nvPr>
        </p:nvSpPr>
        <p:spPr/>
        <p:txBody>
          <a:bodyPr/>
          <a:p>
            <a:fld id="{858365BE-DAA1-415C-AB64-1DE746B4DF0D}"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1829160" y="135000"/>
            <a:ext cx="8227080" cy="1234440"/>
          </a:xfrm>
          <a:prstGeom prst="rect">
            <a:avLst/>
          </a:prstGeom>
          <a:noFill/>
          <a:ln w="9360">
            <a:noFill/>
          </a:ln>
        </p:spPr>
        <p:txBody>
          <a:bodyPr numCol="1" spcCol="0" lIns="90000" rIns="90000" tIns="45000" bIns="45000" anchor="t">
            <a:noAutofit/>
          </a:bodyPr>
          <a:p>
            <a:pPr indent="0" algn="ctr">
              <a:lnSpc>
                <a:spcPct val="90000"/>
              </a:lnSpc>
              <a:buNone/>
              <a:tabLst>
                <a:tab algn="l" pos="0"/>
              </a:tabLst>
            </a:pPr>
            <a:r>
              <a:rPr b="0" lang="en-US" sz="3200" spc="-1" strike="noStrike">
                <a:solidFill>
                  <a:srgbClr val="000000"/>
                </a:solidFill>
                <a:latin typeface="Calibri"/>
              </a:rPr>
              <a:t>Midterm Progress Report</a:t>
            </a:r>
            <a:endParaRPr b="0" lang="en-US" sz="3200" spc="-1" strike="noStrike">
              <a:solidFill>
                <a:srgbClr val="000000"/>
              </a:solidFill>
              <a:latin typeface="Arial"/>
            </a:endParaRPr>
          </a:p>
        </p:txBody>
      </p:sp>
      <p:sp>
        <p:nvSpPr>
          <p:cNvPr id="96" name="PlaceHolder 2"/>
          <p:cNvSpPr>
            <a:spLocks noGrp="1"/>
          </p:cNvSpPr>
          <p:nvPr>
            <p:ph/>
          </p:nvPr>
        </p:nvSpPr>
        <p:spPr>
          <a:xfrm>
            <a:off x="228600" y="707760"/>
            <a:ext cx="11746080" cy="5235840"/>
          </a:xfrm>
          <a:prstGeom prst="rect">
            <a:avLst/>
          </a:prstGeom>
          <a:noFill/>
          <a:ln w="0">
            <a:noFill/>
          </a:ln>
        </p:spPr>
        <p:txBody>
          <a:bodyPr lIns="90000" rIns="90000" tIns="45000" bIns="45000" anchor="t">
            <a:noAutofit/>
          </a:bodyPr>
          <a:p>
            <a:pPr indent="0">
              <a:spcBef>
                <a:spcPts val="1417"/>
              </a:spcBef>
              <a:buNone/>
            </a:pPr>
            <a:endParaRPr b="0" lang="en-US" sz="1800" spc="-1" strike="noStrike">
              <a:solidFill>
                <a:srgbClr val="000000"/>
              </a:solidFill>
              <a:latin typeface="Arial"/>
            </a:endParaRPr>
          </a:p>
        </p:txBody>
      </p:sp>
      <p:sp>
        <p:nvSpPr>
          <p:cNvPr id="97" name="Straight Connector 8"/>
          <p:cNvSpPr/>
          <p:nvPr/>
        </p:nvSpPr>
        <p:spPr>
          <a:xfrm>
            <a:off x="349560" y="706680"/>
            <a:ext cx="11646720" cy="360"/>
          </a:xfrm>
          <a:prstGeom prst="line">
            <a:avLst/>
          </a:prstGeom>
          <a:ln w="57240">
            <a:solidFill>
              <a:srgbClr val="ed7d31"/>
            </a:solidFill>
            <a:miter/>
          </a:ln>
        </p:spPr>
        <p:style>
          <a:lnRef idx="0"/>
          <a:fillRef idx="0"/>
          <a:effectRef idx="0"/>
          <a:fontRef idx="minor"/>
        </p:style>
        <p:txBody>
          <a:bodyPr lIns="90000" rIns="90000" tIns="-44640" bIns="-44640" anchor="t" anchorCtr="1">
            <a:noAutofit/>
          </a:bodyPr>
          <a:p>
            <a:endParaRPr b="0" lang="en-US" sz="1800" spc="-1" strike="noStrike">
              <a:solidFill>
                <a:srgbClr val="000000"/>
              </a:solidFill>
              <a:latin typeface="Arial"/>
              <a:ea typeface="DejaVu Sans"/>
            </a:endParaRPr>
          </a:p>
        </p:txBody>
      </p:sp>
      <p:sp>
        <p:nvSpPr>
          <p:cNvPr id="98" name="Rectangle: Rounded Corners 9"/>
          <p:cNvSpPr/>
          <p:nvPr/>
        </p:nvSpPr>
        <p:spPr>
          <a:xfrm>
            <a:off x="351000" y="914400"/>
            <a:ext cx="11536200" cy="1642320"/>
          </a:xfrm>
          <a:prstGeom prst="roundRect">
            <a:avLst>
              <a:gd name="adj" fmla="val 16667"/>
            </a:avLst>
          </a:prstGeom>
          <a:solidFill>
            <a:srgbClr val="ffc000">
              <a:alpha val="20000"/>
            </a:srgbClr>
          </a:solidFill>
          <a:ln w="12600">
            <a:solidFill>
              <a:srgbClr val="325490"/>
            </a:solidFill>
            <a:miter/>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2200" spc="-1" strike="noStrike">
                <a:solidFill>
                  <a:srgbClr val="000000"/>
                </a:solidFill>
                <a:latin typeface="Arial"/>
                <a:ea typeface="DejaVu Sans"/>
              </a:rPr>
              <a:t>In the first part of the semester, I began by reviewing papers on LBM techniques for modeling the electrochemical kinetics of a PEM hydrogen electrolyzer reaction.</a:t>
            </a:r>
            <a:endParaRPr b="0" lang="en-US" sz="2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2200" spc="-1" strike="noStrike">
                <a:solidFill>
                  <a:srgbClr val="000000"/>
                </a:solidFill>
                <a:latin typeface="Arial"/>
                <a:ea typeface="DejaVu Sans"/>
              </a:rPr>
              <a:t>Next, I compiled my own PEM Electrolyzer modeling review paper</a:t>
            </a:r>
            <a:endParaRPr b="0" lang="en-US" sz="2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2200" spc="-1" strike="noStrike">
                <a:solidFill>
                  <a:srgbClr val="000000"/>
                </a:solidFill>
                <a:latin typeface="Arial"/>
                <a:ea typeface="DejaVu Sans"/>
              </a:rPr>
              <a:t>Additionally I was successful in initializing the web-based EESCL Ragone Plot tool</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2200" spc="-1" strike="noStrike">
                <a:solidFill>
                  <a:srgbClr val="000000"/>
                </a:solidFill>
                <a:latin typeface="Arial"/>
                <a:ea typeface="DejaVu Sans"/>
              </a:rPr>
              <a:t>The focus of the review paper is the motivation for a Lattice-Boltzmann approach to modeling the system and the state of Lattice-Boltzmann CFD modeling </a:t>
            </a:r>
            <a:endParaRPr b="0" lang="en-US" sz="22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2200" spc="-1" strike="noStrike">
                <a:solidFill>
                  <a:srgbClr val="000000"/>
                </a:solidFill>
                <a:latin typeface="Arial"/>
                <a:ea typeface="DejaVu Sans"/>
              </a:rPr>
              <a:t>The state-of-the-art kinetic model is the Butler-Volmer equation, the advantage of using B-V is the assumptions, most notably mass-transport affects being considered negligible</a:t>
            </a:r>
            <a:endParaRPr b="0" lang="en-US" sz="2200" spc="-1" strike="noStrike">
              <a:solidFill>
                <a:srgbClr val="000000"/>
              </a:solidFill>
              <a:latin typeface="Arial"/>
            </a:endParaRPr>
          </a:p>
        </p:txBody>
      </p:sp>
      <p:pic>
        <p:nvPicPr>
          <p:cNvPr id="99" name="" descr=""/>
          <p:cNvPicPr/>
          <p:nvPr/>
        </p:nvPicPr>
        <p:blipFill>
          <a:blip r:embed="rId1"/>
          <a:stretch/>
        </p:blipFill>
        <p:spPr>
          <a:xfrm>
            <a:off x="685800" y="4222800"/>
            <a:ext cx="4800600" cy="2532960"/>
          </a:xfrm>
          <a:prstGeom prst="rect">
            <a:avLst/>
          </a:prstGeom>
          <a:ln w="0">
            <a:noFill/>
          </a:ln>
        </p:spPr>
      </p:pic>
      <p:sp>
        <p:nvSpPr>
          <p:cNvPr id="4" name="PlaceHolder 3"/>
          <p:cNvSpPr>
            <a:spLocks noGrp="1"/>
          </p:cNvSpPr>
          <p:nvPr>
            <p:ph type="sldNum" idx="2"/>
          </p:nvPr>
        </p:nvSpPr>
        <p:spPr/>
        <p:txBody>
          <a:bodyPr/>
          <a:p>
            <a:fld id="{58A9BD12-2B7F-4B90-84FC-6DBF2930848C}"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829160" y="135000"/>
            <a:ext cx="8227080" cy="1234440"/>
          </a:xfrm>
          <a:prstGeom prst="rect">
            <a:avLst/>
          </a:prstGeom>
          <a:noFill/>
          <a:ln w="9360">
            <a:noFill/>
          </a:ln>
        </p:spPr>
        <p:txBody>
          <a:bodyPr numCol="1" spcCol="0" lIns="90000" rIns="90000" tIns="45000" bIns="45000" anchor="t">
            <a:noAutofit/>
          </a:bodyPr>
          <a:p>
            <a:pPr indent="0" algn="ctr">
              <a:lnSpc>
                <a:spcPct val="90000"/>
              </a:lnSpc>
              <a:buNone/>
              <a:tabLst>
                <a:tab algn="l" pos="0"/>
              </a:tabLst>
            </a:pPr>
            <a:r>
              <a:rPr b="0" lang="en-US" sz="3200" spc="-1" strike="noStrike">
                <a:solidFill>
                  <a:srgbClr val="000000"/>
                </a:solidFill>
                <a:latin typeface="Calibri"/>
              </a:rPr>
              <a:t>Moving Forward</a:t>
            </a:r>
            <a:endParaRPr b="0" lang="en-US" sz="3200" spc="-1" strike="noStrike">
              <a:solidFill>
                <a:srgbClr val="000000"/>
              </a:solidFill>
              <a:latin typeface="Arial"/>
            </a:endParaRPr>
          </a:p>
        </p:txBody>
      </p:sp>
      <p:sp>
        <p:nvSpPr>
          <p:cNvPr id="101" name="PlaceHolder 2"/>
          <p:cNvSpPr>
            <a:spLocks noGrp="1"/>
          </p:cNvSpPr>
          <p:nvPr>
            <p:ph/>
          </p:nvPr>
        </p:nvSpPr>
        <p:spPr>
          <a:xfrm>
            <a:off x="248040" y="990360"/>
            <a:ext cx="11746080" cy="5235840"/>
          </a:xfrm>
          <a:prstGeom prst="rect">
            <a:avLst/>
          </a:prstGeom>
          <a:noFill/>
          <a:ln w="0">
            <a:noFill/>
          </a:ln>
        </p:spPr>
        <p:txBody>
          <a:bodyPr lIns="90000" rIns="90000" tIns="45000" bIns="45000" anchor="t">
            <a:noAutofit/>
          </a:bodyPr>
          <a:p>
            <a:pPr marL="232560" indent="-232560">
              <a:lnSpc>
                <a:spcPct val="90000"/>
              </a:lnSpc>
              <a:spcAft>
                <a:spcPts val="1599"/>
              </a:spcAft>
              <a:buClr>
                <a:srgbClr val="000000"/>
              </a:buClr>
              <a:buFont typeface="Arial"/>
              <a:buChar char="•"/>
            </a:pPr>
            <a:r>
              <a:rPr b="0" lang="en-US" sz="2400" spc="-1" strike="noStrike">
                <a:solidFill>
                  <a:srgbClr val="000000"/>
                </a:solidFill>
                <a:latin typeface="Calibri"/>
              </a:rPr>
              <a:t>Next, I will insert more data points into the Ragone Plot tool. The vision for the tool is to transfer ownership to the lab and therefore control over the online representation will be completely dictated by the EESCL.</a:t>
            </a:r>
            <a:endParaRPr b="0" lang="en-US" sz="2400" spc="-1" strike="noStrike">
              <a:solidFill>
                <a:srgbClr val="000000"/>
              </a:solidFill>
              <a:latin typeface="Arial"/>
            </a:endParaRPr>
          </a:p>
          <a:p>
            <a:pPr marL="232560" indent="-232560">
              <a:lnSpc>
                <a:spcPct val="90000"/>
              </a:lnSpc>
              <a:spcAft>
                <a:spcPts val="1599"/>
              </a:spcAft>
              <a:buClr>
                <a:srgbClr val="000000"/>
              </a:buClr>
              <a:buFont typeface="Arial"/>
              <a:buChar char="•"/>
            </a:pPr>
            <a:r>
              <a:rPr b="0" lang="en-US" sz="2400" spc="-1" strike="noStrike">
                <a:solidFill>
                  <a:srgbClr val="000000"/>
                </a:solidFill>
                <a:latin typeface="Calibri"/>
              </a:rPr>
              <a:t>The primary focus of ME 494/495 is LBM simulation and will continue with the state-of-the-art review. Additionally, as the demand necessitates, I will continue working with the EESCL on the simulation code as it pertains to computational efficiency and memory allocation, as well as running the simulations themselves.</a:t>
            </a:r>
            <a:endParaRPr b="0" lang="en-US" sz="2400" spc="-1" strike="noStrike">
              <a:solidFill>
                <a:srgbClr val="000000"/>
              </a:solidFill>
              <a:latin typeface="Arial"/>
            </a:endParaRPr>
          </a:p>
          <a:p>
            <a:pPr marL="232560" indent="-232560">
              <a:lnSpc>
                <a:spcPct val="90000"/>
              </a:lnSpc>
              <a:spcAft>
                <a:spcPts val="1599"/>
              </a:spcAft>
              <a:buClr>
                <a:srgbClr val="000000"/>
              </a:buClr>
              <a:buFont typeface="Arial"/>
              <a:buChar char="•"/>
            </a:pPr>
            <a:r>
              <a:rPr b="0" lang="en-US" sz="2400" spc="-1" strike="noStrike">
                <a:solidFill>
                  <a:srgbClr val="000000"/>
                </a:solidFill>
                <a:latin typeface="Calibri"/>
              </a:rPr>
              <a:t>Next semester, my exterior coursework will allow me to begin working on a systems level and further contribute to my understanding of the Palabos software framework.</a:t>
            </a:r>
            <a:endParaRPr b="0" lang="en-US" sz="2400" spc="-1" strike="noStrike">
              <a:solidFill>
                <a:srgbClr val="000000"/>
              </a:solidFill>
              <a:latin typeface="Arial"/>
            </a:endParaRPr>
          </a:p>
          <a:p>
            <a:pPr indent="0">
              <a:lnSpc>
                <a:spcPct val="90000"/>
              </a:lnSpc>
              <a:spcBef>
                <a:spcPts val="1417"/>
              </a:spcBef>
              <a:buNone/>
              <a:tabLst>
                <a:tab algn="l" pos="0"/>
              </a:tabLst>
            </a:pPr>
            <a:endParaRPr b="0" lang="en-US" sz="2400" spc="-1" strike="noStrike">
              <a:solidFill>
                <a:srgbClr val="000000"/>
              </a:solidFill>
              <a:latin typeface="Arial"/>
            </a:endParaRPr>
          </a:p>
        </p:txBody>
      </p:sp>
      <p:sp>
        <p:nvSpPr>
          <p:cNvPr id="102" name="Straight Connector 1"/>
          <p:cNvSpPr/>
          <p:nvPr/>
        </p:nvSpPr>
        <p:spPr>
          <a:xfrm>
            <a:off x="349560" y="706680"/>
            <a:ext cx="11646720" cy="360"/>
          </a:xfrm>
          <a:prstGeom prst="line">
            <a:avLst/>
          </a:prstGeom>
          <a:ln w="57240">
            <a:solidFill>
              <a:srgbClr val="ed7d31"/>
            </a:solidFill>
            <a:miter/>
          </a:ln>
        </p:spPr>
        <p:style>
          <a:lnRef idx="0"/>
          <a:fillRef idx="0"/>
          <a:effectRef idx="0"/>
          <a:fontRef idx="minor"/>
        </p:style>
        <p:txBody>
          <a:bodyPr lIns="90000" rIns="90000" tIns="-44640" bIns="-44640" anchor="t" anchorCtr="1">
            <a:noAutofit/>
          </a:bodyPr>
          <a:p>
            <a:endParaRPr b="0" lang="en-US" sz="1800" spc="-1" strike="noStrike">
              <a:solidFill>
                <a:srgbClr val="000000"/>
              </a:solidFill>
              <a:latin typeface="Arial"/>
              <a:ea typeface="DejaVu Sans"/>
            </a:endParaRPr>
          </a:p>
        </p:txBody>
      </p:sp>
      <p:sp>
        <p:nvSpPr>
          <p:cNvPr id="4" name="PlaceHolder 3"/>
          <p:cNvSpPr>
            <a:spLocks noGrp="1"/>
          </p:cNvSpPr>
          <p:nvPr>
            <p:ph type="sldNum" idx="2"/>
          </p:nvPr>
        </p:nvSpPr>
        <p:spPr/>
        <p:txBody>
          <a:bodyPr/>
          <a:p>
            <a:fld id="{3B71A95F-3EC7-4FE7-97A3-D3E0A8EDB5A6}" type="slidenum">
              <a:t>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14199</TotalTime>
  <Application>LibreOffice/7.6.2.1$Linux_X86_64 LibreOffice_project/60$Build-1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2022-04-06T12:24:52Z</dcterms:created>
  <dc:creator>Mench, Matthew M</dc:creator>
  <dc:description/>
  <dc:language>en-US</dc:language>
  <cp:lastModifiedBy/>
  <dcterms:modified xsi:type="dcterms:W3CDTF">2023-11-15T10:47:41Z</dcterms:modified>
  <cp:revision>723</cp:revision>
  <dc:subject/>
  <dc:title>   Git/Github  introduction/tutorial   Will Buziak 1/11/23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lianceAssetId">
    <vt:lpwstr/>
  </property>
  <property fmtid="{D5CDD505-2E9C-101B-9397-08002B2CF9AE}" pid="3" name="ContentTypeId">
    <vt:lpwstr>0x010100D5A8998D239AE840B9F20E8F74E7674A</vt:lpwstr>
  </property>
  <property fmtid="{D5CDD505-2E9C-101B-9397-08002B2CF9AE}" pid="4" name="MediaServiceImageTags">
    <vt:lpwstr/>
  </property>
  <property fmtid="{D5CDD505-2E9C-101B-9397-08002B2CF9AE}" pid="5" name="Notes">
    <vt:r8>19</vt:r8>
  </property>
  <property fmtid="{D5CDD505-2E9C-101B-9397-08002B2CF9AE}" pid="6" name="PresentationFormat">
    <vt:lpwstr>Widescreen</vt:lpwstr>
  </property>
  <property fmtid="{D5CDD505-2E9C-101B-9397-08002B2CF9AE}" pid="7" name="Slides">
    <vt:r8>21</vt:r8>
  </property>
  <property fmtid="{D5CDD505-2E9C-101B-9397-08002B2CF9AE}" pid="8" name="TriggerFlowInfo">
    <vt:lpwstr/>
  </property>
  <property fmtid="{D5CDD505-2E9C-101B-9397-08002B2CF9AE}" pid="9" name="_ExtendedDescription">
    <vt:lpwstr/>
  </property>
  <property fmtid="{D5CDD505-2E9C-101B-9397-08002B2CF9AE}" pid="10" name="_SharedFileIndex">
    <vt:lpwstr/>
  </property>
  <property fmtid="{D5CDD505-2E9C-101B-9397-08002B2CF9AE}" pid="11" name="_SourceUrl">
    <vt:lpwstr/>
  </property>
</Properties>
</file>