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wmf" ContentType="image/x-wmf"/>
  <Override PartName="/ppt/media/image1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9.png" ContentType="image/png"/>
  <Override PartName="/ppt/media/image1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5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slide" Target="slides/slide22.xml"/><Relationship Id="rId51" Type="http://schemas.openxmlformats.org/officeDocument/2006/relationships/slide" Target="slides/slide23.xml"/><Relationship Id="rId52" Type="http://schemas.openxmlformats.org/officeDocument/2006/relationships/slide" Target="slides/slide24.xml"/><Relationship Id="rId53" Type="http://schemas.openxmlformats.org/officeDocument/2006/relationships/slide" Target="slides/slide25.xml"/><Relationship Id="rId54" Type="http://schemas.openxmlformats.org/officeDocument/2006/relationships/slide" Target="slides/slide26.xml"/><Relationship Id="rId55" Type="http://schemas.openxmlformats.org/officeDocument/2006/relationships/slide" Target="slides/slide27.xml"/><Relationship Id="rId56" Type="http://schemas.openxmlformats.org/officeDocument/2006/relationships/slide" Target="slides/slide28.xml"/><Relationship Id="rId57" Type="http://schemas.openxmlformats.org/officeDocument/2006/relationships/slide" Target="slides/slide29.xml"/><Relationship Id="rId58" Type="http://schemas.openxmlformats.org/officeDocument/2006/relationships/slide" Target="slides/slide30.xml"/><Relationship Id="rId59" Type="http://schemas.openxmlformats.org/officeDocument/2006/relationships/slide" Target="slides/slide31.xml"/><Relationship Id="rId60" Type="http://schemas.openxmlformats.org/officeDocument/2006/relationships/slide" Target="slides/slide32.xml"/><Relationship Id="rId61" Type="http://schemas.openxmlformats.org/officeDocument/2006/relationships/slide" Target="slides/slide33.xml"/><Relationship Id="rId62" Type="http://schemas.openxmlformats.org/officeDocument/2006/relationships/slide" Target="slides/slide34.xml"/><Relationship Id="rId63" Type="http://schemas.openxmlformats.org/officeDocument/2006/relationships/slide" Target="slides/slide35.xml"/><Relationship Id="rId64" Type="http://schemas.openxmlformats.org/officeDocument/2006/relationships/slide" Target="slides/slide36.xml"/><Relationship Id="rId65" Type="http://schemas.openxmlformats.org/officeDocument/2006/relationships/slide" Target="slides/slide37.xml"/><Relationship Id="rId66" Type="http://schemas.openxmlformats.org/officeDocument/2006/relationships/slide" Target="slides/slide38.xml"/><Relationship Id="rId67" Type="http://schemas.openxmlformats.org/officeDocument/2006/relationships/slide" Target="slides/slide39.xml"/><Relationship Id="rId68" Type="http://schemas.openxmlformats.org/officeDocument/2006/relationships/slide" Target="slides/slide40.xml"/><Relationship Id="rId69" Type="http://schemas.openxmlformats.org/officeDocument/2006/relationships/slide" Target="slides/slide41.xml"/><Relationship Id="rId7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DDCF386-EB81-42BF-B144-CF618D84F88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0DACC9-24D4-4628-9D07-4E6B5C55FD5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87A836-3C24-4769-91FF-B58BC5002D2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8DD29C-9ED3-44C2-826D-39FEB574B59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2AB5C3-4C2C-42C2-95A9-4F4D384D6FF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21C291-13DF-49A8-9B47-F3755A7D594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55AFF5-1C1E-4A22-8084-E348FC50C74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895753-0EA6-479F-A207-2210E511C6C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8F5FB5-617A-4362-8C7D-82142F69ED3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D86B92-76BE-4635-85BB-45842BD03EF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2DC232-94CE-49E0-9C1F-01646642055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08D064-7B98-424B-B44A-3AD6558AC08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4BDD44-D63D-4906-8A97-3F45A257B7F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688FC6-AF68-4610-99B2-BD3B77B9484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3D4B8F-97D8-4BF0-A021-9ED183391B3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2C9B51-0CB5-4E3F-8D37-09455DDEE50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34ED0C-6BB6-400D-A4EF-20871A70CFB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F59368-F9C1-4AED-9214-F80376084F0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5A61CA-30AA-42F4-A45C-377AF7175EA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1166FC-208C-44DC-8365-7C4DDAE0CC6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6263F1-709A-4C43-8818-719B8C00603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F69AF8-AFF0-4472-A324-190F669BF0F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A414C8-79F0-4761-ABB4-6E1FDC4DB67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A20361-062D-4FBB-B946-FA7334C3A87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F326A5-CF23-45E9-A755-3FFE010F111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642DCE-5CC4-4F03-A79D-3601B9D9D5F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F02C6C-9292-494C-A15B-03D80FEF1FA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A5F914-1260-4853-96E6-4CF40F8D91B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38E450-7B87-410C-9346-55D2FF94E3A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1721B1-1316-4E5A-974A-ED479DCDDA9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04BC82-D9A6-451E-AF92-5C292BD4C3A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E33D1E-8E55-438C-B203-1EE55A0BB58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25B6C7-F09B-44C8-9225-D8C3FC71149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51138D-FD7D-4993-A844-69B7FA34CA7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E7B52F-8C14-4891-A1FA-7F57ECDEC50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B6F77C-FB54-4271-BCE2-86BCFA96E47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CBA553-4F7D-4ECF-8F00-AB6021A43F9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42E375-BEAA-49C6-B147-861A4F1C410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AE2B75-447A-4B52-8461-B9570A72B47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379720-5BA5-4C6F-90F6-13D23F31857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D327AD-1495-4EB0-86CB-CC68B9549D3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21D095-0FAE-46A8-BEEA-B8893E98AB9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78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87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92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06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28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50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1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2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58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65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72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81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86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189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23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34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59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64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880" cy="6862320"/>
          </a:xfrm>
          <a:prstGeom prst="rect">
            <a:avLst/>
          </a:prstGeom>
          <a:ln w="0">
            <a:noFill/>
          </a:ln>
        </p:spPr>
      </p:pic>
      <p:sp>
        <p:nvSpPr>
          <p:cNvPr id="71" name="Rectangle 5"/>
          <p:cNvSpPr/>
          <p:nvPr/>
        </p:nvSpPr>
        <p:spPr>
          <a:xfrm>
            <a:off x="6084000" y="0"/>
            <a:ext cx="5583960" cy="68518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1320" cy="158364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9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github.com/wbuz24/undergrad-repo/blob/master/github-intro.pdf" TargetMode="External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982520" y="20520"/>
            <a:ext cx="8221320" cy="6291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Straight Connector 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Straight Connector 1"/>
          <p:cNvSpPr/>
          <p:nvPr/>
        </p:nvSpPr>
        <p:spPr>
          <a:xfrm>
            <a:off x="27288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Straight Connector 3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311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5408640" y="3236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"/>
          <p:cNvSpPr/>
          <p:nvPr/>
        </p:nvSpPr>
        <p:spPr>
          <a:xfrm>
            <a:off x="5411160" y="2525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5409000" y="3956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319" name=""/>
          <p:cNvSpPr/>
          <p:nvPr/>
        </p:nvSpPr>
        <p:spPr>
          <a:xfrm>
            <a:off x="5751720" y="492444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4343400" y="345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6894720" y="345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Straight Connector 3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326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>
            <a:off x="5408640" y="3236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>
            <a:off x="5411160" y="2525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"/>
          <p:cNvSpPr/>
          <p:nvPr/>
        </p:nvSpPr>
        <p:spPr>
          <a:xfrm>
            <a:off x="5409000" y="3956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5751720" y="492444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4343400" y="273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"/>
          <p:cNvSpPr/>
          <p:nvPr/>
        </p:nvSpPr>
        <p:spPr>
          <a:xfrm flipH="1">
            <a:off x="6894720" y="273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Straight Connector 3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341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"/>
          <p:cNvSpPr/>
          <p:nvPr/>
        </p:nvSpPr>
        <p:spPr>
          <a:xfrm>
            <a:off x="5408640" y="3236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"/>
          <p:cNvSpPr/>
          <p:nvPr/>
        </p:nvSpPr>
        <p:spPr>
          <a:xfrm>
            <a:off x="5411160" y="2525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"/>
          <p:cNvSpPr/>
          <p:nvPr/>
        </p:nvSpPr>
        <p:spPr>
          <a:xfrm>
            <a:off x="5409000" y="3956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349" name=""/>
          <p:cNvSpPr/>
          <p:nvPr/>
        </p:nvSpPr>
        <p:spPr>
          <a:xfrm>
            <a:off x="5751720" y="492444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434340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"/>
          <p:cNvSpPr/>
          <p:nvPr/>
        </p:nvSpPr>
        <p:spPr>
          <a:xfrm flipH="1">
            <a:off x="689472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Straight Connector 1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356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"/>
          <p:cNvSpPr/>
          <p:nvPr/>
        </p:nvSpPr>
        <p:spPr>
          <a:xfrm>
            <a:off x="5408640" y="3236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9" name=""/>
          <p:cNvSpPr/>
          <p:nvPr/>
        </p:nvSpPr>
        <p:spPr>
          <a:xfrm>
            <a:off x="5411160" y="2525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1" name=""/>
          <p:cNvSpPr/>
          <p:nvPr/>
        </p:nvSpPr>
        <p:spPr>
          <a:xfrm>
            <a:off x="5409000" y="3956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364" name=""/>
          <p:cNvSpPr/>
          <p:nvPr/>
        </p:nvSpPr>
        <p:spPr>
          <a:xfrm>
            <a:off x="5751720" y="492444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6400800" y="228600"/>
            <a:ext cx="2283480" cy="91188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434376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"/>
          <p:cNvSpPr/>
          <p:nvPr/>
        </p:nvSpPr>
        <p:spPr>
          <a:xfrm flipH="1">
            <a:off x="689508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Straight Connector 1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372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>
            <a:off x="5408640" y="3236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"/>
          <p:cNvSpPr/>
          <p:nvPr/>
        </p:nvSpPr>
        <p:spPr>
          <a:xfrm>
            <a:off x="5411160" y="2525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"/>
          <p:cNvSpPr/>
          <p:nvPr/>
        </p:nvSpPr>
        <p:spPr>
          <a:xfrm>
            <a:off x="5409000" y="3956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380" name=""/>
          <p:cNvSpPr/>
          <p:nvPr/>
        </p:nvSpPr>
        <p:spPr>
          <a:xfrm>
            <a:off x="5535720" y="4996440"/>
            <a:ext cx="11044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"/>
          <p:cNvSpPr/>
          <p:nvPr/>
        </p:nvSpPr>
        <p:spPr>
          <a:xfrm>
            <a:off x="6400800" y="228600"/>
            <a:ext cx="2283480" cy="91188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 flipH="1">
            <a:off x="2284200" y="4114800"/>
            <a:ext cx="3121200" cy="982440"/>
          </a:xfrm>
          <a:prstGeom prst="wedgeEllipseCallout">
            <a:avLst>
              <a:gd name="adj1" fmla="val -36564"/>
              <a:gd name="adj2" fmla="val 10465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Which means I need to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those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5751720" y="492444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434376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"/>
          <p:cNvSpPr/>
          <p:nvPr/>
        </p:nvSpPr>
        <p:spPr>
          <a:xfrm flipH="1">
            <a:off x="689508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Straight Connector 3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6094440" y="3081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"/>
          <p:cNvSpPr/>
          <p:nvPr/>
        </p:nvSpPr>
        <p:spPr>
          <a:xfrm>
            <a:off x="6094440" y="2106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"/>
          <p:cNvSpPr/>
          <p:nvPr/>
        </p:nvSpPr>
        <p:spPr>
          <a:xfrm>
            <a:off x="5411160" y="2777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6094440" y="417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394" name=""/>
          <p:cNvSpPr/>
          <p:nvPr/>
        </p:nvSpPr>
        <p:spPr>
          <a:xfrm>
            <a:off x="5751720" y="492444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396" name=""/>
          <p:cNvSpPr/>
          <p:nvPr/>
        </p:nvSpPr>
        <p:spPr>
          <a:xfrm>
            <a:off x="5408640" y="3848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434376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8" name=""/>
          <p:cNvSpPr/>
          <p:nvPr/>
        </p:nvSpPr>
        <p:spPr>
          <a:xfrm flipH="1">
            <a:off x="689508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Straight Connector 3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6094440" y="3081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3" name=""/>
          <p:cNvSpPr/>
          <p:nvPr/>
        </p:nvSpPr>
        <p:spPr>
          <a:xfrm>
            <a:off x="6094440" y="2106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4" name=""/>
          <p:cNvSpPr/>
          <p:nvPr/>
        </p:nvSpPr>
        <p:spPr>
          <a:xfrm>
            <a:off x="5411160" y="2777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6094440" y="417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407" name=""/>
          <p:cNvSpPr/>
          <p:nvPr/>
        </p:nvSpPr>
        <p:spPr>
          <a:xfrm>
            <a:off x="5751720" y="492444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>
            <a:off x="4343400" y="3061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9" name=""/>
          <p:cNvSpPr/>
          <p:nvPr/>
        </p:nvSpPr>
        <p:spPr>
          <a:xfrm flipH="1">
            <a:off x="6894720" y="3061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411" name=""/>
          <p:cNvSpPr/>
          <p:nvPr/>
        </p:nvSpPr>
        <p:spPr>
          <a:xfrm>
            <a:off x="5408640" y="3848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Straight Connector 3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6094440" y="3081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"/>
          <p:cNvSpPr/>
          <p:nvPr/>
        </p:nvSpPr>
        <p:spPr>
          <a:xfrm>
            <a:off x="6094440" y="2106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7" name=""/>
          <p:cNvSpPr/>
          <p:nvPr/>
        </p:nvSpPr>
        <p:spPr>
          <a:xfrm>
            <a:off x="5411160" y="2777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6094440" y="417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420" name=""/>
          <p:cNvSpPr/>
          <p:nvPr/>
        </p:nvSpPr>
        <p:spPr>
          <a:xfrm>
            <a:off x="5751720" y="492444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4343400" y="4105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"/>
          <p:cNvSpPr/>
          <p:nvPr/>
        </p:nvSpPr>
        <p:spPr>
          <a:xfrm flipH="1">
            <a:off x="6894720" y="4105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3" name="" descr=""/>
          <p:cNvPicPr/>
          <p:nvPr/>
        </p:nvPicPr>
        <p:blipFill>
          <a:blip r:embed="rId2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424" name=""/>
          <p:cNvSpPr/>
          <p:nvPr/>
        </p:nvSpPr>
        <p:spPr>
          <a:xfrm>
            <a:off x="5408640" y="3848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Straight Connector 3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"/>
          <p:cNvSpPr/>
          <p:nvPr/>
        </p:nvSpPr>
        <p:spPr>
          <a:xfrm>
            <a:off x="6094440" y="3081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9" name=""/>
          <p:cNvSpPr/>
          <p:nvPr/>
        </p:nvSpPr>
        <p:spPr>
          <a:xfrm>
            <a:off x="6094440" y="2106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0" name=""/>
          <p:cNvSpPr/>
          <p:nvPr/>
        </p:nvSpPr>
        <p:spPr>
          <a:xfrm>
            <a:off x="5411160" y="2777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"/>
          <p:cNvSpPr/>
          <p:nvPr/>
        </p:nvSpPr>
        <p:spPr>
          <a:xfrm>
            <a:off x="6094440" y="417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1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433" name=""/>
          <p:cNvSpPr/>
          <p:nvPr/>
        </p:nvSpPr>
        <p:spPr>
          <a:xfrm>
            <a:off x="5571720" y="5032440"/>
            <a:ext cx="106884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4343400" y="5293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5" name=""/>
          <p:cNvSpPr/>
          <p:nvPr/>
        </p:nvSpPr>
        <p:spPr>
          <a:xfrm flipH="1">
            <a:off x="6894720" y="5293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2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437" name=""/>
          <p:cNvSpPr/>
          <p:nvPr/>
        </p:nvSpPr>
        <p:spPr>
          <a:xfrm>
            <a:off x="5408640" y="3848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Straight Connector 1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569160" y="1371600"/>
            <a:ext cx="11048760" cy="52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982520" y="228600"/>
            <a:ext cx="8221320" cy="1230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Behold, git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808560"/>
            <a:ext cx="11187360" cy="465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was designed for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version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 i.e. tracks your files and defines a hierarchy for keeping a history of changes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repositories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can be hosted and shared through Github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Straight Connector 8"/>
          <p:cNvSpPr/>
          <p:nvPr/>
        </p:nvSpPr>
        <p:spPr>
          <a:xfrm>
            <a:off x="272880" y="96228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Rectangle: Rounded Corners 9"/>
          <p:cNvSpPr/>
          <p:nvPr/>
        </p:nvSpPr>
        <p:spPr>
          <a:xfrm>
            <a:off x="336240" y="1339920"/>
            <a:ext cx="11315520" cy="182592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11658600" y="640080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5294880" y="4909320"/>
            <a:ext cx="1597320" cy="159768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240" y="4355640"/>
            <a:ext cx="1272600" cy="9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Straight Connector 1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569160" y="1371600"/>
            <a:ext cx="11048760" cy="52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Didn’t you say this was all through the ‘terminal’?”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Straight Connector 19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8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569160" y="1371600"/>
            <a:ext cx="11048760" cy="52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Didn’t you say this was all through the ‘terminal’?”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Hate to break it to you man, I run Windows.”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-you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Haslam is Hiring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Straight Connector 2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569160" y="1371600"/>
            <a:ext cx="11048760" cy="52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Didn’t you say this was all through the ‘terminal’?”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Hate to break it to you man, I run Windows.”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-you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Promise Land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Straight Connector 1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6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8" name=""/>
          <p:cNvSpPr/>
          <p:nvPr/>
        </p:nvSpPr>
        <p:spPr>
          <a:xfrm>
            <a:off x="5371920" y="267372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0" name=""/>
          <p:cNvSpPr/>
          <p:nvPr/>
        </p:nvSpPr>
        <p:spPr>
          <a:xfrm>
            <a:off x="5374440" y="196308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"/>
          <p:cNvSpPr/>
          <p:nvPr/>
        </p:nvSpPr>
        <p:spPr>
          <a:xfrm>
            <a:off x="5372280" y="339408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465" name=""/>
          <p:cNvSpPr/>
          <p:nvPr/>
        </p:nvSpPr>
        <p:spPr>
          <a:xfrm>
            <a:off x="5715000" y="436176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8480" cy="4217760"/>
          </a:xfrm>
          <a:prstGeom prst="rect">
            <a:avLst/>
          </a:prstGeom>
          <a:ln w="0">
            <a:noFill/>
          </a:ln>
        </p:spPr>
      </p:pic>
      <p:sp>
        <p:nvSpPr>
          <p:cNvPr id="467" name=""/>
          <p:cNvSpPr/>
          <p:nvPr/>
        </p:nvSpPr>
        <p:spPr>
          <a:xfrm>
            <a:off x="4800600" y="2409120"/>
            <a:ext cx="25120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It’s Never Too Late For You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Straight Connector 1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"/>
          <p:cNvSpPr/>
          <p:nvPr/>
        </p:nvSpPr>
        <p:spPr>
          <a:xfrm>
            <a:off x="5371920" y="267372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"/>
          <p:cNvSpPr/>
          <p:nvPr/>
        </p:nvSpPr>
        <p:spPr>
          <a:xfrm>
            <a:off x="5374440" y="196308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6" name=""/>
          <p:cNvSpPr/>
          <p:nvPr/>
        </p:nvSpPr>
        <p:spPr>
          <a:xfrm>
            <a:off x="5372280" y="339408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479" name=""/>
          <p:cNvSpPr/>
          <p:nvPr/>
        </p:nvSpPr>
        <p:spPr>
          <a:xfrm>
            <a:off x="5715000" y="436176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8480" cy="4217760"/>
          </a:xfrm>
          <a:prstGeom prst="rect">
            <a:avLst/>
          </a:prstGeom>
          <a:ln w="0">
            <a:noFill/>
          </a:ln>
        </p:spPr>
      </p:pic>
      <p:sp>
        <p:nvSpPr>
          <p:cNvPr id="481" name=""/>
          <p:cNvSpPr/>
          <p:nvPr/>
        </p:nvSpPr>
        <p:spPr>
          <a:xfrm>
            <a:off x="4800600" y="2409120"/>
            <a:ext cx="25120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3200400" y="1600200"/>
            <a:ext cx="5893200" cy="44355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Straight Connector 1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7" name=""/>
          <p:cNvSpPr/>
          <p:nvPr/>
        </p:nvSpPr>
        <p:spPr>
          <a:xfrm>
            <a:off x="5371920" y="267372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9" name=""/>
          <p:cNvSpPr/>
          <p:nvPr/>
        </p:nvSpPr>
        <p:spPr>
          <a:xfrm>
            <a:off x="5374440" y="196308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"/>
          <p:cNvSpPr/>
          <p:nvPr/>
        </p:nvSpPr>
        <p:spPr>
          <a:xfrm>
            <a:off x="5372280" y="339408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494" name=""/>
          <p:cNvSpPr/>
          <p:nvPr/>
        </p:nvSpPr>
        <p:spPr>
          <a:xfrm>
            <a:off x="5715000" y="436176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5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8480" cy="4217760"/>
          </a:xfrm>
          <a:prstGeom prst="rect">
            <a:avLst/>
          </a:prstGeom>
          <a:ln w="0">
            <a:noFill/>
          </a:ln>
        </p:spPr>
      </p:pic>
      <p:sp>
        <p:nvSpPr>
          <p:cNvPr id="496" name=""/>
          <p:cNvSpPr/>
          <p:nvPr/>
        </p:nvSpPr>
        <p:spPr>
          <a:xfrm>
            <a:off x="4800600" y="2409120"/>
            <a:ext cx="25120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3146760" y="1600200"/>
            <a:ext cx="5893200" cy="44355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8" name="" descr=""/>
          <p:cNvPicPr/>
          <p:nvPr/>
        </p:nvPicPr>
        <p:blipFill>
          <a:blip r:embed="rId4"/>
          <a:stretch/>
        </p:blipFill>
        <p:spPr>
          <a:xfrm>
            <a:off x="2894040" y="1779120"/>
            <a:ext cx="6398280" cy="4256640"/>
          </a:xfrm>
          <a:prstGeom prst="rect">
            <a:avLst/>
          </a:prstGeom>
          <a:ln w="0">
            <a:noFill/>
          </a:ln>
        </p:spPr>
      </p:pic>
      <p:sp>
        <p:nvSpPr>
          <p:cNvPr id="499" name=""/>
          <p:cNvSpPr/>
          <p:nvPr/>
        </p:nvSpPr>
        <p:spPr>
          <a:xfrm>
            <a:off x="5372280" y="3657600"/>
            <a:ext cx="114048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pull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Straight Connector 2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2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"/>
          <p:cNvSpPr/>
          <p:nvPr/>
        </p:nvSpPr>
        <p:spPr>
          <a:xfrm>
            <a:off x="685800" y="1371600"/>
            <a:ext cx="109710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1440" cy="9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Straight Connector 2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685800" y="1371600"/>
            <a:ext cx="109710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grab new changes from remote repos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10686240" y="303048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"/>
          <p:cNvSpPr/>
          <p:nvPr/>
        </p:nvSpPr>
        <p:spPr>
          <a:xfrm>
            <a:off x="10003320" y="285912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10686600" y="23731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2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1440" cy="9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Straight Connector 2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>
            <a:off x="685800" y="1371600"/>
            <a:ext cx="109710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grab new changes from remote repos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pull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Actually merge the changes into your local branches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10686240" y="3744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8" name=""/>
          <p:cNvSpPr/>
          <p:nvPr/>
        </p:nvSpPr>
        <p:spPr>
          <a:xfrm>
            <a:off x="10000800" y="3569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10686240" y="303048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0" name=""/>
          <p:cNvSpPr/>
          <p:nvPr/>
        </p:nvSpPr>
        <p:spPr>
          <a:xfrm>
            <a:off x="10003320" y="285912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9958320" y="419616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522" name=""/>
          <p:cNvSpPr/>
          <p:nvPr/>
        </p:nvSpPr>
        <p:spPr>
          <a:xfrm>
            <a:off x="10163880" y="4429800"/>
            <a:ext cx="106884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10686600" y="23731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24" name="" descr=""/>
          <p:cNvPicPr/>
          <p:nvPr/>
        </p:nvPicPr>
        <p:blipFill>
          <a:blip r:embed="rId2"/>
          <a:stretch/>
        </p:blipFill>
        <p:spPr>
          <a:xfrm>
            <a:off x="9829800" y="1695600"/>
            <a:ext cx="1711440" cy="9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Straight Connector 3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7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685800" y="1371600"/>
            <a:ext cx="109710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add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stage changes for a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530" name=""/>
          <p:cNvSpPr/>
          <p:nvPr/>
        </p:nvSpPr>
        <p:spPr>
          <a:xfrm>
            <a:off x="9940680" y="3773160"/>
            <a:ext cx="1469880" cy="296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 flipV="1">
            <a:off x="10676880" y="408132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2"/>
          <a:stretch/>
        </p:blipFill>
        <p:spPr>
          <a:xfrm>
            <a:off x="9958320" y="419616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533" name=""/>
          <p:cNvSpPr/>
          <p:nvPr/>
        </p:nvSpPr>
        <p:spPr>
          <a:xfrm>
            <a:off x="10306800" y="4386960"/>
            <a:ext cx="73044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Autosave vs Command Line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Straight Connector 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"/>
          <p:cNvSpPr/>
          <p:nvPr/>
        </p:nvSpPr>
        <p:spPr>
          <a:xfrm>
            <a:off x="492840" y="1371600"/>
            <a:ext cx="1119492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Google Drive is effective for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file streaming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Directly edit the same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git/Github creates tags called a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Clone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edit file(s) in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repositories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histories of each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Collaborators can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fork their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own versions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9141480" y="1505880"/>
            <a:ext cx="2377080" cy="192060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727200" y="5142960"/>
            <a:ext cx="1597320" cy="683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5298120" y="5142960"/>
            <a:ext cx="1597320" cy="683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9640080" y="5142960"/>
            <a:ext cx="1597320" cy="683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274212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731304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"/>
          <p:cNvSpPr/>
          <p:nvPr/>
        </p:nvSpPr>
        <p:spPr>
          <a:xfrm>
            <a:off x="11690280" y="639972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Straight Connector 2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6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685800" y="1371600"/>
            <a:ext cx="109710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add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stage changes for a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save all staged files with a message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539" name=""/>
          <p:cNvSpPr/>
          <p:nvPr/>
        </p:nvSpPr>
        <p:spPr>
          <a:xfrm>
            <a:off x="9940680" y="3267720"/>
            <a:ext cx="1469880" cy="296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"/>
          <p:cNvSpPr/>
          <p:nvPr/>
        </p:nvSpPr>
        <p:spPr>
          <a:xfrm flipV="1">
            <a:off x="10676880" y="361908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1" name=""/>
          <p:cNvSpPr/>
          <p:nvPr/>
        </p:nvSpPr>
        <p:spPr>
          <a:xfrm>
            <a:off x="9940680" y="3773160"/>
            <a:ext cx="1469880" cy="296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"/>
          <p:cNvSpPr/>
          <p:nvPr/>
        </p:nvSpPr>
        <p:spPr>
          <a:xfrm flipV="1">
            <a:off x="10676880" y="408132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2"/>
          <a:stretch/>
        </p:blipFill>
        <p:spPr>
          <a:xfrm>
            <a:off x="9958320" y="419616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544" name=""/>
          <p:cNvSpPr/>
          <p:nvPr/>
        </p:nvSpPr>
        <p:spPr>
          <a:xfrm>
            <a:off x="10306800" y="4386960"/>
            <a:ext cx="73044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Straight Connector 29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7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685800" y="1371600"/>
            <a:ext cx="109710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add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stage changes for a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save all staged files with a message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push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Upload your commit to Github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9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550" name=""/>
          <p:cNvSpPr/>
          <p:nvPr/>
        </p:nvSpPr>
        <p:spPr>
          <a:xfrm flipV="1">
            <a:off x="10676880" y="314316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1" name=""/>
          <p:cNvSpPr/>
          <p:nvPr/>
        </p:nvSpPr>
        <p:spPr>
          <a:xfrm>
            <a:off x="9940680" y="3267720"/>
            <a:ext cx="1469880" cy="296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 flipV="1">
            <a:off x="10676880" y="2670840"/>
            <a:ext cx="360" cy="2984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3" name=""/>
          <p:cNvSpPr/>
          <p:nvPr/>
        </p:nvSpPr>
        <p:spPr>
          <a:xfrm>
            <a:off x="9942840" y="2803680"/>
            <a:ext cx="1469880" cy="2966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 flipV="1">
            <a:off x="10676880" y="361908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5" name=""/>
          <p:cNvSpPr/>
          <p:nvPr/>
        </p:nvSpPr>
        <p:spPr>
          <a:xfrm>
            <a:off x="9940680" y="3773160"/>
            <a:ext cx="1469880" cy="296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 flipV="1">
            <a:off x="10676880" y="408132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57" name="" descr=""/>
          <p:cNvPicPr/>
          <p:nvPr/>
        </p:nvPicPr>
        <p:blipFill>
          <a:blip r:embed="rId2"/>
          <a:stretch/>
        </p:blipFill>
        <p:spPr>
          <a:xfrm>
            <a:off x="9958320" y="419616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558" name=""/>
          <p:cNvSpPr/>
          <p:nvPr/>
        </p:nvSpPr>
        <p:spPr>
          <a:xfrm>
            <a:off x="10306800" y="4386960"/>
            <a:ext cx="73044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README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Straight Connector 2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1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"/>
          <p:cNvSpPr/>
          <p:nvPr/>
        </p:nvSpPr>
        <p:spPr>
          <a:xfrm>
            <a:off x="685800" y="1371600"/>
            <a:ext cx="109710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63" name="" descr=""/>
          <p:cNvPicPr/>
          <p:nvPr/>
        </p:nvPicPr>
        <p:blipFill>
          <a:blip r:embed="rId1"/>
          <a:srcRect l="3478" t="0" r="4621" b="0"/>
          <a:stretch/>
        </p:blipFill>
        <p:spPr>
          <a:xfrm>
            <a:off x="313560" y="1706760"/>
            <a:ext cx="11561760" cy="4175280"/>
          </a:xfrm>
          <a:prstGeom prst="rect">
            <a:avLst/>
          </a:prstGeom>
          <a:ln w="0">
            <a:noFill/>
          </a:ln>
          <a:effectLst>
            <a:glow rad="76320">
              <a:srgbClr val="000000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Don’t git it Twisted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Straight Connector 2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6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457200" y="1143000"/>
            <a:ext cx="11429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 gives you command line control of the “auto-save”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Don’t git it Twisted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Straight Connector 2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0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"/>
          <p:cNvSpPr/>
          <p:nvPr/>
        </p:nvSpPr>
        <p:spPr>
          <a:xfrm>
            <a:off x="457200" y="1143000"/>
            <a:ext cx="11429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 gives you command line control of the “auto-save”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Github can host your repositories online: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Industry standard for codebase collaboration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- git/Github are designed to help you be organized and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thorough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Don’t git it Twisted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Straight Connector 1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4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457200" y="1143000"/>
            <a:ext cx="11429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 gives you command line control of the “auto-save”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Github can host your repositories online: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Industry standard for codebase collaboration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-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git/Github are designed to help you be organized and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thorough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Be creative, git can be used in a wide array of applications beyond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Track coursework/projects and display in public repos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Back-up important documents with a private repo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Don’t git it Twisted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Straight Connector 4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8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457200" y="1143000"/>
            <a:ext cx="11429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 gives you command line control of the “auto-save”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Github can host your repositories online: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Industry standard for codebase collaboration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-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git/Github are designed to help you be organized and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thorough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Be creative, git can be used in a wide array of applications beyond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Track coursework/projects and display in public repos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Back-up important documents with a private repo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Documentation, Documentation, Documentation!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The Modern Day R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sum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Straight Connector 39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2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>
            <a:off x="457200" y="1143000"/>
            <a:ext cx="11429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Personally, I would never hire an engineer who is unwilling to learn git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and I am a mere undergrad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1"/>
          <a:stretch/>
        </p:blipFill>
        <p:spPr>
          <a:xfrm>
            <a:off x="5295240" y="4909320"/>
            <a:ext cx="1597320" cy="1597680"/>
          </a:xfrm>
          <a:prstGeom prst="rect">
            <a:avLst/>
          </a:prstGeom>
          <a:ln w="0">
            <a:noFill/>
          </a:ln>
        </p:spPr>
      </p:pic>
      <p:pic>
        <p:nvPicPr>
          <p:cNvPr id="585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600" y="4355640"/>
            <a:ext cx="1272600" cy="9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The Modern Day R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sum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Straight Connector 4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"/>
          <p:cNvSpPr/>
          <p:nvPr/>
        </p:nvSpPr>
        <p:spPr>
          <a:xfrm>
            <a:off x="457200" y="1143000"/>
            <a:ext cx="11429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You must be able to present your ideas/projects, and therefore yourself, effectively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0" name="" descr=""/>
          <p:cNvPicPr/>
          <p:nvPr/>
        </p:nvPicPr>
        <p:blipFill>
          <a:blip r:embed="rId1"/>
          <a:stretch/>
        </p:blipFill>
        <p:spPr>
          <a:xfrm>
            <a:off x="5295240" y="4909320"/>
            <a:ext cx="1597320" cy="1597680"/>
          </a:xfrm>
          <a:prstGeom prst="rect">
            <a:avLst/>
          </a:prstGeom>
          <a:ln w="0">
            <a:noFill/>
          </a:ln>
        </p:spPr>
      </p:pic>
      <p:pic>
        <p:nvPicPr>
          <p:cNvPr id="591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600" y="4355640"/>
            <a:ext cx="1272600" cy="9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The Modern Day R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sum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Straight Connector 4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4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457200" y="1143000"/>
            <a:ext cx="11429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You must be able to present your ideas/projects, and therefore yourself, effectively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Even if you build a table, I think it should be featured somewhere linked to your personal Github page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6" name="" descr=""/>
          <p:cNvPicPr/>
          <p:nvPr/>
        </p:nvPicPr>
        <p:blipFill>
          <a:blip r:embed="rId1"/>
          <a:stretch/>
        </p:blipFill>
        <p:spPr>
          <a:xfrm>
            <a:off x="5295240" y="4909320"/>
            <a:ext cx="1597320" cy="1597680"/>
          </a:xfrm>
          <a:prstGeom prst="rect">
            <a:avLst/>
          </a:prstGeom>
          <a:ln w="0">
            <a:noFill/>
          </a:ln>
        </p:spPr>
      </p:pic>
      <p:pic>
        <p:nvPicPr>
          <p:cNvPr id="597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600" y="4355640"/>
            <a:ext cx="1272600" cy="9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But ... I am a Mechanical Engineer!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Straight Connector 9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456840" y="1371600"/>
            <a:ext cx="1119492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Your grandfather doesn’t have to care about git – your mileage differs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To your great delight, git will help you with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much more than recovering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186040" y="2514600"/>
            <a:ext cx="3606480" cy="3883320"/>
          </a:xfrm>
          <a:prstGeom prst="rect">
            <a:avLst/>
          </a:prstGeom>
          <a:ln w="0">
            <a:noFill/>
          </a:ln>
          <a:effectLst>
            <a:glow rad="25560">
              <a:srgbClr val="000000"/>
            </a:glow>
          </a:effectLst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1055520" y="3587400"/>
            <a:ext cx="6394680" cy="2809800"/>
          </a:xfrm>
          <a:prstGeom prst="rect">
            <a:avLst/>
          </a:prstGeom>
          <a:ln w="0">
            <a:noFill/>
          </a:ln>
          <a:effectLst>
            <a:glow rad="38160">
              <a:srgbClr val="000000"/>
            </a:glow>
          </a:effectLst>
        </p:spPr>
      </p:pic>
      <p:sp>
        <p:nvSpPr>
          <p:cNvPr id="226" name=""/>
          <p:cNvSpPr/>
          <p:nvPr/>
        </p:nvSpPr>
        <p:spPr>
          <a:xfrm>
            <a:off x="11721960" y="639972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Resources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Straight Connector 2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0" name=""/>
          <p:cNvSpPr/>
          <p:nvPr/>
        </p:nvSpPr>
        <p:spPr>
          <a:xfrm>
            <a:off x="456840" y="1371600"/>
            <a:ext cx="1119492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reference ppt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1"/>
              </a:rPr>
              <a:t>https://github.com/wbuz24/undergrad-repo/blob/master/github-intro.pdf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docs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</a:rPr>
              <a:t>https://docs.github.com/en/get-started/start-your-journey/about-github-and-git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2069640" y="20520"/>
            <a:ext cx="8221320" cy="6291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Straight Connector 4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3" name="Straight Connector 5"/>
          <p:cNvSpPr/>
          <p:nvPr/>
        </p:nvSpPr>
        <p:spPr>
          <a:xfrm>
            <a:off x="24012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Galore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Straight Connector 7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>
            <a:off x="456840" y="1371600"/>
            <a:ext cx="1119492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open-source, for personal and large-scale software efforts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is owned by microsoft and is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open source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Derivatives like Bitbucket, gitlab, etc. support larger groups and repos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Pragmatically meaningless – just think free and paid server support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5485680" y="5029200"/>
            <a:ext cx="1597320" cy="159768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743200" y="4298040"/>
            <a:ext cx="1711440" cy="95724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8179560" y="4343400"/>
            <a:ext cx="1257480" cy="1140480"/>
          </a:xfrm>
          <a:prstGeom prst="rect">
            <a:avLst/>
          </a:prstGeom>
          <a:ln w="0">
            <a:noFill/>
          </a:ln>
        </p:spPr>
      </p:pic>
      <p:sp>
        <p:nvSpPr>
          <p:cNvPr id="233" name=""/>
          <p:cNvSpPr/>
          <p:nvPr/>
        </p:nvSpPr>
        <p:spPr>
          <a:xfrm flipH="1" flipV="1">
            <a:off x="4456800" y="5257800"/>
            <a:ext cx="12477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 flipV="1">
            <a:off x="6847560" y="5259600"/>
            <a:ext cx="114264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8060400" y="4186800"/>
            <a:ext cx="1598400" cy="1462320"/>
          </a:xfrm>
          <a:custGeom>
            <a:avLst/>
            <a:gdLst>
              <a:gd name="textAreaLeft" fmla="*/ 222120 w 1598400"/>
              <a:gd name="textAreaRight" fmla="*/ 1267560 w 1598400"/>
              <a:gd name="textAreaTop" fmla="*/ 225000 h 1462320"/>
              <a:gd name="textAreaBottom" fmla="*/ 1174680 h 146232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2815200" y="4114800"/>
            <a:ext cx="1587960" cy="1462680"/>
          </a:xfrm>
          <a:custGeom>
            <a:avLst/>
            <a:gdLst>
              <a:gd name="textAreaLeft" fmla="*/ 220680 w 1587960"/>
              <a:gd name="textAreaRight" fmla="*/ 1259280 w 1587960"/>
              <a:gd name="textAreaTop" fmla="*/ 225000 h 1462680"/>
              <a:gd name="textAreaBottom" fmla="*/ 1175040 h 146268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Straight Connector 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456840" y="1371600"/>
            <a:ext cx="1119492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1440" cy="95724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4400" cy="145440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3040" cy="146304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 rot="19620000">
            <a:off x="3647880" y="2926440"/>
            <a:ext cx="1646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rot="19860000">
            <a:off x="3417120" y="2415960"/>
            <a:ext cx="15976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 rot="2220000">
            <a:off x="6931800" y="2948400"/>
            <a:ext cx="15976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rot="2280000">
            <a:off x="7343280" y="2499840"/>
            <a:ext cx="15976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2399400" y="4885920"/>
            <a:ext cx="13690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8393760" y="4884120"/>
            <a:ext cx="21193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4380120" y="3335400"/>
            <a:ext cx="3426480" cy="23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Straight Connector 2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456840" y="1371600"/>
            <a:ext cx="1119492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1440" cy="95724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4400" cy="145440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3040" cy="1463040"/>
          </a:xfrm>
          <a:prstGeom prst="rect">
            <a:avLst/>
          </a:prstGeom>
          <a:ln w="0">
            <a:noFill/>
          </a:ln>
        </p:spPr>
      </p:pic>
      <p:sp>
        <p:nvSpPr>
          <p:cNvPr id="263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rot="19620000">
            <a:off x="3647880" y="2926440"/>
            <a:ext cx="1646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 rot="19860000">
            <a:off x="3417120" y="2415960"/>
            <a:ext cx="15976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 rot="2220000">
            <a:off x="6931800" y="2948400"/>
            <a:ext cx="15976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 rot="2280000">
            <a:off x="7343280" y="2499840"/>
            <a:ext cx="15976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399400" y="4885920"/>
            <a:ext cx="13690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8393760" y="4884120"/>
            <a:ext cx="21193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4380120" y="3335400"/>
            <a:ext cx="3426480" cy="23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442600" y="2286000"/>
            <a:ext cx="1143000" cy="2286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720" rIns="99720" tIns="54720" bIns="54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"/>
          <p:cNvSpPr/>
          <p:nvPr/>
        </p:nvSpPr>
        <p:spPr>
          <a:xfrm>
            <a:off x="3487320" y="1947960"/>
            <a:ext cx="1960560" cy="1960560"/>
          </a:xfrm>
          <a:prstGeom prst="ellipse">
            <a:avLst/>
          </a:prstGeom>
          <a:noFill/>
          <a:ln w="190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914400" y="1828800"/>
            <a:ext cx="15976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10d0c"/>
                </a:solidFill>
                <a:latin typeface="Times New Roman"/>
                <a:ea typeface="DejaVu Sans"/>
              </a:rPr>
              <a:t>Now, lets zoom 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Straight Connector 1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5408640" y="3236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5411160" y="2525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5409000" y="3956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289" name=""/>
          <p:cNvSpPr/>
          <p:nvPr/>
        </p:nvSpPr>
        <p:spPr>
          <a:xfrm>
            <a:off x="5751720" y="492444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4343400" y="525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flipH="1">
            <a:off x="6894720" y="525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1320" cy="12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Straight Connector 3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>
            <a:off x="11721960" y="6430680"/>
            <a:ext cx="3820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440" cy="957240"/>
          </a:xfrm>
          <a:prstGeom prst="rect">
            <a:avLst/>
          </a:prstGeom>
          <a:ln w="0">
            <a:noFill/>
          </a:ln>
        </p:spPr>
      </p:pic>
      <p:sp>
        <p:nvSpPr>
          <p:cNvPr id="296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>
            <a:off x="5408640" y="323640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"/>
          <p:cNvSpPr/>
          <p:nvPr/>
        </p:nvSpPr>
        <p:spPr>
          <a:xfrm>
            <a:off x="5411160" y="2525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>
            <a:off x="5409000" y="39567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400" cy="1454400"/>
          </a:xfrm>
          <a:prstGeom prst="rect">
            <a:avLst/>
          </a:prstGeom>
          <a:ln w="0">
            <a:noFill/>
          </a:ln>
        </p:spPr>
      </p:pic>
      <p:sp>
        <p:nvSpPr>
          <p:cNvPr id="304" name=""/>
          <p:cNvSpPr/>
          <p:nvPr/>
        </p:nvSpPr>
        <p:spPr>
          <a:xfrm>
            <a:off x="5751720" y="4924440"/>
            <a:ext cx="6832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4343400" y="417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 flipH="1">
            <a:off x="6894720" y="417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14475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2022-04-06T12:24:52Z</dcterms:created>
  <dc:creator>Mench, Matthew M</dc:creator>
  <dc:description/>
  <dc:language>en-US</dc:language>
  <cp:lastModifiedBy/>
  <dcterms:modified xsi:type="dcterms:W3CDTF">2024-02-16T19:22:23Z</dcterms:modified>
  <cp:revision>789</cp:revision>
  <dc:subject/>
  <dc:title>   Git/Github  introduction/tutorial   Will Buziak 1/11/23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0x010100D5A8998D239AE840B9F20E8F74E7674A</vt:lpwstr>
  </property>
  <property fmtid="{D5CDD505-2E9C-101B-9397-08002B2CF9AE}" pid="4" name="MediaServiceImageTags">
    <vt:lpwstr/>
  </property>
  <property fmtid="{D5CDD505-2E9C-101B-9397-08002B2CF9AE}" pid="5" name="Notes">
    <vt:r8>19</vt:r8>
  </property>
  <property fmtid="{D5CDD505-2E9C-101B-9397-08002B2CF9AE}" pid="6" name="PresentationFormat">
    <vt:lpwstr>Widescreen</vt:lpwstr>
  </property>
  <property fmtid="{D5CDD505-2E9C-101B-9397-08002B2CF9AE}" pid="7" name="Slides">
    <vt:r8>21</vt:r8>
  </property>
  <property fmtid="{D5CDD505-2E9C-101B-9397-08002B2CF9AE}" pid="8" name="TriggerFlowInfo">
    <vt:lpwstr/>
  </property>
  <property fmtid="{D5CDD505-2E9C-101B-9397-08002B2CF9AE}" pid="9" name="_ExtendedDescription">
    <vt:lpwstr/>
  </property>
  <property fmtid="{D5CDD505-2E9C-101B-9397-08002B2CF9AE}" pid="10" name="_SharedFileIndex">
    <vt:lpwstr/>
  </property>
  <property fmtid="{D5CDD505-2E9C-101B-9397-08002B2CF9AE}" pid="11" name="_SourceUrl">
    <vt:lpwstr/>
  </property>
</Properties>
</file>