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9144000" cy="6858000"/>
  <p:notesSz cx="6985000" cy="9271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3202C35-E1D8-4892-BACB-818D2228207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Num" idx="9"/>
          </p:nvPr>
        </p:nvSpPr>
        <p:spPr>
          <a:xfrm>
            <a:off x="3956400" y="8805960"/>
            <a:ext cx="3024360" cy="46116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59E6FC7-B346-4670-BE69-EC80FDB7970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ldImg"/>
          </p:nvPr>
        </p:nvSpPr>
        <p:spPr>
          <a:xfrm>
            <a:off x="1174680" y="695160"/>
            <a:ext cx="4632840" cy="3474000"/>
          </a:xfrm>
          <a:prstGeom prst="rect">
            <a:avLst/>
          </a:prstGeom>
          <a:ln w="0">
            <a:noFill/>
          </a:ln>
        </p:spPr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931320" y="4403880"/>
            <a:ext cx="5119920" cy="4169520"/>
          </a:xfrm>
          <a:prstGeom prst="rect">
            <a:avLst/>
          </a:prstGeom>
          <a:noFill/>
          <a:ln w="0">
            <a:noFill/>
          </a:ln>
        </p:spPr>
        <p:txBody>
          <a:bodyPr lIns="91080" rIns="9108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Num" idx="10"/>
          </p:nvPr>
        </p:nvSpPr>
        <p:spPr>
          <a:xfrm>
            <a:off x="3956400" y="8805960"/>
            <a:ext cx="3024360" cy="46116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3C8FC8D-12DE-4AA4-BBF2-064F20C52CA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ldImg"/>
          </p:nvPr>
        </p:nvSpPr>
        <p:spPr>
          <a:xfrm>
            <a:off x="1174680" y="695160"/>
            <a:ext cx="4632840" cy="3474000"/>
          </a:xfrm>
          <a:prstGeom prst="rect">
            <a:avLst/>
          </a:prstGeom>
          <a:ln w="0">
            <a:noFill/>
          </a:ln>
        </p:spPr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931320" y="4403880"/>
            <a:ext cx="5119920" cy="4169520"/>
          </a:xfrm>
          <a:prstGeom prst="rect">
            <a:avLst/>
          </a:prstGeom>
          <a:noFill/>
          <a:ln w="0">
            <a:noFill/>
          </a:ln>
        </p:spPr>
        <p:txBody>
          <a:bodyPr lIns="91080" rIns="91080" tIns="0" bIns="0"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A5A512-ED58-4D29-9B0D-F36DDEC4D5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CF814D-95F2-4720-8752-4E512BC96A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524F4D-A8B1-4FBC-8AC5-1E603A5316F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4AE3D1-9D62-4DDA-A263-8EC2D5ABDBA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B8ECAC-D222-4159-BE51-5C7CE84E4D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98FC02-CE88-4660-8281-FD679A851A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EDD62B-CD7C-4136-BE27-DEEC796CDE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A11A97-5196-4310-8DC4-390CA84AC6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0729B5-6A29-4D89-BE21-82FED06045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205CF9-B46C-4DB2-B6F6-F6BC4BFD38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73275C-2049-42FD-91BF-5B8145D4F0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996B29-5B82-465F-9D14-1CC38B68FE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F2E3F8A-B10A-49B5-B799-31C2A9C4C7B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89;p1"/>
          <p:cNvSpPr/>
          <p:nvPr/>
        </p:nvSpPr>
        <p:spPr>
          <a:xfrm>
            <a:off x="190440" y="333360"/>
            <a:ext cx="1078560" cy="429120"/>
          </a:xfrm>
          <a:prstGeom prst="homePlate">
            <a:avLst>
              <a:gd name="adj" fmla="val 62592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Program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48" name="Google Shape;90;p1"/>
          <p:cNvGraphicFramePr/>
          <p:nvPr/>
        </p:nvGraphicFramePr>
        <p:xfrm>
          <a:off x="1343160" y="333360"/>
          <a:ext cx="7664040" cy="43128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43164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Electrolyzer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Google Shape;91;p1"/>
          <p:cNvSpPr/>
          <p:nvPr/>
        </p:nvSpPr>
        <p:spPr>
          <a:xfrm>
            <a:off x="190440" y="836640"/>
            <a:ext cx="1078560" cy="573840"/>
          </a:xfrm>
          <a:prstGeom prst="homePlate">
            <a:avLst>
              <a:gd name="adj" fmla="val 46901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Goal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50" name="Google Shape;92;p1"/>
          <p:cNvGraphicFramePr/>
          <p:nvPr/>
        </p:nvGraphicFramePr>
        <p:xfrm>
          <a:off x="1333440" y="782280"/>
          <a:ext cx="7664040" cy="63000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63036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Investigations into mass transport characteristics of cells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Google Shape;93;p1"/>
          <p:cNvSpPr/>
          <p:nvPr/>
        </p:nvSpPr>
        <p:spPr>
          <a:xfrm>
            <a:off x="190440" y="1484280"/>
            <a:ext cx="1078560" cy="1611360"/>
          </a:xfrm>
          <a:prstGeom prst="homePlat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Milestone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Google Shape;100;p1"/>
          <p:cNvSpPr/>
          <p:nvPr/>
        </p:nvSpPr>
        <p:spPr>
          <a:xfrm>
            <a:off x="152280" y="3190320"/>
            <a:ext cx="1116720" cy="1315800"/>
          </a:xfrm>
          <a:prstGeom prst="homePlat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Achievements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and Learning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(current week)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" name="Google Shape;101;p1"/>
          <p:cNvSpPr/>
          <p:nvPr/>
        </p:nvSpPr>
        <p:spPr>
          <a:xfrm>
            <a:off x="190440" y="4600440"/>
            <a:ext cx="1078560" cy="1058040"/>
          </a:xfrm>
          <a:prstGeom prst="homePlate">
            <a:avLst>
              <a:gd name="adj" fmla="val 25487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Plan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Next Week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54" name="Google Shape;102;p1"/>
          <p:cNvGraphicFramePr/>
          <p:nvPr/>
        </p:nvGraphicFramePr>
        <p:xfrm>
          <a:off x="1200240" y="3219840"/>
          <a:ext cx="7664040" cy="639108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3195720">
                <a:tc>
                  <a:txBody>
                    <a:bodyPr lIns="7308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Low resolution simulations verified. Batch job submission 4 failed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spcBef>
                          <a:spcPts val="281"/>
                        </a:spcBef>
                        <a:buClr>
                          <a:srgbClr val="000000"/>
                        </a:buClr>
                        <a:buFont typeface="Times New Roman"/>
                        <a:buChar char="●"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low resolution, Pe: 1e-3, bubble radius 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7308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3195720">
                <a:tc>
                  <a:tcPr anchor="t" marL="7308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" name="Google Shape;103;p1"/>
          <p:cNvSpPr/>
          <p:nvPr/>
        </p:nvSpPr>
        <p:spPr>
          <a:xfrm>
            <a:off x="179280" y="5734080"/>
            <a:ext cx="1078560" cy="716760"/>
          </a:xfrm>
          <a:prstGeom prst="homePlate">
            <a:avLst>
              <a:gd name="adj" fmla="val 37583"/>
            </a:avLst>
          </a:prstGeom>
          <a:solidFill>
            <a:srgbClr val="ffff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Issues and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New Ideas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sldNum" idx="7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C389CA0-7121-4A50-ABF2-EAF3857252ED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7" name="Google Shape;117;p1"/>
          <p:cNvSpPr/>
          <p:nvPr/>
        </p:nvSpPr>
        <p:spPr>
          <a:xfrm>
            <a:off x="2590920" y="1905120"/>
            <a:ext cx="1556280" cy="2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Google Shape;120;p1"/>
          <p:cNvSpPr/>
          <p:nvPr/>
        </p:nvSpPr>
        <p:spPr>
          <a:xfrm>
            <a:off x="3886200" y="1905120"/>
            <a:ext cx="1556280" cy="4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marL="171360" indent="-5724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</p:txBody>
      </p:sp>
      <p:graphicFrame>
        <p:nvGraphicFramePr>
          <p:cNvPr id="59" name="Table 2"/>
          <p:cNvGraphicFramePr/>
          <p:nvPr/>
        </p:nvGraphicFramePr>
        <p:xfrm>
          <a:off x="1333440" y="1380600"/>
          <a:ext cx="7663680" cy="2253600"/>
        </p:xfrm>
        <a:graphic>
          <a:graphicData uri="http://schemas.openxmlformats.org/drawingml/2006/table">
            <a:tbl>
              <a:tblPr/>
              <a:tblGrid>
                <a:gridCol w="2554560"/>
                <a:gridCol w="2554560"/>
                <a:gridCol w="2554920"/>
              </a:tblGrid>
              <a:tr h="306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Last week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This week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Next week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47600"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Low resolution simulation verification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Speak with Anirban and Tom about the website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Work with Tom and Anirban on website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transition>
    <p:push dir="l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92;p 1"/>
          <p:cNvGraphicFramePr/>
          <p:nvPr/>
        </p:nvGraphicFramePr>
        <p:xfrm>
          <a:off x="726840" y="315000"/>
          <a:ext cx="7664040" cy="288000"/>
        </p:xfrm>
        <a:graphic>
          <a:graphicData uri="http://schemas.openxmlformats.org/drawingml/2006/table">
            <a:tbl>
              <a:tblPr/>
              <a:tblGrid>
                <a:gridCol w="7664400"/>
              </a:tblGrid>
              <a:tr h="288360">
                <a:tc>
                  <a:txBody>
                    <a:bodyPr lIns="72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Low resolution simulations have constant volume throughout runtime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72000" marR="91440">
                    <a:lnL w="12240">
                      <a:solidFill>
                        <a:srgbClr val="808080"/>
                      </a:solidFill>
                    </a:lnL>
                    <a:lnR w="12240">
                      <a:solidFill>
                        <a:srgbClr val="808080"/>
                      </a:solidFill>
                    </a:lnR>
                    <a:lnT w="12240">
                      <a:solidFill>
                        <a:srgbClr val="808080"/>
                      </a:solidFill>
                    </a:lnT>
                    <a:lnB w="1224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" name="PlaceHolder 1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9C5EB5D-3252-4978-B3C5-E6F7D07F6196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 rot="21597600">
            <a:off x="685080" y="876960"/>
            <a:ext cx="4529520" cy="3689640"/>
          </a:xfrm>
          <a:prstGeom prst="rect">
            <a:avLst/>
          </a:prstGeom>
          <a:ln w="0">
            <a:noFill/>
          </a:ln>
        </p:spPr>
      </p:pic>
      <p:sp>
        <p:nvSpPr>
          <p:cNvPr id="63" name=""/>
          <p:cNvSpPr/>
          <p:nvPr/>
        </p:nvSpPr>
        <p:spPr>
          <a:xfrm>
            <a:off x="5487120" y="914400"/>
            <a:ext cx="31989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Results: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64" name=""/>
          <p:cNvGraphicFramePr/>
          <p:nvPr/>
        </p:nvGraphicFramePr>
        <p:xfrm>
          <a:off x="5486400" y="1432800"/>
          <a:ext cx="3429000" cy="3599280"/>
        </p:xfrm>
        <a:graphic>
          <a:graphicData uri="http://schemas.openxmlformats.org/drawingml/2006/table">
            <a:tbl>
              <a:tblPr/>
              <a:tblGrid>
                <a:gridCol w="627480"/>
                <a:gridCol w="753120"/>
                <a:gridCol w="1029960"/>
                <a:gridCol w="1018800"/>
              </a:tblGrid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Res: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latin typeface="Arial"/>
                        </a:rPr>
                        <a:t>Radius: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1e-5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1e-3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.246-.246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.246-.246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.246-.246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Failed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latin typeface="Arial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256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64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.24902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.24902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32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.00067-.000665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.24902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ransition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24b065b-bfe8-4369-b31a-4de29c5ba351">
      <Terms xmlns="http://schemas.microsoft.com/office/infopath/2007/PartnerControls"/>
    </lcf76f155ced4ddcb4097134ff3c332f>
    <TaxCatchAll xmlns="ba605b85-7484-4712-bfb1-1e556f87fe0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A8998D239AE840B9F20E8F74E7674A" ma:contentTypeVersion="10" ma:contentTypeDescription="Create a new document." ma:contentTypeScope="" ma:versionID="a5bf4f203bc7f3bd9176ba3276090f98">
  <xsd:schema xmlns:xsd="http://www.w3.org/2001/XMLSchema" xmlns:xs="http://www.w3.org/2001/XMLSchema" xmlns:p="http://schemas.microsoft.com/office/2006/metadata/properties" xmlns:ns2="524b065b-bfe8-4369-b31a-4de29c5ba351" xmlns:ns3="ba605b85-7484-4712-bfb1-1e556f87fe00" targetNamespace="http://schemas.microsoft.com/office/2006/metadata/properties" ma:root="true" ma:fieldsID="581d82afc466d6c5d959472861c05cc5" ns2:_="" ns3:_="">
    <xsd:import namespace="524b065b-bfe8-4369-b31a-4de29c5ba351"/>
    <xsd:import namespace="ba605b85-7484-4712-bfb1-1e556f87fe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b065b-bfe8-4369-b31a-4de29c5ba3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8ab95b9-39aa-4b9d-a2e7-0451eedf9b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05b85-7484-4712-bfb1-1e556f87fe0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75b06c5-8f22-4f6c-8576-41b5a9160ebe}" ma:internalName="TaxCatchAll" ma:showField="CatchAllData" ma:web="ba605b85-7484-4712-bfb1-1e556f87fe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5F0E79-C3F3-4144-B7E1-C9A91A722C22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524b065b-bfe8-4369-b31a-4de29c5ba351"/>
    <ds:schemaRef ds:uri="http://schemas.microsoft.com/office/infopath/2007/PartnerControls"/>
    <ds:schemaRef ds:uri="ba605b85-7484-4712-bfb1-1e556f87fe00"/>
  </ds:schemaRefs>
</ds:datastoreItem>
</file>

<file path=customXml/itemProps2.xml><?xml version="1.0" encoding="utf-8"?>
<ds:datastoreItem xmlns:ds="http://schemas.openxmlformats.org/officeDocument/2006/customXml" ds:itemID="{24F7B500-3C35-4C3A-B3E5-112A8D82BA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167C1-05E9-4460-B109-093A8D7E0A0C}">
  <ds:schemaRefs>
    <ds:schemaRef ds:uri="524b065b-bfe8-4369-b31a-4de29c5ba351"/>
    <ds:schemaRef ds:uri="ba605b85-7484-4712-bfb1-1e556f87fe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LibreOffice/7.3.7.2$Linux_X86_64 LibreOffice_project/30$Build-2</Application>
  <AppVersion>15.0000</AppVersion>
  <Words>197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2010-05-27T20:25:35Z</dcterms:created>
  <dc:creator>AK_Srouji</dc:creator>
  <dc:description/>
  <dc:language>en-US</dc:language>
  <cp:lastModifiedBy/>
  <dcterms:modified xsi:type="dcterms:W3CDTF">2023-04-03T13:47:49Z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0x010100D5A8998D239AE840B9F20E8F74E7674A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On-screen Show (4:3)</vt:lpwstr>
  </property>
  <property fmtid="{D5CDD505-2E9C-101B-9397-08002B2CF9AE}" pid="6" name="Slides">
    <vt:i4>1</vt:i4>
  </property>
</Properties>
</file>