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7" r:id="rId2"/>
    <p:sldId id="293" r:id="rId3"/>
    <p:sldId id="291" r:id="rId4"/>
    <p:sldId id="292" r:id="rId5"/>
    <p:sldId id="277" r:id="rId6"/>
    <p:sldId id="299" r:id="rId7"/>
    <p:sldId id="279" r:id="rId8"/>
    <p:sldId id="301" r:id="rId9"/>
    <p:sldId id="300" r:id="rId10"/>
    <p:sldId id="280" r:id="rId11"/>
    <p:sldId id="283" r:id="rId12"/>
    <p:sldId id="282" r:id="rId13"/>
    <p:sldId id="284" r:id="rId14"/>
    <p:sldId id="285" r:id="rId15"/>
    <p:sldId id="286" r:id="rId16"/>
    <p:sldId id="302" r:id="rId17"/>
    <p:sldId id="303" r:id="rId18"/>
    <p:sldId id="287" r:id="rId19"/>
    <p:sldId id="288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81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946BF-BCC8-40D7-8E7A-0631C676E15E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E3C5-D449-4B95-A1B6-D2377378B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1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个性化</a:t>
            </a:r>
            <a:r>
              <a:rPr lang="en-US" altLang="zh-CN" dirty="0"/>
              <a:t>PageRank</a:t>
            </a:r>
            <a:r>
              <a:rPr lang="zh-CN" altLang="en-US" dirty="0"/>
              <a:t>（</a:t>
            </a:r>
            <a:r>
              <a:rPr lang="en-US" altLang="zh-CN" dirty="0"/>
              <a:t>PPR</a:t>
            </a:r>
            <a:r>
              <a:rPr lang="zh-CN" altLang="en-US" dirty="0"/>
              <a:t>）</a:t>
            </a:r>
            <a:r>
              <a:rPr lang="en-US" altLang="zh-CN" dirty="0"/>
              <a:t>[24]</a:t>
            </a:r>
            <a:r>
              <a:rPr lang="zh-CN" altLang="en-US" dirty="0"/>
              <a:t>是最广泛使用的措施之一，因其有效性和理论性质而受到广泛关注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8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5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47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这使我们将每个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中每个子图的中心节点集划分为不相交的子集以用于分配计算。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10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2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18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8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17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52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5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34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0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精确个性化</a:t>
            </a:r>
            <a:r>
              <a:rPr lang="en-US" altLang="zh-CN" dirty="0"/>
              <a:t>PageRank</a:t>
            </a:r>
            <a:r>
              <a:rPr lang="zh-CN" altLang="en-US" dirty="0"/>
              <a:t>上的分布式算法</a:t>
            </a:r>
            <a:r>
              <a:rPr lang="en-US" altLang="zh-CN" dirty="0"/>
              <a:t>[2]</a:t>
            </a:r>
          </a:p>
          <a:p>
            <a:r>
              <a:rPr lang="zh-CN" altLang="en-US" dirty="0"/>
              <a:t>计算精确个性化</a:t>
            </a:r>
            <a:r>
              <a:rPr lang="en-US" altLang="zh-CN" dirty="0"/>
              <a:t>PageRank</a:t>
            </a:r>
            <a:r>
              <a:rPr lang="zh-CN" altLang="en-US" dirty="0"/>
              <a:t>向量（</a:t>
            </a:r>
            <a:r>
              <a:rPr lang="en-US" altLang="zh-CN" dirty="0"/>
              <a:t>PPV</a:t>
            </a:r>
            <a:r>
              <a:rPr lang="zh-CN" altLang="en-US" dirty="0"/>
              <a:t>）的高计算成本和空间成本</a:t>
            </a:r>
          </a:p>
          <a:p>
            <a:r>
              <a:rPr lang="zh-CN" altLang="en-US" dirty="0"/>
              <a:t>大多数现有作品</a:t>
            </a:r>
            <a:r>
              <a:rPr lang="en-US" altLang="zh-CN" dirty="0"/>
              <a:t>[24,5,14,43,49]</a:t>
            </a:r>
            <a:r>
              <a:rPr lang="zh-CN" altLang="en-US" dirty="0"/>
              <a:t>牺牲了准确性来加速</a:t>
            </a:r>
            <a:r>
              <a:rPr lang="en-US" altLang="zh-CN" dirty="0"/>
              <a:t>PPV</a:t>
            </a:r>
            <a:r>
              <a:rPr lang="zh-CN" altLang="en-US" dirty="0"/>
              <a:t>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1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对于不同的在线应用，有效地计算精确的</a:t>
            </a:r>
            <a:r>
              <a:rPr lang="en-US" altLang="zh-CN" dirty="0"/>
              <a:t>PPV</a:t>
            </a:r>
            <a:r>
              <a:rPr lang="zh-CN" altLang="en-US" dirty="0"/>
              <a:t>仍然是一项非常具有挑战性的任务。</a:t>
            </a:r>
          </a:p>
          <a:p>
            <a:r>
              <a:rPr lang="zh-CN" altLang="en-US" dirty="0"/>
              <a:t>由于昂贵的预计算时间和离线存储要求，预先计算每个节点的</a:t>
            </a:r>
            <a:r>
              <a:rPr lang="en-US" altLang="zh-CN" dirty="0"/>
              <a:t>PPV</a:t>
            </a:r>
            <a:r>
              <a:rPr lang="zh-CN" altLang="en-US" dirty="0"/>
              <a:t>是不切实际的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1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3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8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1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72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E3C5-D449-4B95-A1B6-D2377378B0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7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D84C0-2813-420B-A419-4CAC2C624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2D2450-4388-4B8A-A33A-3E89C9E77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AFD84-603C-4BE1-91C8-6C1EAF4C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A5706-B7DB-4E78-90EE-DFDA9B81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CAB3D-CA1F-41A1-9377-197549EF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9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ED10C-910F-4297-8F34-31DAADF8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F2958-E4FA-4A34-8560-13F16B5B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3267-F1F3-40C4-94B6-4B373B85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E3159-2A52-435C-9648-9A56B3D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FB102-D57D-4CD7-BF3F-4BC47C24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3385DE-285F-40EC-9A34-20852A8F9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56BE4-7899-43AD-88DF-7AA3F4334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3FD4B-B515-41A3-B89B-8AAE5779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94F6F-118D-4649-8487-39211FA3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90DF3-F728-48D7-9BF0-3DF46E89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5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E0521-1D82-4BF8-955F-E3B39B63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1990F-6985-41DF-925E-357FBEF6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F5303-A57D-4CAD-80F6-AFD11631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487D1-345B-44EF-A7A5-A410736C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0544E-CBC4-4043-B552-EF984306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8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4903-3D67-4C79-A761-70D35D4F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77493-3A53-4BBF-AA7C-CA4F03FE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A668-3230-454E-A930-1FCDB939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2D779-B213-4F54-BC79-2C1B5590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B9C03-4CE5-4141-8241-C53E9C53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3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19BB0-81D1-4675-8FF6-94C6769F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24528-C910-4B69-9942-74D63FF99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102B4-01AE-49AE-8A07-1B46F8F5E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DBFAB-9CDA-49C3-988A-B43CEBBE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8E5E9-0BBE-42F2-86A2-D9064D4C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431D-FD46-4919-9D9C-3D98976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791AA-B736-4A50-9D5E-ADF7ECBB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98BAD-B0AE-4401-B065-D978D0FF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91A7C-98DC-40DA-B400-9DD6255FA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0106B-3B43-4434-B634-53398DDAE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7079C-AB49-4C8D-AAE9-B2A9A47E6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74E96-E4D7-4D8E-8FEE-E59CAD67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D9FD6-6648-4612-915F-D506955D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7A7A6-2E17-4846-AA51-9170BF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2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A72A8-BF67-43A2-AE5D-EEDFDACB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42D8C-F51C-4341-A6FF-3F5B13B0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4C1DA4-500D-4315-8913-DA9EBD4B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5D1D7-347D-437D-8832-70120CFA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79F76-8239-4AC6-A384-B0753E03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380AE0-D0AE-45BE-8A69-046144B3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A7A00-BCC0-47C2-930A-F9B28E9F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0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E98F0-88B8-4CEB-B0B8-F5EAD9E2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97512-D1DA-4A7B-ABF0-94D0E0A0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B1695E-CBDD-4CD2-BEF5-708B0FC26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84EA3-23D0-45DF-9AA3-4490B4A9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758C7-131E-4B44-9E15-3566E247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8E346-1207-4EFB-8564-52B6E89E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7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D0FE8-7A1A-485D-937D-202B9577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3193A5-E43F-4AB5-9772-FEF04D03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6FCBC-47BD-41D7-B5BD-5AF79D38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17E64-8C12-45B7-93C8-B081866B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C49E5-2BC6-470C-90FF-6628E3CC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46B64-1075-40A5-BEF4-98100254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5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15BAEA-F9F1-4460-A9A2-BB8A2863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9C385-9026-43BF-B880-2636C49B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675E9-D9E4-4733-A4E9-DFB23F14B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26D2-AC52-4A33-9E45-FDF7D9FBD862}" type="datetimeFigureOut">
              <a:rPr lang="zh-CN" altLang="en-US" smtClean="0"/>
              <a:t>2019/6/5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41A24-FF54-43A6-8E67-39F381EB0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4A8AD-D439-4C5A-8DAC-502A40676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67F0-2F20-43E9-A107-BAB913C64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4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5" y="83128"/>
            <a:ext cx="295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APPLICATION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2194559" y="1658852"/>
            <a:ext cx="8128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Personalized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web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community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link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anomaly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051183"/>
            <a:ext cx="89306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 HGPA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Partial Vector vs Local PPV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Virtual subgraph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BBBC84-BE62-4378-B9A7-7AF7896B3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49" y="1943735"/>
            <a:ext cx="5459731" cy="20040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00103E-A6E2-41A1-B2E8-1EE826F8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41" y="4490765"/>
            <a:ext cx="3050856" cy="22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051183"/>
            <a:ext cx="8930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Hierarchical Graph Partitioning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2-way partitioning algorithm [25]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recursively apply GPA, until we reach a level such that no edges exist within the same subgraph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C0D2F8-5BA1-4A1D-BE46-BD36631D8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7"/>
          <a:stretch/>
        </p:blipFill>
        <p:spPr>
          <a:xfrm>
            <a:off x="1795431" y="2682399"/>
            <a:ext cx="4134776" cy="39967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EB4602-7C8C-4F13-B1BD-D9776A41A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95" y="3333121"/>
            <a:ext cx="4795865" cy="26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/>
              <p:nvPr/>
            </p:nvSpPr>
            <p:spPr>
              <a:xfrm>
                <a:off x="1630679" y="1051183"/>
                <a:ext cx="10073641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PPV Construction on Hierarchy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is exactly the same as that computed by GPA.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Distributed PPV Computation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divide the hub node set of each subgraph in each level into disjoint components to distribute the computation.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679" y="1051183"/>
                <a:ext cx="10073641" cy="4278094"/>
              </a:xfrm>
              <a:prstGeom prst="rect">
                <a:avLst/>
              </a:prstGeom>
              <a:blipFill>
                <a:blip r:embed="rId3"/>
                <a:stretch>
                  <a:fillRect l="-1210" t="-1282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793E8DF-1280-4286-A243-88F4575C3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680" y="1925003"/>
            <a:ext cx="6705146" cy="1011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55CC04-E71C-4D10-9F4A-78CE233A9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680" y="4647106"/>
            <a:ext cx="6896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/>
              <p:nvPr/>
            </p:nvSpPr>
            <p:spPr>
              <a:xfrm>
                <a:off x="1630679" y="1051183"/>
                <a:ext cx="9281161" cy="928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Distributed PPV Computation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pre-compute the partial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the skeleton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vectors[24]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679" y="1051183"/>
                <a:ext cx="9281161" cy="928716"/>
              </a:xfrm>
              <a:prstGeom prst="rect">
                <a:avLst/>
              </a:prstGeom>
              <a:blipFill>
                <a:blip r:embed="rId3"/>
                <a:stretch>
                  <a:fillRect l="-1313" t="-5882" r="-5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7C8ED19-8F9F-45B1-9D08-AA640504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2751455"/>
            <a:ext cx="4439919" cy="38805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700C90-C012-4F81-B63C-EB4252760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446" y="3022319"/>
            <a:ext cx="7137554" cy="33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6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051183"/>
            <a:ext cx="92811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Machines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95209-B205-4DD3-A787-96F95D5D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2203904"/>
            <a:ext cx="5507990" cy="20114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466102-E691-4824-9389-DE6EF8C6D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2" y="2203904"/>
            <a:ext cx="5382890" cy="20114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7D8CE9-C7FB-4ED6-8478-B0778F8D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16" y="4544275"/>
            <a:ext cx="5382891" cy="19786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6349E9-E4FC-4489-8320-7C4E0A1CB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058" y="4544275"/>
            <a:ext cx="4777497" cy="19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9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051183"/>
            <a:ext cx="92811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Partitioning Levels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391786-A3A0-4EF5-AFFD-B11DAB59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9" y="3148785"/>
            <a:ext cx="5233849" cy="19718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AD14C86-2CD0-4CB8-A09A-7963B40EC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2114177"/>
            <a:ext cx="5882640" cy="44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1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/>
              <p:nvPr/>
            </p:nvSpPr>
            <p:spPr>
              <a:xfrm>
                <a:off x="503873" y="1020703"/>
                <a:ext cx="54295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Experimental Results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Tolerance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3" y="1020703"/>
                <a:ext cx="5429567" cy="892552"/>
              </a:xfrm>
              <a:prstGeom prst="rect">
                <a:avLst/>
              </a:prstGeom>
              <a:blipFill>
                <a:blip r:embed="rId3"/>
                <a:stretch>
                  <a:fillRect l="-2360" t="-612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D106D0F-40BA-46B9-845A-8CAF60A7F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137" y="882454"/>
            <a:ext cx="63817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6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/>
              <p:nvPr/>
            </p:nvSpPr>
            <p:spPr>
              <a:xfrm>
                <a:off x="503873" y="1020703"/>
                <a:ext cx="54295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Experimental Results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Tolerance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E4607A-68C7-4807-9BEE-FAFA07E3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3" y="1020703"/>
                <a:ext cx="5429567" cy="892552"/>
              </a:xfrm>
              <a:prstGeom prst="rect">
                <a:avLst/>
              </a:prstGeom>
              <a:blipFill>
                <a:blip r:embed="rId3"/>
                <a:stretch>
                  <a:fillRect l="-2360" t="-612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9893988-9854-4AD4-ADFA-DCBFB2CF7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834" y="2142944"/>
            <a:ext cx="8056332" cy="35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5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503873" y="1020703"/>
            <a:ext cx="5429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BASELINE: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the power iteration method implemented on Pregel+ [47] and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Blogel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[46]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C07C3-00A3-473E-A593-11004049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2" y="1020703"/>
            <a:ext cx="5287327" cy="52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7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051183"/>
            <a:ext cx="92811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DBC0B2-F031-4427-A910-8754AB53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76" y="1943735"/>
            <a:ext cx="4545648" cy="20726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16247F-42DA-4744-86E6-6A206E6F2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2" y="4051922"/>
            <a:ext cx="6924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798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RELATED WORKS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849119" y="1537015"/>
            <a:ext cx="89306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Distributed PPV computation[2]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[5] proposes a distributed algorithm based on MapReduce utilizing Monte Carlo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general graph processing engines, such as Pregel [35], Pregel+ [47] and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Blogel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[46], can be used for various distributed graph processing.</a:t>
            </a:r>
          </a:p>
        </p:txBody>
      </p:sp>
    </p:spTree>
    <p:extLst>
      <p:ext uri="{BB962C8B-B14F-4D97-AF65-F5344CB8AC3E}">
        <p14:creationId xmlns:p14="http://schemas.microsoft.com/office/powerpoint/2010/main" val="147481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798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FUTURE WORKS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86559" y="1508383"/>
            <a:ext cx="8818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It use approximate algorithm to find hub nodes, the algorithm for PPV computation is still exact only if these nodes can separate the graph. 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better way of selecting the hub nodes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is an area of future work.</a:t>
            </a:r>
          </a:p>
        </p:txBody>
      </p:sp>
    </p:spTree>
    <p:extLst>
      <p:ext uri="{BB962C8B-B14F-4D97-AF65-F5344CB8AC3E}">
        <p14:creationId xmlns:p14="http://schemas.microsoft.com/office/powerpoint/2010/main" val="249388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828799" y="1767175"/>
            <a:ext cx="89306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high computational cost and space cost of computing the exact Personalized PageRank Vector (PPV)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Most existing works [24, 5, 14, 43, 49] sacrifice the accuracy to accelerate PPV computation.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057765-6CF4-4D32-A6AE-8D3F90D8FC43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0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747519" y="1787495"/>
            <a:ext cx="89306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CHALLENGE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it is still a very challenging task to compute exact PPVs efficiently for different online applications.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pre-compute the PPV for each node is impractical because of both the expensive pre-computation time and the offline storage requirements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56688-C7F5-45B8-BF63-D7F50ED872F1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1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320730"/>
            <a:ext cx="89306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CONTRIBUTIONS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Efficiency: Our proposed algorithm HGPA is 10 ∼ 100 times faster than the power iteration approach, and can meet the efficiency need of online applications.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Load Balance: the runtime can be reduced nearly by half if we double the number of machines.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Low Communication Cost: Our algorithms only require one time of communication between each machine and the coordinator, and no communication between any two machines is needed for pre-computation and query processing.</a:t>
            </a:r>
          </a:p>
        </p:txBody>
      </p:sp>
    </p:spTree>
    <p:extLst>
      <p:ext uri="{BB962C8B-B14F-4D97-AF65-F5344CB8AC3E}">
        <p14:creationId xmlns:p14="http://schemas.microsoft.com/office/powerpoint/2010/main" val="298611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2D1332-940F-4592-B2C5-18101ADB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6" y="2412047"/>
            <a:ext cx="5762625" cy="2867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A75CC5-5571-4B6B-B134-D3861F1F7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194" y="1009650"/>
            <a:ext cx="7058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4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80" y="1427103"/>
            <a:ext cx="89306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Partial vector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086363-52EB-41C2-AD35-5CB85385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2019935"/>
            <a:ext cx="7286625" cy="1876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EBF448-A49B-4FC3-9046-7BC873DDD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327" y="4124007"/>
            <a:ext cx="4238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2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80" y="1427103"/>
            <a:ext cx="89306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Hubs skeleton vector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97344E-D546-482C-91E5-3422E197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2114550"/>
            <a:ext cx="7229475" cy="1314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3292B2-D677-436B-B38A-6DFF7C18C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64" y="3703250"/>
            <a:ext cx="2654788" cy="8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0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41C04-E9F1-434B-9AD7-5920E5D1AE30}"/>
              </a:ext>
            </a:extLst>
          </p:cNvPr>
          <p:cNvSpPr txBox="1"/>
          <p:nvPr/>
        </p:nvSpPr>
        <p:spPr>
          <a:xfrm>
            <a:off x="64654" y="83128"/>
            <a:ext cx="1173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Distributed Algorithms on Exact Personalized PageRank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E4607A-68C7-4807-9BEE-FAFA07E324AE}"/>
              </a:ext>
            </a:extLst>
          </p:cNvPr>
          <p:cNvSpPr txBox="1"/>
          <p:nvPr/>
        </p:nvSpPr>
        <p:spPr>
          <a:xfrm>
            <a:off x="1630679" y="1051183"/>
            <a:ext cx="89306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 GPA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balanced graph partition algorithm (METIS [25])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PPV construction of the method [24]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2D1332-940F-4592-B2C5-18101ADB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86" y="2412047"/>
            <a:ext cx="5762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687</Words>
  <Application>Microsoft Office PowerPoint</Application>
  <PresentationFormat>宽屏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Wenbiao Xing</dc:creator>
  <cp:lastModifiedBy>Wenbiao Xing</cp:lastModifiedBy>
  <cp:revision>55</cp:revision>
  <dcterms:created xsi:type="dcterms:W3CDTF">2019-05-20T07:28:18Z</dcterms:created>
  <dcterms:modified xsi:type="dcterms:W3CDTF">2019-06-05T14:00:21Z</dcterms:modified>
</cp:coreProperties>
</file>