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3"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gWenbiao" initials="X" lastIdx="1" clrIdx="0">
    <p:extLst>
      <p:ext uri="{19B8F6BF-5375-455C-9EA6-DF929625EA0E}">
        <p15:presenceInfo xmlns:p15="http://schemas.microsoft.com/office/powerpoint/2012/main" userId="XingWenb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88466" autoAdjust="0"/>
  </p:normalViewPr>
  <p:slideViewPr>
    <p:cSldViewPr snapToGrid="0">
      <p:cViewPr varScale="1">
        <p:scale>
          <a:sx n="99" d="100"/>
          <a:sy n="99" d="100"/>
        </p:scale>
        <p:origin x="7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22E35-4737-4FBD-9FB4-2AF106957594}" type="datetimeFigureOut">
              <a:rPr lang="zh-CN" altLang="en-US" smtClean="0"/>
              <a:t>2019/3/25 Mon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F2433-105A-4A53-A3A0-ECA8B2443362}" type="slidenum">
              <a:rPr lang="zh-CN" altLang="en-US" smtClean="0"/>
              <a:t>‹#›</a:t>
            </a:fld>
            <a:endParaRPr lang="zh-CN" altLang="en-US"/>
          </a:p>
        </p:txBody>
      </p:sp>
    </p:spTree>
    <p:extLst>
      <p:ext uri="{BB962C8B-B14F-4D97-AF65-F5344CB8AC3E}">
        <p14:creationId xmlns:p14="http://schemas.microsoft.com/office/powerpoint/2010/main" val="42539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a:t>
            </a:fld>
            <a:endParaRPr lang="zh-CN" altLang="en-US"/>
          </a:p>
        </p:txBody>
      </p:sp>
    </p:spTree>
    <p:extLst>
      <p:ext uri="{BB962C8B-B14F-4D97-AF65-F5344CB8AC3E}">
        <p14:creationId xmlns:p14="http://schemas.microsoft.com/office/powerpoint/2010/main" val="2304571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11</a:t>
            </a:fld>
            <a:endParaRPr lang="zh-CN" altLang="en-US"/>
          </a:p>
        </p:txBody>
      </p:sp>
    </p:spTree>
    <p:extLst>
      <p:ext uri="{BB962C8B-B14F-4D97-AF65-F5344CB8AC3E}">
        <p14:creationId xmlns:p14="http://schemas.microsoft.com/office/powerpoint/2010/main" val="36155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12</a:t>
            </a:fld>
            <a:endParaRPr lang="zh-CN" altLang="en-US"/>
          </a:p>
        </p:txBody>
      </p:sp>
    </p:spTree>
    <p:extLst>
      <p:ext uri="{BB962C8B-B14F-4D97-AF65-F5344CB8AC3E}">
        <p14:creationId xmlns:p14="http://schemas.microsoft.com/office/powerpoint/2010/main" val="1422034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13</a:t>
            </a:fld>
            <a:endParaRPr lang="zh-CN" altLang="en-US"/>
          </a:p>
        </p:txBody>
      </p:sp>
    </p:spTree>
    <p:extLst>
      <p:ext uri="{BB962C8B-B14F-4D97-AF65-F5344CB8AC3E}">
        <p14:creationId xmlns:p14="http://schemas.microsoft.com/office/powerpoint/2010/main" val="3813970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14</a:t>
            </a:fld>
            <a:endParaRPr lang="zh-CN" altLang="en-US"/>
          </a:p>
        </p:txBody>
      </p:sp>
    </p:spTree>
    <p:extLst>
      <p:ext uri="{BB962C8B-B14F-4D97-AF65-F5344CB8AC3E}">
        <p14:creationId xmlns:p14="http://schemas.microsoft.com/office/powerpoint/2010/main" val="3884911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15</a:t>
            </a:fld>
            <a:endParaRPr lang="zh-CN" altLang="en-US"/>
          </a:p>
        </p:txBody>
      </p:sp>
    </p:spTree>
    <p:extLst>
      <p:ext uri="{BB962C8B-B14F-4D97-AF65-F5344CB8AC3E}">
        <p14:creationId xmlns:p14="http://schemas.microsoft.com/office/powerpoint/2010/main" val="328493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16</a:t>
            </a:fld>
            <a:endParaRPr lang="zh-CN" altLang="en-US"/>
          </a:p>
        </p:txBody>
      </p:sp>
    </p:spTree>
    <p:extLst>
      <p:ext uri="{BB962C8B-B14F-4D97-AF65-F5344CB8AC3E}">
        <p14:creationId xmlns:p14="http://schemas.microsoft.com/office/powerpoint/2010/main" val="2435793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17</a:t>
            </a:fld>
            <a:endParaRPr lang="zh-CN" altLang="en-US"/>
          </a:p>
        </p:txBody>
      </p:sp>
    </p:spTree>
    <p:extLst>
      <p:ext uri="{BB962C8B-B14F-4D97-AF65-F5344CB8AC3E}">
        <p14:creationId xmlns:p14="http://schemas.microsoft.com/office/powerpoint/2010/main" val="2759670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18</a:t>
            </a:fld>
            <a:endParaRPr lang="zh-CN" altLang="en-US"/>
          </a:p>
        </p:txBody>
      </p:sp>
    </p:spTree>
    <p:extLst>
      <p:ext uri="{BB962C8B-B14F-4D97-AF65-F5344CB8AC3E}">
        <p14:creationId xmlns:p14="http://schemas.microsoft.com/office/powerpoint/2010/main" val="1462519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19</a:t>
            </a:fld>
            <a:endParaRPr lang="zh-CN" altLang="en-US"/>
          </a:p>
        </p:txBody>
      </p:sp>
    </p:spTree>
    <p:extLst>
      <p:ext uri="{BB962C8B-B14F-4D97-AF65-F5344CB8AC3E}">
        <p14:creationId xmlns:p14="http://schemas.microsoft.com/office/powerpoint/2010/main" val="772339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20</a:t>
            </a:fld>
            <a:endParaRPr lang="zh-CN" altLang="en-US"/>
          </a:p>
        </p:txBody>
      </p:sp>
    </p:spTree>
    <p:extLst>
      <p:ext uri="{BB962C8B-B14F-4D97-AF65-F5344CB8AC3E}">
        <p14:creationId xmlns:p14="http://schemas.microsoft.com/office/powerpoint/2010/main" val="75057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a:t>
            </a:fld>
            <a:endParaRPr lang="zh-CN" altLang="en-US"/>
          </a:p>
        </p:txBody>
      </p:sp>
    </p:spTree>
    <p:extLst>
      <p:ext uri="{BB962C8B-B14F-4D97-AF65-F5344CB8AC3E}">
        <p14:creationId xmlns:p14="http://schemas.microsoft.com/office/powerpoint/2010/main" val="849242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21</a:t>
            </a:fld>
            <a:endParaRPr lang="zh-CN" altLang="en-US"/>
          </a:p>
        </p:txBody>
      </p:sp>
    </p:spTree>
    <p:extLst>
      <p:ext uri="{BB962C8B-B14F-4D97-AF65-F5344CB8AC3E}">
        <p14:creationId xmlns:p14="http://schemas.microsoft.com/office/powerpoint/2010/main" val="1137042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22</a:t>
            </a:fld>
            <a:endParaRPr lang="zh-CN" altLang="en-US"/>
          </a:p>
        </p:txBody>
      </p:sp>
    </p:spTree>
    <p:extLst>
      <p:ext uri="{BB962C8B-B14F-4D97-AF65-F5344CB8AC3E}">
        <p14:creationId xmlns:p14="http://schemas.microsoft.com/office/powerpoint/2010/main" val="1646836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23</a:t>
            </a:fld>
            <a:endParaRPr lang="zh-CN" altLang="en-US"/>
          </a:p>
        </p:txBody>
      </p:sp>
    </p:spTree>
    <p:extLst>
      <p:ext uri="{BB962C8B-B14F-4D97-AF65-F5344CB8AC3E}">
        <p14:creationId xmlns:p14="http://schemas.microsoft.com/office/powerpoint/2010/main" val="275620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24</a:t>
            </a:fld>
            <a:endParaRPr lang="zh-CN" altLang="en-US"/>
          </a:p>
        </p:txBody>
      </p:sp>
    </p:spTree>
    <p:extLst>
      <p:ext uri="{BB962C8B-B14F-4D97-AF65-F5344CB8AC3E}">
        <p14:creationId xmlns:p14="http://schemas.microsoft.com/office/powerpoint/2010/main" val="3428913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25</a:t>
            </a:fld>
            <a:endParaRPr lang="zh-CN" altLang="en-US"/>
          </a:p>
        </p:txBody>
      </p:sp>
    </p:spTree>
    <p:extLst>
      <p:ext uri="{BB962C8B-B14F-4D97-AF65-F5344CB8AC3E}">
        <p14:creationId xmlns:p14="http://schemas.microsoft.com/office/powerpoint/2010/main" val="3593365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26</a:t>
            </a:fld>
            <a:endParaRPr lang="zh-CN" altLang="en-US"/>
          </a:p>
        </p:txBody>
      </p:sp>
    </p:spTree>
    <p:extLst>
      <p:ext uri="{BB962C8B-B14F-4D97-AF65-F5344CB8AC3E}">
        <p14:creationId xmlns:p14="http://schemas.microsoft.com/office/powerpoint/2010/main" val="2530357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27</a:t>
            </a:fld>
            <a:endParaRPr lang="zh-CN" altLang="en-US"/>
          </a:p>
        </p:txBody>
      </p:sp>
    </p:spTree>
    <p:extLst>
      <p:ext uri="{BB962C8B-B14F-4D97-AF65-F5344CB8AC3E}">
        <p14:creationId xmlns:p14="http://schemas.microsoft.com/office/powerpoint/2010/main" val="2785977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28</a:t>
            </a:fld>
            <a:endParaRPr lang="zh-CN" altLang="en-US"/>
          </a:p>
        </p:txBody>
      </p:sp>
    </p:spTree>
    <p:extLst>
      <p:ext uri="{BB962C8B-B14F-4D97-AF65-F5344CB8AC3E}">
        <p14:creationId xmlns:p14="http://schemas.microsoft.com/office/powerpoint/2010/main" val="1587053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29</a:t>
            </a:fld>
            <a:endParaRPr lang="zh-CN" altLang="en-US"/>
          </a:p>
        </p:txBody>
      </p:sp>
    </p:spTree>
    <p:extLst>
      <p:ext uri="{BB962C8B-B14F-4D97-AF65-F5344CB8AC3E}">
        <p14:creationId xmlns:p14="http://schemas.microsoft.com/office/powerpoint/2010/main" val="2919472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30</a:t>
            </a:fld>
            <a:endParaRPr lang="zh-CN" altLang="en-US"/>
          </a:p>
        </p:txBody>
      </p:sp>
    </p:spTree>
    <p:extLst>
      <p:ext uri="{BB962C8B-B14F-4D97-AF65-F5344CB8AC3E}">
        <p14:creationId xmlns:p14="http://schemas.microsoft.com/office/powerpoint/2010/main" val="370806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4</a:t>
            </a:fld>
            <a:endParaRPr lang="zh-CN" altLang="en-US"/>
          </a:p>
        </p:txBody>
      </p:sp>
    </p:spTree>
    <p:extLst>
      <p:ext uri="{BB962C8B-B14F-4D97-AF65-F5344CB8AC3E}">
        <p14:creationId xmlns:p14="http://schemas.microsoft.com/office/powerpoint/2010/main" val="2325166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可扩展性</a:t>
            </a:r>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31</a:t>
            </a:fld>
            <a:endParaRPr lang="zh-CN" altLang="en-US"/>
          </a:p>
        </p:txBody>
      </p:sp>
    </p:spTree>
    <p:extLst>
      <p:ext uri="{BB962C8B-B14F-4D97-AF65-F5344CB8AC3E}">
        <p14:creationId xmlns:p14="http://schemas.microsoft.com/office/powerpoint/2010/main" val="3252358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Kolahdouzan</a:t>
            </a:r>
            <a:r>
              <a:rPr lang="zh-CN" altLang="en-US" dirty="0" smtClean="0"/>
              <a:t>和</a:t>
            </a:r>
            <a:r>
              <a:rPr lang="en-US" altLang="zh-CN" dirty="0" err="1" smtClean="0"/>
              <a:t>Shahabi</a:t>
            </a:r>
            <a:r>
              <a:rPr lang="en-US" altLang="zh-CN" dirty="0" smtClean="0"/>
              <a:t> [13]</a:t>
            </a:r>
            <a:r>
              <a:rPr lang="zh-CN" altLang="en-US" dirty="0" smtClean="0"/>
              <a:t>在道路网络上预先计算了</a:t>
            </a:r>
            <a:r>
              <a:rPr lang="en-US" altLang="zh-CN" dirty="0" err="1" smtClean="0"/>
              <a:t>Voronoi</a:t>
            </a:r>
            <a:r>
              <a:rPr lang="zh-CN" altLang="en-US" dirty="0" smtClean="0"/>
              <a:t>单元，然后可以通过先识别查询对象所在的</a:t>
            </a:r>
            <a:r>
              <a:rPr lang="en-US" altLang="zh-CN" dirty="0" err="1" smtClean="0"/>
              <a:t>Voronoi</a:t>
            </a:r>
            <a:r>
              <a:rPr lang="zh-CN" altLang="en-US" dirty="0" smtClean="0"/>
              <a:t>单元，在将搜索扩展到相邻的</a:t>
            </a:r>
            <a:r>
              <a:rPr lang="en-US" altLang="zh-CN" dirty="0" err="1" smtClean="0"/>
              <a:t>Voronoi</a:t>
            </a:r>
            <a:r>
              <a:rPr lang="zh-CN" altLang="en-US" dirty="0" smtClean="0"/>
              <a:t>单元来处理</a:t>
            </a:r>
            <a:r>
              <a:rPr lang="en-US" altLang="zh-CN" dirty="0" err="1" smtClean="0"/>
              <a:t>kNN</a:t>
            </a:r>
            <a:r>
              <a:rPr lang="zh-CN" altLang="en-US" dirty="0" smtClean="0"/>
              <a:t>查询。</a:t>
            </a:r>
          </a:p>
          <a:p>
            <a:r>
              <a:rPr lang="zh-CN" altLang="en-US" dirty="0" smtClean="0"/>
              <a:t>黄等人 </a:t>
            </a:r>
            <a:r>
              <a:rPr lang="en-US" altLang="zh-CN" dirty="0" smtClean="0"/>
              <a:t>[14]</a:t>
            </a:r>
            <a:r>
              <a:rPr lang="zh-CN" altLang="en-US" dirty="0" smtClean="0"/>
              <a:t>提出了一个道路网</a:t>
            </a:r>
            <a:r>
              <a:rPr lang="en-US" altLang="zh-CN" dirty="0" smtClean="0"/>
              <a:t>NN</a:t>
            </a:r>
            <a:r>
              <a:rPr lang="zh-CN" altLang="en-US" dirty="0" smtClean="0"/>
              <a:t>搜索的抽象功能模型，提出了一种类似于</a:t>
            </a:r>
            <a:r>
              <a:rPr lang="en-US" altLang="zh-CN" dirty="0" smtClean="0"/>
              <a:t>Dijkstra</a:t>
            </a:r>
            <a:r>
              <a:rPr lang="zh-CN" altLang="en-US" dirty="0" smtClean="0"/>
              <a:t>算法的算法来计算数据对象之间的距离，以帮助在线识别</a:t>
            </a:r>
            <a:r>
              <a:rPr lang="en-US" altLang="zh-CN" dirty="0" smtClean="0"/>
              <a:t>NN</a:t>
            </a:r>
            <a:r>
              <a:rPr lang="zh-CN" altLang="en-US" dirty="0" smtClean="0"/>
              <a:t>。</a:t>
            </a:r>
          </a:p>
          <a:p>
            <a:r>
              <a:rPr lang="en-US" altLang="zh-CN" dirty="0" err="1" smtClean="0"/>
              <a:t>Papadias</a:t>
            </a:r>
            <a:r>
              <a:rPr lang="zh-CN" altLang="en-US" dirty="0" smtClean="0"/>
              <a:t>等</a:t>
            </a:r>
            <a:r>
              <a:rPr lang="en-US" altLang="zh-CN" dirty="0" smtClean="0"/>
              <a:t>[15]</a:t>
            </a:r>
            <a:r>
              <a:rPr lang="zh-CN" altLang="en-US" dirty="0" smtClean="0"/>
              <a:t>利用欧几里德距离来促进道路网络中的</a:t>
            </a:r>
            <a:r>
              <a:rPr lang="en-US" altLang="zh-CN" dirty="0" smtClean="0"/>
              <a:t>NN</a:t>
            </a:r>
            <a:r>
              <a:rPr lang="zh-CN" altLang="en-US" dirty="0" smtClean="0"/>
              <a:t>搜索。 </a:t>
            </a:r>
          </a:p>
          <a:p>
            <a:r>
              <a:rPr lang="zh-CN" altLang="en-US" dirty="0" smtClean="0"/>
              <a:t>其他一些研究</a:t>
            </a:r>
            <a:r>
              <a:rPr lang="en-US" altLang="zh-CN" dirty="0" smtClean="0"/>
              <a:t>[16]</a:t>
            </a:r>
            <a:r>
              <a:rPr lang="zh-CN" altLang="en-US" dirty="0" smtClean="0"/>
              <a:t>，</a:t>
            </a:r>
            <a:r>
              <a:rPr lang="en-US" altLang="zh-CN" dirty="0" smtClean="0"/>
              <a:t>[17]</a:t>
            </a:r>
            <a:r>
              <a:rPr lang="zh-CN" altLang="en-US" dirty="0" smtClean="0"/>
              <a:t>，</a:t>
            </a:r>
            <a:r>
              <a:rPr lang="en-US" altLang="zh-CN" dirty="0" smtClean="0"/>
              <a:t>[18]</a:t>
            </a:r>
            <a:r>
              <a:rPr lang="zh-CN" altLang="en-US" dirty="0" smtClean="0"/>
              <a:t>考虑在物体移动时连续监测</a:t>
            </a:r>
            <a:r>
              <a:rPr lang="en-US" altLang="zh-CN" dirty="0" err="1" smtClean="0"/>
              <a:t>kNN</a:t>
            </a:r>
            <a:r>
              <a:rPr lang="zh-CN" altLang="en-US" dirty="0" smtClean="0"/>
              <a:t>查询。重点是降低处理与同一查询相关的更新成本，而不像我们一样降低所有数据对象的更新成本。</a:t>
            </a:r>
            <a:endParaRPr lang="en-US" altLang="zh-CN" dirty="0" smtClean="0"/>
          </a:p>
          <a:p>
            <a:r>
              <a:rPr lang="en-US" altLang="zh-CN" dirty="0" smtClean="0"/>
              <a:t>GPU</a:t>
            </a:r>
            <a:r>
              <a:rPr lang="zh-CN" altLang="en-US" dirty="0" smtClean="0"/>
              <a:t>已被用于加速</a:t>
            </a:r>
            <a:r>
              <a:rPr lang="en-US" altLang="zh-CN" dirty="0" err="1" smtClean="0"/>
              <a:t>kNN</a:t>
            </a:r>
            <a:r>
              <a:rPr lang="zh-CN" altLang="en-US" dirty="0" smtClean="0"/>
              <a:t>查询</a:t>
            </a:r>
            <a:r>
              <a:rPr lang="en-US" altLang="zh-CN" dirty="0" smtClean="0"/>
              <a:t>[19]</a:t>
            </a:r>
            <a:r>
              <a:rPr lang="zh-CN" altLang="en-US" dirty="0" smtClean="0"/>
              <a:t>，</a:t>
            </a:r>
            <a:r>
              <a:rPr lang="en-US" altLang="zh-CN" dirty="0" smtClean="0"/>
              <a:t>[20]</a:t>
            </a:r>
            <a:r>
              <a:rPr lang="zh-CN" altLang="en-US" dirty="0" smtClean="0"/>
              <a:t>。在这些研究中使用微调线性代数库</a:t>
            </a:r>
            <a:r>
              <a:rPr lang="en-US" altLang="zh-CN" dirty="0" smtClean="0"/>
              <a:t>CUBLAS [21]</a:t>
            </a:r>
            <a:r>
              <a:rPr lang="zh-CN" altLang="en-US" dirty="0" smtClean="0"/>
              <a:t>来计算物体之间的距离。</a:t>
            </a:r>
          </a:p>
          <a:p>
            <a:r>
              <a:rPr lang="zh-CN" altLang="en-US" dirty="0" smtClean="0"/>
              <a:t>另一种基于</a:t>
            </a:r>
            <a:r>
              <a:rPr lang="en-US" altLang="zh-CN" dirty="0" smtClean="0"/>
              <a:t>GPU</a:t>
            </a:r>
            <a:r>
              <a:rPr lang="zh-CN" altLang="en-US" dirty="0" smtClean="0"/>
              <a:t>的</a:t>
            </a:r>
            <a:r>
              <a:rPr lang="en-US" altLang="zh-CN" dirty="0" err="1" smtClean="0"/>
              <a:t>kNN</a:t>
            </a:r>
            <a:r>
              <a:rPr lang="zh-CN" altLang="en-US" dirty="0" smtClean="0"/>
              <a:t>算法</a:t>
            </a:r>
            <a:r>
              <a:rPr lang="en-US" altLang="zh-CN" dirty="0" smtClean="0"/>
              <a:t>[22]</a:t>
            </a:r>
            <a:r>
              <a:rPr lang="zh-CN" altLang="en-US" dirty="0" smtClean="0"/>
              <a:t>使用共享计算来加速一组</a:t>
            </a:r>
            <a:r>
              <a:rPr lang="en-US" altLang="zh-CN" dirty="0" err="1" smtClean="0"/>
              <a:t>kNN</a:t>
            </a:r>
            <a:r>
              <a:rPr lang="zh-CN" altLang="en-US" dirty="0" smtClean="0"/>
              <a:t>查询的计算。该算法不专注于处理对象位置更新。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32</a:t>
            </a:fld>
            <a:endParaRPr lang="zh-CN" altLang="en-US"/>
          </a:p>
        </p:txBody>
      </p:sp>
    </p:spTree>
    <p:extLst>
      <p:ext uri="{BB962C8B-B14F-4D97-AF65-F5344CB8AC3E}">
        <p14:creationId xmlns:p14="http://schemas.microsoft.com/office/powerpoint/2010/main" val="31377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Darius</a:t>
            </a:r>
            <a:r>
              <a:rPr lang="zh-CN" altLang="en-US" dirty="0" smtClean="0"/>
              <a:t>等人</a:t>
            </a:r>
            <a:r>
              <a:rPr lang="en-US" altLang="zh-CN" dirty="0" smtClean="0"/>
              <a:t>[7]</a:t>
            </a:r>
            <a:r>
              <a:rPr lang="zh-CN" altLang="en-US" dirty="0" smtClean="0"/>
              <a:t>提出了</a:t>
            </a:r>
            <a:r>
              <a:rPr lang="en-US" altLang="zh-CN" dirty="0" err="1" smtClean="0"/>
              <a:t>PGrid</a:t>
            </a:r>
            <a:r>
              <a:rPr lang="zh-CN" altLang="en-US" dirty="0" smtClean="0"/>
              <a:t>，一个主存索引，利用现代多核处理器的并行性来支持欧几里德空间的长期运行的查询和快速更新。</a:t>
            </a:r>
          </a:p>
          <a:p>
            <a:r>
              <a:rPr lang="zh-CN" altLang="en-US" dirty="0" smtClean="0"/>
              <a:t>他们的工作在三个方面与我们的不同。</a:t>
            </a:r>
            <a:r>
              <a:rPr lang="en-US" altLang="zh-CN" dirty="0" smtClean="0"/>
              <a:t>1. </a:t>
            </a:r>
            <a:r>
              <a:rPr lang="zh-CN" altLang="en-US" dirty="0" smtClean="0"/>
              <a:t>他们专注于欧几里德空间而不是道路网络中的</a:t>
            </a:r>
            <a:r>
              <a:rPr lang="en-US" altLang="zh-CN" dirty="0" err="1" smtClean="0"/>
              <a:t>kNN</a:t>
            </a:r>
            <a:r>
              <a:rPr lang="zh-CN" altLang="en-US" dirty="0" smtClean="0"/>
              <a:t>查询。</a:t>
            </a:r>
            <a:r>
              <a:rPr lang="en-US" altLang="zh-CN" dirty="0" smtClean="0"/>
              <a:t>2. </a:t>
            </a:r>
            <a:r>
              <a:rPr lang="zh-CN" altLang="en-US" dirty="0" smtClean="0"/>
              <a:t>他们通过加速每次更新而不是延迟或跳过任何更新来提高更新效率。</a:t>
            </a:r>
            <a:r>
              <a:rPr lang="en-US" altLang="zh-CN" dirty="0" smtClean="0"/>
              <a:t>3. </a:t>
            </a:r>
            <a:r>
              <a:rPr lang="zh-CN" altLang="en-US" dirty="0" smtClean="0"/>
              <a:t>他们使用多核</a:t>
            </a:r>
            <a:r>
              <a:rPr lang="en-US" altLang="zh-CN" dirty="0" smtClean="0"/>
              <a:t>CPU</a:t>
            </a:r>
            <a:r>
              <a:rPr lang="zh-CN" altLang="en-US" dirty="0" smtClean="0"/>
              <a:t>实现并行处理，而不是</a:t>
            </a:r>
            <a:r>
              <a:rPr lang="en-US" altLang="zh-CN" dirty="0" smtClean="0"/>
              <a:t>GPU</a:t>
            </a:r>
            <a:r>
              <a:rPr lang="zh-CN" altLang="en-US" dirty="0" smtClean="0"/>
              <a:t>，</a:t>
            </a:r>
            <a:r>
              <a:rPr lang="en-US" altLang="zh-CN" dirty="0" smtClean="0"/>
              <a:t>GPU</a:t>
            </a:r>
            <a:r>
              <a:rPr lang="zh-CN" altLang="en-US" dirty="0" smtClean="0"/>
              <a:t>有更多的线程，但也带来了并发控制的挑战。</a:t>
            </a:r>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33</a:t>
            </a:fld>
            <a:endParaRPr lang="zh-CN" altLang="en-US"/>
          </a:p>
        </p:txBody>
      </p:sp>
    </p:spTree>
    <p:extLst>
      <p:ext uri="{BB962C8B-B14F-4D97-AF65-F5344CB8AC3E}">
        <p14:creationId xmlns:p14="http://schemas.microsoft.com/office/powerpoint/2010/main" val="957184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a:t>
            </a:r>
          </a:p>
          <a:p>
            <a:r>
              <a:rPr lang="zh-CN" altLang="en-US" dirty="0" smtClean="0"/>
              <a:t>我们研究了具有数据位置更新的道路网络中的</a:t>
            </a:r>
            <a:r>
              <a:rPr lang="en-US" altLang="zh-CN" dirty="0" err="1" smtClean="0"/>
              <a:t>kNN</a:t>
            </a:r>
            <a:r>
              <a:rPr lang="zh-CN" altLang="en-US" dirty="0" smtClean="0"/>
              <a:t>查询，提出了一种索引方法，通过延迟更新策略避免不必要的索引更新。 特别地，我们提出了一种高度并行的算法，用于有效处理缓存更新，从而实现延迟更新策略。 </a:t>
            </a:r>
          </a:p>
          <a:p>
            <a:r>
              <a:rPr lang="zh-CN" altLang="en-US" dirty="0" smtClean="0"/>
              <a:t>我们进一步提出了一种</a:t>
            </a:r>
            <a:r>
              <a:rPr lang="en-US" altLang="zh-CN" dirty="0" smtClean="0"/>
              <a:t>GPU-CPU</a:t>
            </a:r>
            <a:r>
              <a:rPr lang="zh-CN" altLang="en-US" dirty="0" smtClean="0"/>
              <a:t>协作算法，可以对于基于我们的索引方法</a:t>
            </a:r>
            <a:r>
              <a:rPr lang="en-US" altLang="zh-CN" dirty="0" err="1" smtClean="0"/>
              <a:t>kNN</a:t>
            </a:r>
            <a:r>
              <a:rPr lang="zh-CN" altLang="en-US" dirty="0" smtClean="0"/>
              <a:t>查询处理。实验结果表明，该算法在查询时间和索引大小方面均优于最先进的算法。</a:t>
            </a:r>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34</a:t>
            </a:fld>
            <a:endParaRPr lang="zh-CN" altLang="en-US"/>
          </a:p>
        </p:txBody>
      </p:sp>
    </p:spTree>
    <p:extLst>
      <p:ext uri="{BB962C8B-B14F-4D97-AF65-F5344CB8AC3E}">
        <p14:creationId xmlns:p14="http://schemas.microsoft.com/office/powerpoint/2010/main" val="27653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35</a:t>
            </a:fld>
            <a:endParaRPr lang="zh-CN" altLang="en-US"/>
          </a:p>
        </p:txBody>
      </p:sp>
    </p:spTree>
    <p:extLst>
      <p:ext uri="{BB962C8B-B14F-4D97-AF65-F5344CB8AC3E}">
        <p14:creationId xmlns:p14="http://schemas.microsoft.com/office/powerpoint/2010/main" val="3562741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36</a:t>
            </a:fld>
            <a:endParaRPr lang="zh-CN" altLang="en-US"/>
          </a:p>
        </p:txBody>
      </p:sp>
    </p:spTree>
    <p:extLst>
      <p:ext uri="{BB962C8B-B14F-4D97-AF65-F5344CB8AC3E}">
        <p14:creationId xmlns:p14="http://schemas.microsoft.com/office/powerpoint/2010/main" val="3096739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37</a:t>
            </a:fld>
            <a:endParaRPr lang="zh-CN" altLang="en-US"/>
          </a:p>
        </p:txBody>
      </p:sp>
    </p:spTree>
    <p:extLst>
      <p:ext uri="{BB962C8B-B14F-4D97-AF65-F5344CB8AC3E}">
        <p14:creationId xmlns:p14="http://schemas.microsoft.com/office/powerpoint/2010/main" val="520879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38</a:t>
            </a:fld>
            <a:endParaRPr lang="zh-CN" altLang="en-US"/>
          </a:p>
        </p:txBody>
      </p:sp>
    </p:spTree>
    <p:extLst>
      <p:ext uri="{BB962C8B-B14F-4D97-AF65-F5344CB8AC3E}">
        <p14:creationId xmlns:p14="http://schemas.microsoft.com/office/powerpoint/2010/main" val="148528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5</a:t>
            </a:fld>
            <a:endParaRPr lang="zh-CN" altLang="en-US"/>
          </a:p>
        </p:txBody>
      </p:sp>
    </p:spTree>
    <p:extLst>
      <p:ext uri="{BB962C8B-B14F-4D97-AF65-F5344CB8AC3E}">
        <p14:creationId xmlns:p14="http://schemas.microsoft.com/office/powerpoint/2010/main" val="151928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6</a:t>
            </a:fld>
            <a:endParaRPr lang="zh-CN" altLang="en-US"/>
          </a:p>
        </p:txBody>
      </p:sp>
    </p:spTree>
    <p:extLst>
      <p:ext uri="{BB962C8B-B14F-4D97-AF65-F5344CB8AC3E}">
        <p14:creationId xmlns:p14="http://schemas.microsoft.com/office/powerpoint/2010/main" val="76554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7</a:t>
            </a:fld>
            <a:endParaRPr lang="zh-CN" altLang="en-US"/>
          </a:p>
        </p:txBody>
      </p:sp>
    </p:spTree>
    <p:extLst>
      <p:ext uri="{BB962C8B-B14F-4D97-AF65-F5344CB8AC3E}">
        <p14:creationId xmlns:p14="http://schemas.microsoft.com/office/powerpoint/2010/main" val="385482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8</a:t>
            </a:fld>
            <a:endParaRPr lang="zh-CN" altLang="en-US"/>
          </a:p>
        </p:txBody>
      </p:sp>
    </p:spTree>
    <p:extLst>
      <p:ext uri="{BB962C8B-B14F-4D97-AF65-F5344CB8AC3E}">
        <p14:creationId xmlns:p14="http://schemas.microsoft.com/office/powerpoint/2010/main" val="331094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9</a:t>
            </a:fld>
            <a:endParaRPr lang="zh-CN" altLang="en-US"/>
          </a:p>
        </p:txBody>
      </p:sp>
    </p:spTree>
    <p:extLst>
      <p:ext uri="{BB962C8B-B14F-4D97-AF65-F5344CB8AC3E}">
        <p14:creationId xmlns:p14="http://schemas.microsoft.com/office/powerpoint/2010/main" val="33387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EF2433-105A-4A53-A3A0-ECA8B2443362}" type="slidenum">
              <a:rPr lang="zh-CN" altLang="en-US" smtClean="0"/>
              <a:t>10</a:t>
            </a:fld>
            <a:endParaRPr lang="zh-CN" altLang="en-US"/>
          </a:p>
        </p:txBody>
      </p:sp>
    </p:spTree>
    <p:extLst>
      <p:ext uri="{BB962C8B-B14F-4D97-AF65-F5344CB8AC3E}">
        <p14:creationId xmlns:p14="http://schemas.microsoft.com/office/powerpoint/2010/main" val="366002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114490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42019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151218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420794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386823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130148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399529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216163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1171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7977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3201CD-183C-4DC9-9B0F-20C1B9760BC9}" type="datetimeFigureOut">
              <a:rPr lang="zh-CN" altLang="en-US" smtClean="0"/>
              <a:t>2019/3/25 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125219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201CD-183C-4DC9-9B0F-20C1B9760BC9}" type="datetimeFigureOut">
              <a:rPr lang="zh-CN" altLang="en-US" smtClean="0"/>
              <a:t>2019/3/25 Mon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913DD-D12B-41D7-A2B2-AE71312FDE83}" type="slidenum">
              <a:rPr lang="zh-CN" altLang="en-US" smtClean="0"/>
              <a:t>‹#›</a:t>
            </a:fld>
            <a:endParaRPr lang="zh-CN" altLang="en-US"/>
          </a:p>
        </p:txBody>
      </p:sp>
    </p:spTree>
    <p:extLst>
      <p:ext uri="{BB962C8B-B14F-4D97-AF65-F5344CB8AC3E}">
        <p14:creationId xmlns:p14="http://schemas.microsoft.com/office/powerpoint/2010/main" val="167871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16.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1323439"/>
          </a:xfrm>
          <a:prstGeom prst="rect">
            <a:avLst/>
          </a:prstGeom>
          <a:noFill/>
        </p:spPr>
        <p:txBody>
          <a:bodyPr wrap="square" rtlCol="0">
            <a:spAutoFit/>
          </a:bodyPr>
          <a:lstStyle/>
          <a:p>
            <a:r>
              <a:rPr lang="en-US" altLang="zh-CN" sz="4000" dirty="0" smtClean="0"/>
              <a:t>A GPU Accelerated Update Efficient Index for </a:t>
            </a:r>
            <a:r>
              <a:rPr lang="en-US" altLang="zh-CN" sz="4000" dirty="0" err="1" smtClean="0"/>
              <a:t>kNN</a:t>
            </a:r>
            <a:r>
              <a:rPr lang="en-US" altLang="zh-CN" sz="4000" dirty="0" smtClean="0"/>
              <a:t> Queries in Road Networks</a:t>
            </a:r>
            <a:endParaRPr lang="zh-CN" altLang="en-US" sz="4000" dirty="0"/>
          </a:p>
        </p:txBody>
      </p:sp>
      <p:sp>
        <p:nvSpPr>
          <p:cNvPr id="5" name="文本框 4"/>
          <p:cNvSpPr txBox="1"/>
          <p:nvPr/>
        </p:nvSpPr>
        <p:spPr>
          <a:xfrm>
            <a:off x="285184" y="1702052"/>
            <a:ext cx="10438645" cy="4616648"/>
          </a:xfrm>
          <a:prstGeom prst="rect">
            <a:avLst/>
          </a:prstGeom>
          <a:noFill/>
        </p:spPr>
        <p:txBody>
          <a:bodyPr wrap="square" rtlCol="0">
            <a:spAutoFit/>
          </a:bodyPr>
          <a:lstStyle/>
          <a:p>
            <a:r>
              <a:rPr lang="en-US" altLang="zh-CN" sz="2400" dirty="0" smtClean="0"/>
              <a:t>Abstract:</a:t>
            </a:r>
          </a:p>
          <a:p>
            <a:pPr marL="342900" indent="-342900">
              <a:buFont typeface="Arial" panose="020B0604020202020204" pitchFamily="34" charset="0"/>
              <a:buChar char="•"/>
            </a:pPr>
            <a:r>
              <a:rPr lang="en-US" altLang="zh-CN" sz="2000" dirty="0" err="1" smtClean="0"/>
              <a:t>kNN</a:t>
            </a:r>
            <a:r>
              <a:rPr lang="en-US" altLang="zh-CN" sz="2000" dirty="0" smtClean="0"/>
              <a:t> query in road networks is a traditional query type in spatial databases.</a:t>
            </a:r>
          </a:p>
          <a:p>
            <a:pPr marL="342900" indent="-342900">
              <a:buFont typeface="Arial" panose="020B0604020202020204" pitchFamily="34" charset="0"/>
              <a:buChar char="•"/>
            </a:pPr>
            <a:r>
              <a:rPr lang="en-US" altLang="zh-CN" sz="2000" dirty="0"/>
              <a:t>new </a:t>
            </a:r>
            <a:r>
              <a:rPr lang="en-US" altLang="zh-CN" sz="2000" dirty="0" smtClean="0"/>
              <a:t>applications</a:t>
            </a:r>
            <a:r>
              <a:rPr lang="zh-CN" altLang="en-US" sz="2000" dirty="0" smtClean="0"/>
              <a:t>：拼车 </a:t>
            </a:r>
            <a:r>
              <a:rPr lang="en-US" altLang="zh-CN" sz="2000" dirty="0" smtClean="0">
                <a:sym typeface="Wingdings" panose="05000000000000000000" pitchFamily="2" charset="2"/>
              </a:rPr>
              <a:t> </a:t>
            </a:r>
            <a:r>
              <a:rPr lang="zh-CN" altLang="en-US" sz="2000" dirty="0" smtClean="0">
                <a:sym typeface="Wingdings" panose="05000000000000000000" pitchFamily="2" charset="2"/>
              </a:rPr>
              <a:t>需要高效地返回查询结果</a:t>
            </a:r>
            <a:endParaRPr lang="en-US" altLang="zh-CN" sz="2000" dirty="0" smtClean="0">
              <a:sym typeface="Wingdings" panose="05000000000000000000" pitchFamily="2" charset="2"/>
            </a:endParaRPr>
          </a:p>
          <a:p>
            <a:pPr marL="342900" indent="-342900">
              <a:buFont typeface="Arial" panose="020B0604020202020204" pitchFamily="34" charset="0"/>
              <a:buChar char="•"/>
            </a:pPr>
            <a:endParaRPr lang="en-US" altLang="zh-CN" sz="2000" dirty="0" smtClean="0">
              <a:sym typeface="Wingdings" panose="05000000000000000000" pitchFamily="2" charset="2"/>
            </a:endParaRPr>
          </a:p>
          <a:p>
            <a:pPr marL="342900" indent="-342900">
              <a:buFont typeface="Arial" panose="020B0604020202020204" pitchFamily="34" charset="0"/>
              <a:buChar char="•"/>
            </a:pPr>
            <a:r>
              <a:rPr lang="en-US" altLang="zh-CN" sz="2000" dirty="0" smtClean="0"/>
              <a:t>We propose an index structure that uses a “lazy update” strategy to reduce the costs of update handling without sacrificing query efficiency or answer accuracy.</a:t>
            </a:r>
          </a:p>
          <a:p>
            <a:pPr marL="342900" indent="-342900">
              <a:buFont typeface="Arial" panose="020B0604020202020204" pitchFamily="34" charset="0"/>
              <a:buChar char="•"/>
            </a:pPr>
            <a:r>
              <a:rPr lang="en-US" altLang="zh-CN" sz="2000" dirty="0" smtClean="0"/>
              <a:t>We further propose a </a:t>
            </a:r>
            <a:r>
              <a:rPr lang="en-US" altLang="zh-CN" sz="2000" dirty="0" err="1" smtClean="0"/>
              <a:t>kNN</a:t>
            </a:r>
            <a:r>
              <a:rPr lang="en-US" altLang="zh-CN" sz="2000" dirty="0" smtClean="0"/>
              <a:t> query algorithm based on this index, taking advantage of the strengths of both the CPU and the GPU.</a:t>
            </a:r>
          </a:p>
          <a:p>
            <a:pPr marL="800100" lvl="1" indent="-342900">
              <a:buFont typeface="Arial" panose="020B0604020202020204" pitchFamily="34" charset="0"/>
              <a:buChar char="•"/>
            </a:pPr>
            <a:r>
              <a:rPr lang="zh-CN" altLang="en-US" dirty="0" smtClean="0"/>
              <a:t>首先使用</a:t>
            </a:r>
            <a:r>
              <a:rPr lang="en-US" altLang="zh-CN" dirty="0" smtClean="0"/>
              <a:t>CPU</a:t>
            </a:r>
            <a:r>
              <a:rPr lang="zh-CN" altLang="en-US" dirty="0" smtClean="0"/>
              <a:t>识别查询区域</a:t>
            </a:r>
            <a:endParaRPr lang="en-US" altLang="zh-CN" dirty="0" smtClean="0"/>
          </a:p>
          <a:p>
            <a:pPr marL="800100" lvl="1" indent="-342900">
              <a:buFont typeface="Arial" panose="020B0604020202020204" pitchFamily="34" charset="0"/>
              <a:buChar char="•"/>
            </a:pPr>
            <a:r>
              <a:rPr lang="zh-CN" altLang="en-US" dirty="0" smtClean="0"/>
              <a:t>然后使用</a:t>
            </a:r>
            <a:r>
              <a:rPr lang="en-US" altLang="zh-CN" dirty="0" smtClean="0"/>
              <a:t>GPU</a:t>
            </a:r>
            <a:r>
              <a:rPr lang="zh-CN" altLang="en-US" dirty="0" smtClean="0"/>
              <a:t>处理该区域中的缓存，从而计算备选结果集</a:t>
            </a:r>
            <a:endParaRPr lang="en-US" altLang="zh-CN" dirty="0"/>
          </a:p>
          <a:p>
            <a:pPr marL="800100" lvl="1" indent="-342900">
              <a:buFont typeface="Arial" panose="020B0604020202020204" pitchFamily="34" charset="0"/>
              <a:buChar char="•"/>
            </a:pPr>
            <a:r>
              <a:rPr lang="zh-CN" altLang="en-US" dirty="0" smtClean="0"/>
              <a:t>最后使用</a:t>
            </a:r>
            <a:r>
              <a:rPr lang="en-US" altLang="zh-CN" dirty="0" smtClean="0"/>
              <a:t>CPU</a:t>
            </a:r>
            <a:r>
              <a:rPr lang="zh-CN" altLang="en-US" dirty="0" smtClean="0"/>
              <a:t>精确计算最终答案</a:t>
            </a:r>
            <a:endParaRPr lang="en-US" altLang="zh-CN" sz="2000" dirty="0" smtClean="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zh-CN" altLang="en-US" sz="2000" dirty="0" smtClean="0"/>
              <a:t>实</a:t>
            </a:r>
            <a:r>
              <a:rPr lang="zh-CN" altLang="en-US" sz="2000" dirty="0"/>
              <a:t>验证明</a:t>
            </a:r>
            <a:endParaRPr lang="en-US" altLang="zh-CN" sz="2000" dirty="0" smtClean="0"/>
          </a:p>
          <a:p>
            <a:endParaRPr lang="en-US" altLang="zh-CN" dirty="0" smtClean="0"/>
          </a:p>
          <a:p>
            <a:endParaRPr lang="zh-CN" altLang="en-US" dirty="0"/>
          </a:p>
        </p:txBody>
      </p:sp>
    </p:spTree>
    <p:extLst>
      <p:ext uri="{BB962C8B-B14F-4D97-AF65-F5344CB8AC3E}">
        <p14:creationId xmlns:p14="http://schemas.microsoft.com/office/powerpoint/2010/main" val="244970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III. G-GRID INDEX</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0438645" cy="3533083"/>
              </a:xfrm>
              <a:prstGeom prst="rect">
                <a:avLst/>
              </a:prstGeom>
              <a:noFill/>
            </p:spPr>
            <p:txBody>
              <a:bodyPr wrap="square" rtlCol="0">
                <a:spAutoFit/>
              </a:bodyPr>
              <a:lstStyle/>
              <a:p>
                <a:r>
                  <a:rPr lang="en-US" altLang="zh-CN" sz="2000" i="1" dirty="0" smtClean="0"/>
                  <a:t>A. Graph Grid</a:t>
                </a:r>
                <a:r>
                  <a:rPr lang="en-US" altLang="zh-CN" sz="2000" dirty="0" smtClean="0"/>
                  <a:t>:</a:t>
                </a:r>
              </a:p>
              <a:p>
                <a:r>
                  <a:rPr lang="en-US" altLang="zh-CN" sz="2000" dirty="0" smtClean="0"/>
                  <a:t>Edges</a:t>
                </a:r>
                <a:r>
                  <a:rPr lang="en-US" altLang="zh-CN" sz="2000" dirty="0"/>
                  <a:t>:</a:t>
                </a:r>
              </a:p>
              <a:p>
                <a:pPr marL="742950" lvl="1" indent="-285750">
                  <a:buFont typeface="Arial" panose="020B0604020202020204" pitchFamily="34" charset="0"/>
                  <a:buChar char="•"/>
                </a:pPr>
                <a14:m>
                  <m:oMath xmlns:m="http://schemas.openxmlformats.org/officeDocument/2006/math">
                    <m:r>
                      <a:rPr lang="en-US" altLang="zh-CN" i="1" dirty="0">
                        <a:latin typeface="Cambria Math" panose="02040503050406030204" pitchFamily="18" charset="0"/>
                      </a:rPr>
                      <m:t>𝑣</m:t>
                    </m:r>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𝑒</m:t>
                        </m:r>
                      </m:sub>
                    </m:sSub>
                  </m:oMath>
                </a14:m>
                <a:r>
                  <a:rPr lang="zh-CN" altLang="en-US" sz="1600" dirty="0"/>
                  <a:t>中的每一个元素都表示以</a:t>
                </a:r>
                <a14:m>
                  <m:oMath xmlns:m="http://schemas.openxmlformats.org/officeDocument/2006/math">
                    <m:r>
                      <a:rPr lang="en-US" altLang="zh-CN" sz="1600" i="1" dirty="0">
                        <a:latin typeface="Cambria Math" panose="02040503050406030204" pitchFamily="18" charset="0"/>
                      </a:rPr>
                      <m:t>𝑣</m:t>
                    </m:r>
                  </m:oMath>
                </a14:m>
                <a:r>
                  <a:rPr lang="zh-CN" altLang="en-US" sz="1600" dirty="0"/>
                  <a:t>作为目标顶点的边</a:t>
                </a:r>
                <a:endParaRPr lang="en-US" altLang="zh-CN" dirty="0"/>
              </a:p>
              <a:p>
                <a:pPr marL="742950" lvl="1" indent="-285750">
                  <a:buFont typeface="Arial" panose="020B0604020202020204" pitchFamily="34" charset="0"/>
                  <a:buChar char="•"/>
                </a:pPr>
                <a14:m>
                  <m:oMath xmlns:m="http://schemas.openxmlformats.org/officeDocument/2006/math">
                    <m:r>
                      <a:rPr lang="en-US" altLang="zh-CN" i="1" dirty="0">
                        <a:latin typeface="Cambria Math" panose="02040503050406030204" pitchFamily="18" charset="0"/>
                      </a:rPr>
                      <m:t>𝑒</m:t>
                    </m:r>
                    <m:r>
                      <a:rPr lang="en-US" altLang="zh-CN" i="1" dirty="0">
                        <a:latin typeface="Cambria Math" panose="02040503050406030204" pitchFamily="18" charset="0"/>
                      </a:rPr>
                      <m:t>=&lt;</m:t>
                    </m:r>
                    <m:r>
                      <a:rPr lang="en-US" altLang="zh-CN" i="1" dirty="0">
                        <a:latin typeface="Cambria Math" panose="02040503050406030204" pitchFamily="18" charset="0"/>
                      </a:rPr>
                      <m:t>𝑖𝑑</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𝑠</m:t>
                        </m:r>
                      </m:sub>
                    </m:sSub>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&gt;</m:t>
                    </m:r>
                  </m:oMath>
                </a14:m>
                <a:r>
                  <a:rPr lang="en-US" altLang="zh-CN" dirty="0"/>
                  <a:t>:</a:t>
                </a:r>
              </a:p>
              <a:p>
                <a:pPr marL="1200150" lvl="2" indent="-28575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𝑒</m:t>
                    </m:r>
                    <m:r>
                      <a:rPr lang="en-US" altLang="zh-CN" sz="1600" i="1" dirty="0">
                        <a:latin typeface="Cambria Math" panose="02040503050406030204" pitchFamily="18" charset="0"/>
                      </a:rPr>
                      <m:t>.</m:t>
                    </m:r>
                    <m:r>
                      <a:rPr lang="en-US" altLang="zh-CN" sz="1600" i="1" dirty="0">
                        <a:latin typeface="Cambria Math" panose="02040503050406030204" pitchFamily="18" charset="0"/>
                      </a:rPr>
                      <m:t>𝑖𝑑</m:t>
                    </m:r>
                  </m:oMath>
                </a14:m>
                <a:r>
                  <a:rPr lang="zh-CN" altLang="en-US" sz="1600" dirty="0"/>
                  <a:t>：是该边的</a:t>
                </a:r>
                <a:r>
                  <a:rPr lang="en-US" altLang="zh-CN" sz="1600" dirty="0"/>
                  <a:t>ID</a:t>
                </a:r>
              </a:p>
              <a:p>
                <a:pPr marL="1200150" lvl="2" indent="-28575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𝑣</m:t>
                    </m:r>
                    <m:r>
                      <a:rPr lang="en-US" altLang="zh-CN" sz="1600" i="1" dirty="0">
                        <a:latin typeface="Cambria Math" panose="02040503050406030204" pitchFamily="18" charset="0"/>
                      </a:rPr>
                      <m:t>. </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𝑣</m:t>
                        </m:r>
                      </m:e>
                      <m:sub>
                        <m:r>
                          <a:rPr lang="en-US" altLang="zh-CN" sz="1600" i="1" dirty="0">
                            <a:latin typeface="Cambria Math" panose="02040503050406030204" pitchFamily="18" charset="0"/>
                          </a:rPr>
                          <m:t>𝑠</m:t>
                        </m:r>
                      </m:sub>
                    </m:sSub>
                  </m:oMath>
                </a14:m>
                <a:r>
                  <a:rPr lang="zh-CN" altLang="en-US" sz="1600" dirty="0"/>
                  <a:t>：存储该边的源点</a:t>
                </a:r>
              </a:p>
              <a:p>
                <a:pPr marL="1200150" lvl="2" indent="-28575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𝑣</m:t>
                    </m:r>
                    <m:r>
                      <a:rPr lang="en-US" altLang="zh-CN" sz="1600" i="1" dirty="0">
                        <a:latin typeface="Cambria Math" panose="02040503050406030204" pitchFamily="18" charset="0"/>
                      </a:rPr>
                      <m:t>.</m:t>
                    </m:r>
                    <m:r>
                      <a:rPr lang="en-US" altLang="zh-CN" sz="1600" i="1" dirty="0">
                        <a:latin typeface="Cambria Math" panose="02040503050406030204" pitchFamily="18" charset="0"/>
                      </a:rPr>
                      <m:t>𝑤</m:t>
                    </m:r>
                  </m:oMath>
                </a14:m>
                <a:r>
                  <a:rPr lang="zh-CN" altLang="en-US" sz="1600" dirty="0"/>
                  <a:t>：是该边的权</a:t>
                </a:r>
                <a:r>
                  <a:rPr lang="zh-CN" altLang="en-US" sz="1600" dirty="0" smtClean="0"/>
                  <a:t>值</a:t>
                </a:r>
                <a:endParaRPr lang="en-US" altLang="zh-CN" sz="2000" dirty="0"/>
              </a:p>
              <a:p>
                <a:r>
                  <a:rPr lang="en-US" altLang="zh-CN" sz="2000" dirty="0"/>
                  <a:t>Inverted </a:t>
                </a:r>
                <a:r>
                  <a:rPr lang="en-US" altLang="zh-CN" sz="2000" dirty="0" smtClean="0"/>
                  <a:t>index</a:t>
                </a:r>
              </a:p>
              <a:p>
                <a:pPr marL="800100" lvl="1" indent="-342900">
                  <a:buFont typeface="Arial" panose="020B0604020202020204" pitchFamily="34" charset="0"/>
                  <a:buChar char="•"/>
                </a:pPr>
                <a:r>
                  <a:rPr lang="en-US" altLang="zh-CN" sz="2000" dirty="0" smtClean="0"/>
                  <a:t>we </a:t>
                </a:r>
                <a:r>
                  <a:rPr lang="en-US" altLang="zh-CN" sz="2000" dirty="0"/>
                  <a:t>maintain </a:t>
                </a:r>
                <a:r>
                  <a:rPr lang="en-US" altLang="zh-CN" sz="2000" dirty="0" smtClean="0"/>
                  <a:t>an inverted </a:t>
                </a:r>
                <a:r>
                  <a:rPr lang="en-US" altLang="zh-CN" sz="2000" dirty="0"/>
                  <a:t>index (a hash table) that maps an edge to the </a:t>
                </a:r>
                <a:r>
                  <a:rPr lang="en-US" altLang="zh-CN" sz="2000" dirty="0" smtClean="0"/>
                  <a:t>IDs of </a:t>
                </a:r>
                <a:r>
                  <a:rPr lang="en-US" altLang="zh-CN" sz="2000" dirty="0"/>
                  <a:t>its source vertex and the cell where this vertex locates</a:t>
                </a:r>
                <a:r>
                  <a:rPr lang="en-US" altLang="zh-CN" sz="2000" dirty="0" smtClean="0"/>
                  <a:t>.</a:t>
                </a:r>
              </a:p>
              <a:p>
                <a:pPr marL="800100" lvl="1" indent="-342900">
                  <a:buFont typeface="Arial" panose="020B0604020202020204" pitchFamily="34" charset="0"/>
                  <a:buChar char="•"/>
                </a:pPr>
                <a:endParaRPr lang="en-US" altLang="zh-CN" sz="2000" dirty="0"/>
              </a:p>
              <a:p>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0438645" cy="3533083"/>
              </a:xfrm>
              <a:prstGeom prst="rect">
                <a:avLst/>
              </a:prstGeom>
              <a:blipFill rotWithShape="0">
                <a:blip r:embed="rId3"/>
                <a:stretch>
                  <a:fillRect l="-584" t="-862"/>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4"/>
          <a:srcRect b="2392"/>
          <a:stretch/>
        </p:blipFill>
        <p:spPr>
          <a:xfrm>
            <a:off x="2579859" y="4022473"/>
            <a:ext cx="5867400" cy="2658984"/>
          </a:xfrm>
          <a:prstGeom prst="rect">
            <a:avLst/>
          </a:prstGeom>
        </p:spPr>
      </p:pic>
    </p:spTree>
    <p:extLst>
      <p:ext uri="{BB962C8B-B14F-4D97-AF65-F5344CB8AC3E}">
        <p14:creationId xmlns:p14="http://schemas.microsoft.com/office/powerpoint/2010/main" val="193309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III. G-GRID INDEX</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339505" y="841972"/>
                <a:ext cx="10438645" cy="5637825"/>
              </a:xfrm>
              <a:prstGeom prst="rect">
                <a:avLst/>
              </a:prstGeom>
              <a:noFill/>
            </p:spPr>
            <p:txBody>
              <a:bodyPr wrap="square" rtlCol="0">
                <a:spAutoFit/>
              </a:bodyPr>
              <a:lstStyle/>
              <a:p>
                <a:r>
                  <a:rPr lang="en-US" altLang="zh-CN" sz="2000" i="1" dirty="0" smtClean="0"/>
                  <a:t>B. Object Table</a:t>
                </a:r>
                <a:r>
                  <a:rPr lang="en-US" altLang="zh-CN" sz="2000" dirty="0"/>
                  <a:t>: an object table that indexes the locations of objects</a:t>
                </a:r>
                <a:endParaRPr lang="en-US" altLang="zh-CN" sz="2000" dirty="0" smtClean="0"/>
              </a:p>
              <a:p>
                <a:pPr marL="742950" lvl="1" indent="-285750">
                  <a:buFont typeface="Arial" panose="020B0604020202020204" pitchFamily="34" charset="0"/>
                  <a:buChar char="•"/>
                </a:pPr>
                <a:r>
                  <a:rPr lang="en-US" altLang="zh-CN" dirty="0"/>
                  <a:t>a hash table store the </a:t>
                </a:r>
                <a:r>
                  <a:rPr lang="en-US" altLang="zh-CN" dirty="0" smtClean="0"/>
                  <a:t>latest locations </a:t>
                </a:r>
                <a:r>
                  <a:rPr lang="en-US" altLang="zh-CN" dirty="0"/>
                  <a:t>of all objects</a:t>
                </a:r>
              </a:p>
              <a:p>
                <a:pPr marL="742950" lvl="1" indent="-285750">
                  <a:buFont typeface="Arial" panose="020B0604020202020204" pitchFamily="34" charset="0"/>
                  <a:buChar char="•"/>
                </a:pPr>
                <a:r>
                  <a:rPr lang="en-US" altLang="zh-CN" dirty="0" smtClean="0"/>
                  <a:t>Each entry of the table is a key-value pair: </a:t>
                </a:r>
                <a14:m>
                  <m:oMath xmlns:m="http://schemas.openxmlformats.org/officeDocument/2006/math">
                    <m:r>
                      <a:rPr lang="en-US" altLang="zh-CN" i="1" dirty="0">
                        <a:latin typeface="Cambria Math" panose="02040503050406030204" pitchFamily="18" charset="0"/>
                      </a:rPr>
                      <m:t>𝑜</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𝑖𝑑</m:t>
                    </m:r>
                    <m:r>
                      <a:rPr lang="en-US" altLang="zh-CN" i="1" dirty="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&lt;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𝑖𝑑</m:t>
                    </m:r>
                    <m:r>
                      <a:rPr lang="en-US" altLang="zh-CN" i="1" dirty="0">
                        <a:latin typeface="Cambria Math" panose="02040503050406030204" pitchFamily="18" charset="0"/>
                      </a:rPr>
                      <m:t>,</m:t>
                    </m:r>
                    <m:r>
                      <a:rPr lang="en-US" altLang="zh-CN" b="0" i="1" dirty="0" smtClean="0">
                        <a:latin typeface="Cambria Math" panose="02040503050406030204" pitchFamily="18" charset="0"/>
                      </a:rPr>
                      <m:t>𝑒</m:t>
                    </m:r>
                    <m:r>
                      <a:rPr lang="en-US" altLang="zh-CN" i="1" dirty="0">
                        <a:latin typeface="Cambria Math" panose="02040503050406030204" pitchFamily="18" charset="0"/>
                      </a:rPr>
                      <m:t>.</m:t>
                    </m:r>
                    <m:r>
                      <a:rPr lang="en-US" altLang="zh-CN" i="1" dirty="0">
                        <a:latin typeface="Cambria Math" panose="02040503050406030204" pitchFamily="18" charset="0"/>
                      </a:rPr>
                      <m:t>𝑖𝑑</m:t>
                    </m:r>
                    <m:r>
                      <a:rPr lang="en-US" altLang="zh-CN" i="1" dirty="0">
                        <a:latin typeface="Cambria Math" panose="02040503050406030204" pitchFamily="18" charset="0"/>
                      </a:rPr>
                      <m:t>,</m:t>
                    </m:r>
                    <m:r>
                      <a:rPr lang="en-US" altLang="zh-CN" b="0" i="1" dirty="0" smtClean="0">
                        <a:latin typeface="Cambria Math" panose="02040503050406030204" pitchFamily="18" charset="0"/>
                      </a:rPr>
                      <m:t>𝑑</m:t>
                    </m:r>
                    <m:r>
                      <a:rPr lang="en-US" altLang="zh-CN" i="1" dirty="0">
                        <a:latin typeface="Cambria Math" panose="02040503050406030204" pitchFamily="18" charset="0"/>
                      </a:rPr>
                      <m:t>&gt;</m:t>
                    </m:r>
                  </m:oMath>
                </a14:m>
                <a:r>
                  <a:rPr lang="en-US" altLang="zh-CN" dirty="0" smtClean="0"/>
                  <a:t>:</a:t>
                </a:r>
                <a:endParaRPr lang="en-US" altLang="zh-CN" dirty="0"/>
              </a:p>
              <a:p>
                <a:pPr marL="1200150" lvl="2" indent="-285750">
                  <a:buFont typeface="Arial" panose="020B0604020202020204" pitchFamily="34" charset="0"/>
                  <a:buChar char="•"/>
                </a:pPr>
                <a14:m>
                  <m:oMath xmlns:m="http://schemas.openxmlformats.org/officeDocument/2006/math">
                    <m:r>
                      <a:rPr lang="en-US" altLang="zh-CN" sz="1600" b="0" i="1" dirty="0" smtClean="0">
                        <a:latin typeface="Cambria Math" panose="02040503050406030204" pitchFamily="18" charset="0"/>
                      </a:rPr>
                      <m:t>𝑜</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𝑖𝑑</m:t>
                    </m:r>
                  </m:oMath>
                </a14:m>
                <a:r>
                  <a:rPr lang="zh-CN" altLang="en-US" sz="1600" dirty="0"/>
                  <a:t>：对象</a:t>
                </a:r>
                <a:r>
                  <a:rPr lang="en-US" altLang="zh-CN" sz="1600" dirty="0"/>
                  <a:t>o</a:t>
                </a:r>
                <a:r>
                  <a:rPr lang="zh-CN" altLang="en-US" sz="1600" dirty="0"/>
                  <a:t>的</a:t>
                </a:r>
                <a:r>
                  <a:rPr lang="en-US" altLang="zh-CN" sz="1600" dirty="0" smtClean="0"/>
                  <a:t>ID</a:t>
                </a:r>
                <a:endParaRPr lang="en-US" altLang="zh-CN" sz="1600" i="1" dirty="0" smtClean="0">
                  <a:latin typeface="Cambria Math" panose="02040503050406030204" pitchFamily="18" charset="0"/>
                </a:endParaRPr>
              </a:p>
              <a:p>
                <a:pPr marL="1200150" lvl="2" indent="-28575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𝑐</m:t>
                    </m:r>
                    <m:r>
                      <a:rPr lang="en-US" altLang="zh-CN" sz="1600" i="1" dirty="0">
                        <a:latin typeface="Cambria Math" panose="02040503050406030204" pitchFamily="18" charset="0"/>
                      </a:rPr>
                      <m:t>.</m:t>
                    </m:r>
                    <m:r>
                      <a:rPr lang="en-US" altLang="zh-CN" sz="1600" i="1" dirty="0">
                        <a:latin typeface="Cambria Math" panose="02040503050406030204" pitchFamily="18" charset="0"/>
                      </a:rPr>
                      <m:t>𝑖𝑑</m:t>
                    </m:r>
                  </m:oMath>
                </a14:m>
                <a:r>
                  <a:rPr lang="zh-CN" altLang="en-US" sz="1600" dirty="0" smtClean="0"/>
                  <a:t>：</a:t>
                </a:r>
                <a:r>
                  <a:rPr lang="zh-CN" altLang="en-US" sz="1600" dirty="0"/>
                  <a:t>包含对象</a:t>
                </a:r>
                <a:r>
                  <a:rPr lang="en-US" altLang="zh-CN" sz="1600" dirty="0"/>
                  <a:t>o</a:t>
                </a:r>
                <a:r>
                  <a:rPr lang="zh-CN" altLang="en-US" sz="1600" dirty="0"/>
                  <a:t>最新位置</a:t>
                </a:r>
                <a:r>
                  <a:rPr lang="zh-CN" altLang="en-US" sz="1600" dirty="0" smtClean="0"/>
                  <a:t>的</a:t>
                </a:r>
                <a:r>
                  <a:rPr lang="zh-CN" altLang="en-US" sz="1600" dirty="0"/>
                  <a:t>单</a:t>
                </a:r>
                <a:r>
                  <a:rPr lang="zh-CN" altLang="en-US" sz="1600" dirty="0" smtClean="0"/>
                  <a:t>元</a:t>
                </a:r>
                <a:r>
                  <a:rPr lang="en-US" altLang="zh-CN" sz="1600" dirty="0" smtClean="0"/>
                  <a:t>c</a:t>
                </a:r>
                <a:r>
                  <a:rPr lang="zh-CN" altLang="en-US" sz="1600" dirty="0" smtClean="0"/>
                  <a:t>的</a:t>
                </a:r>
                <a:r>
                  <a:rPr lang="en-US" altLang="zh-CN" sz="1600" dirty="0" smtClean="0"/>
                  <a:t>ID</a:t>
                </a:r>
                <a:endParaRPr lang="zh-CN" altLang="en-US" sz="1600" dirty="0"/>
              </a:p>
              <a:p>
                <a:pPr marL="1200150" lvl="2" indent="-28575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𝑒</m:t>
                    </m:r>
                    <m:r>
                      <a:rPr lang="en-US" altLang="zh-CN" sz="1600" i="1" dirty="0">
                        <a:latin typeface="Cambria Math" panose="02040503050406030204" pitchFamily="18" charset="0"/>
                      </a:rPr>
                      <m:t>.</m:t>
                    </m:r>
                    <m:r>
                      <a:rPr lang="en-US" altLang="zh-CN" sz="1600" i="1" dirty="0">
                        <a:latin typeface="Cambria Math" panose="02040503050406030204" pitchFamily="18" charset="0"/>
                      </a:rPr>
                      <m:t>𝑖𝑑</m:t>
                    </m:r>
                  </m:oMath>
                </a14:m>
                <a:r>
                  <a:rPr lang="zh-CN" altLang="en-US" sz="1600" dirty="0"/>
                  <a:t>：包含对象</a:t>
                </a:r>
                <a:r>
                  <a:rPr lang="en-US" altLang="zh-CN" sz="1600" dirty="0"/>
                  <a:t>o</a:t>
                </a:r>
                <a:r>
                  <a:rPr lang="zh-CN" altLang="en-US" sz="1600" dirty="0"/>
                  <a:t>最新位置的边的</a:t>
                </a:r>
                <a:r>
                  <a:rPr lang="en-US" altLang="zh-CN" sz="1600" dirty="0"/>
                  <a:t>ID </a:t>
                </a:r>
                <a:endParaRPr lang="en-US" altLang="zh-CN" sz="1600" dirty="0" smtClean="0"/>
              </a:p>
              <a:p>
                <a:pPr marL="1200150" lvl="2" indent="-28575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𝑑</m:t>
                    </m:r>
                    <m:r>
                      <a:rPr lang="en-US" altLang="zh-CN" sz="1600" i="1" dirty="0">
                        <a:latin typeface="Cambria Math" panose="02040503050406030204" pitchFamily="18" charset="0"/>
                      </a:rPr>
                      <m:t> </m:t>
                    </m:r>
                  </m:oMath>
                </a14:m>
                <a:r>
                  <a:rPr lang="zh-CN" altLang="en-US" sz="1600" dirty="0" smtClean="0">
                    <a:latin typeface="Cambria Math" panose="02040503050406030204" pitchFamily="18" charset="0"/>
                  </a:rPr>
                  <a:t>：</a:t>
                </a:r>
                <a:r>
                  <a:rPr lang="en-US" altLang="zh-CN" sz="1600" dirty="0" smtClean="0">
                    <a:latin typeface="Cambria Math" panose="02040503050406030204" pitchFamily="18" charset="0"/>
                  </a:rPr>
                  <a:t>o</a:t>
                </a:r>
                <a:r>
                  <a:rPr lang="zh-CN" altLang="en-US" sz="1600" dirty="0" smtClean="0">
                    <a:latin typeface="Cambria Math" panose="02040503050406030204" pitchFamily="18" charset="0"/>
                  </a:rPr>
                  <a:t>到</a:t>
                </a:r>
                <a:r>
                  <a:rPr lang="en-US" altLang="zh-CN" sz="1600" dirty="0" smtClean="0">
                    <a:latin typeface="Cambria Math" panose="02040503050406030204" pitchFamily="18" charset="0"/>
                  </a:rPr>
                  <a:t>e</a:t>
                </a:r>
                <a:r>
                  <a:rPr lang="zh-CN" altLang="en-US" sz="1600" dirty="0" smtClean="0">
                    <a:latin typeface="Cambria Math" panose="02040503050406030204" pitchFamily="18" charset="0"/>
                  </a:rPr>
                  <a:t>的源点的距离</a:t>
                </a:r>
                <a:endParaRPr lang="en-US" altLang="zh-CN" sz="1600" dirty="0">
                  <a:latin typeface="Cambria Math" panose="02040503050406030204" pitchFamily="18" charset="0"/>
                </a:endParaRPr>
              </a:p>
              <a:p>
                <a:r>
                  <a:rPr lang="en-US" altLang="zh-CN" sz="2000" i="1" dirty="0"/>
                  <a:t>C. Message </a:t>
                </a:r>
                <a:r>
                  <a:rPr lang="en-US" altLang="zh-CN" sz="2000" i="1" dirty="0" smtClean="0"/>
                  <a:t>Lists: </a:t>
                </a:r>
                <a:r>
                  <a:rPr lang="en-US" altLang="zh-CN" sz="2000" dirty="0"/>
                  <a:t>a set of message lists that cache the object location </a:t>
                </a:r>
                <a:r>
                  <a:rPr lang="en-US" altLang="zh-CN" sz="2000" dirty="0" smtClean="0"/>
                  <a:t>updates</a:t>
                </a:r>
              </a:p>
              <a:p>
                <a:pPr marL="800100" lvl="1" indent="-342900">
                  <a:buFont typeface="Arial" panose="020B0604020202020204" pitchFamily="34" charset="0"/>
                  <a:buChar char="•"/>
                </a:pPr>
                <a:r>
                  <a:rPr lang="en-US" altLang="zh-CN" sz="2000" dirty="0" smtClean="0"/>
                  <a:t>we </a:t>
                </a:r>
                <a:r>
                  <a:rPr lang="en-US" altLang="zh-CN" sz="2000" dirty="0"/>
                  <a:t>maintain </a:t>
                </a:r>
                <a:r>
                  <a:rPr lang="en-US" altLang="zh-CN" sz="2000" dirty="0" smtClean="0"/>
                  <a:t>a </a:t>
                </a:r>
                <a:r>
                  <a:rPr lang="en-US" altLang="zh-CN" sz="2000" dirty="0"/>
                  <a:t>message list for each graph grid cell, stored in their chronological order</a:t>
                </a:r>
                <a:r>
                  <a:rPr lang="en-US" altLang="zh-CN" sz="2000" dirty="0" smtClean="0"/>
                  <a:t>.</a:t>
                </a:r>
              </a:p>
              <a:p>
                <a:pPr marL="800100" lvl="1" indent="-342900">
                  <a:buFont typeface="Arial" panose="020B0604020202020204" pitchFamily="34" charset="0"/>
                  <a:buChar char="•"/>
                </a:pPr>
                <a:r>
                  <a:rPr lang="en-US" altLang="zh-CN" sz="2000" dirty="0" smtClean="0"/>
                  <a:t>The message </a:t>
                </a:r>
                <a:r>
                  <a:rPr lang="en-US" altLang="zh-CN" sz="2000" dirty="0"/>
                  <a:t>list puts every </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𝛿</m:t>
                        </m:r>
                      </m:e>
                      <m:sup>
                        <m:r>
                          <a:rPr lang="en-US" altLang="zh-CN" sz="2000" b="0" i="1" dirty="0" smtClean="0">
                            <a:latin typeface="Cambria Math" panose="02040503050406030204" pitchFamily="18" charset="0"/>
                          </a:rPr>
                          <m:t>𝑏</m:t>
                        </m:r>
                      </m:sup>
                    </m:sSup>
                  </m:oMath>
                </a14:m>
                <a:r>
                  <a:rPr lang="en-US" altLang="zh-CN" sz="2000" dirty="0"/>
                  <a:t> messages into a bucket and use </a:t>
                </a:r>
                <a:r>
                  <a:rPr lang="en-US" altLang="zh-CN" sz="2000" dirty="0" smtClean="0"/>
                  <a:t>a linked </a:t>
                </a:r>
                <a:r>
                  <a:rPr lang="en-US" altLang="zh-CN" sz="2000" dirty="0"/>
                  <a:t>list to index the created buckets</a:t>
                </a:r>
                <a:r>
                  <a:rPr lang="en-US" altLang="zh-CN" sz="2000" dirty="0" smtClean="0"/>
                  <a:t>.</a:t>
                </a:r>
              </a:p>
              <a:p>
                <a:pPr marL="800100" lvl="1" indent="-342900">
                  <a:buFont typeface="Arial" panose="020B0604020202020204" pitchFamily="34" charset="0"/>
                  <a:buChar char="•"/>
                </a:pPr>
                <a:r>
                  <a:rPr lang="en-US" altLang="zh-CN" sz="2000" dirty="0"/>
                  <a:t>A message list L maintains three pointers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h</m:t>
                        </m:r>
                      </m:sub>
                    </m:sSub>
                  </m:oMath>
                </a14:m>
                <a:r>
                  <a:rPr lang="en-US" altLang="zh-CN" sz="2000" dirty="0" smtClean="0"/>
                  <a: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𝑡</m:t>
                        </m:r>
                      </m:sub>
                    </m:sSub>
                  </m:oMath>
                </a14:m>
                <a:r>
                  <a:rPr lang="en-US" altLang="zh-CN" sz="2000" dirty="0" smtClean="0"/>
                  <a:t>, </a:t>
                </a:r>
                <a:r>
                  <a:rPr lang="en-US" altLang="zh-CN" sz="2000" dirty="0"/>
                  <a:t>and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𝑙</m:t>
                        </m:r>
                      </m:sub>
                    </m:sSub>
                  </m:oMath>
                </a14:m>
                <a:r>
                  <a:rPr lang="en-US" altLang="zh-CN" sz="2000" dirty="0" smtClean="0"/>
                  <a:t>:</a:t>
                </a:r>
              </a:p>
              <a:p>
                <a:pPr marL="1257300" lvl="2" indent="-342900">
                  <a:buFont typeface="Arial" panose="020B0604020202020204" pitchFamily="34" charset="0"/>
                  <a:buChar char="•"/>
                </a:pP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sub>
                    </m:sSub>
                  </m:oMath>
                </a14:m>
                <a:r>
                  <a:rPr lang="en-US" altLang="zh-CN" dirty="0"/>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𝑡</m:t>
                        </m:r>
                      </m:sub>
                    </m:sSub>
                  </m:oMath>
                </a14:m>
                <a:r>
                  <a:rPr lang="zh-CN" altLang="en-US" dirty="0" smtClean="0"/>
                  <a:t>：</a:t>
                </a:r>
                <a:r>
                  <a:rPr lang="zh-CN" altLang="en-US" sz="1600" dirty="0" smtClean="0"/>
                  <a:t>头尾指针</a:t>
                </a:r>
                <a:endParaRPr lang="en-US" altLang="zh-CN" sz="1600" dirty="0" smtClean="0"/>
              </a:p>
              <a:p>
                <a:pPr marL="1257300" lvl="2" indent="-342900">
                  <a:buFont typeface="Arial" panose="020B0604020202020204" pitchFamily="34" charset="0"/>
                  <a:buChar char="•"/>
                </a:pPr>
                <a:r>
                  <a:rPr lang="en-US" altLang="zh-CN" dirty="0"/>
                  <a:t>Pointer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𝑙</m:t>
                        </m:r>
                      </m:sub>
                    </m:sSub>
                  </m:oMath>
                </a14:m>
                <a:r>
                  <a:rPr lang="en-US" altLang="zh-CN" dirty="0"/>
                  <a:t> points to a </a:t>
                </a:r>
                <a:r>
                  <a:rPr lang="en-US" altLang="zh-CN" dirty="0" smtClean="0"/>
                  <a:t>bucket</a:t>
                </a:r>
                <a:r>
                  <a:rPr lang="el-GR" altLang="zh-CN" dirty="0"/>
                  <a:t> </a:t>
                </a:r>
                <a14:m>
                  <m:oMath xmlns:m="http://schemas.openxmlformats.org/officeDocument/2006/math">
                    <m:sSub>
                      <m:sSubPr>
                        <m:ctrlPr>
                          <a:rPr lang="el-GR" altLang="zh-CN" i="1" dirty="0" smtClean="0">
                            <a:latin typeface="Cambria Math" panose="02040503050406030204" pitchFamily="18" charset="0"/>
                          </a:rPr>
                        </m:ctrlPr>
                      </m:sSubPr>
                      <m:e>
                        <m:r>
                          <a:rPr lang="el-GR" altLang="zh-CN" i="1" dirty="0">
                            <a:latin typeface="Cambria Math" panose="02040503050406030204" pitchFamily="18" charset="0"/>
                          </a:rPr>
                          <m:t>𝜁</m:t>
                        </m:r>
                      </m:e>
                      <m:sub>
                        <m:r>
                          <a:rPr lang="en-US" altLang="zh-CN" b="0" i="1" dirty="0" smtClean="0">
                            <a:latin typeface="Cambria Math" panose="02040503050406030204" pitchFamily="18" charset="0"/>
                          </a:rPr>
                          <m:t>𝑖</m:t>
                        </m:r>
                      </m:sub>
                    </m:sSub>
                  </m:oMath>
                </a14:m>
                <a:r>
                  <a:rPr lang="en-US" altLang="zh-CN" dirty="0" smtClean="0"/>
                  <a:t>, before which </a:t>
                </a:r>
                <a:r>
                  <a:rPr lang="en-US" altLang="zh-CN" dirty="0"/>
                  <a:t>the buckets are </a:t>
                </a:r>
                <a:r>
                  <a:rPr lang="en-US" altLang="zh-CN" dirty="0" smtClean="0"/>
                  <a:t>locked.</a:t>
                </a:r>
              </a:p>
              <a:p>
                <a:pPr marL="800100" lvl="1" indent="-342900">
                  <a:buFont typeface="Arial" panose="020B0604020202020204" pitchFamily="34" charset="0"/>
                  <a:buChar char="•"/>
                </a:pPr>
                <a:r>
                  <a:rPr lang="en-US" altLang="zh-CN" sz="2000" dirty="0"/>
                  <a:t>A bucket </a:t>
                </a:r>
                <a14:m>
                  <m:oMath xmlns:m="http://schemas.openxmlformats.org/officeDocument/2006/math">
                    <m:r>
                      <a:rPr lang="el-GR" altLang="zh-CN" sz="2000" i="1" dirty="0" smtClean="0">
                        <a:latin typeface="Cambria Math" panose="02040503050406030204" pitchFamily="18" charset="0"/>
                      </a:rPr>
                      <m:t>𝜁</m:t>
                    </m:r>
                  </m:oMath>
                </a14:m>
                <a:r>
                  <a:rPr lang="en-US" altLang="zh-CN" sz="2000" dirty="0"/>
                  <a:t> is a 4-tuple: </a:t>
                </a:r>
                <a14:m>
                  <m:oMath xmlns:m="http://schemas.openxmlformats.org/officeDocument/2006/math">
                    <m:r>
                      <a:rPr lang="en-US" altLang="zh-CN" i="1" dirty="0" smtClean="0">
                        <a:latin typeface="Cambria Math" panose="02040503050406030204" pitchFamily="18" charset="0"/>
                      </a:rPr>
                      <m:t>𝜁</m:t>
                    </m:r>
                    <m:r>
                      <a:rPr lang="en-US" altLang="zh-CN" i="1" dirty="0" smtClean="0">
                        <a:latin typeface="Cambria Math" panose="02040503050406030204" pitchFamily="18" charset="0"/>
                      </a:rPr>
                      <m:t> = &lt;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𝑚</m:t>
                        </m:r>
                      </m:sub>
                    </m:sSub>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𝑛</m:t>
                        </m:r>
                      </m:sub>
                    </m:sSub>
                    <m:r>
                      <a:rPr lang="en-US" altLang="zh-CN" i="1" dirty="0" smtClean="0">
                        <a:latin typeface="Cambria Math" panose="02040503050406030204" pitchFamily="18" charset="0"/>
                      </a:rPr>
                      <m:t>&gt;</m:t>
                    </m:r>
                  </m:oMath>
                </a14:m>
                <a:endParaRPr lang="en-US" altLang="zh-CN" dirty="0" smtClean="0"/>
              </a:p>
              <a:p>
                <a:pPr marL="1257300" lvl="2" indent="-34290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𝜁</m:t>
                    </m:r>
                    <m:r>
                      <a:rPr lang="en-US" altLang="zh-CN" sz="1600" i="1" dirty="0" smtClean="0">
                        <a:latin typeface="Cambria Math" panose="02040503050406030204" pitchFamily="18" charset="0"/>
                      </a:rPr>
                      <m:t>. </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𝐴</m:t>
                        </m:r>
                      </m:e>
                      <m:sub>
                        <m:r>
                          <a:rPr lang="en-US" altLang="zh-CN" sz="1600" i="1" dirty="0">
                            <a:latin typeface="Cambria Math" panose="02040503050406030204" pitchFamily="18" charset="0"/>
                          </a:rPr>
                          <m:t>𝑚</m:t>
                        </m:r>
                      </m:sub>
                    </m:sSub>
                  </m:oMath>
                </a14:m>
                <a:r>
                  <a:rPr lang="zh-CN" altLang="en-US" sz="1600" dirty="0"/>
                  <a:t>：存储消息的数组，规模为</a:t>
                </a:r>
                <a:r>
                  <a:rPr lang="en-US" altLang="zh-CN" sz="1600" dirty="0" err="1"/>
                  <a:t>δ_b</a:t>
                </a:r>
                <a:endParaRPr lang="en-US" altLang="zh-CN" sz="1600" dirty="0"/>
              </a:p>
              <a:p>
                <a:pPr marL="1257300" lvl="2" indent="-34290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𝜁</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𝑛</m:t>
                    </m:r>
                  </m:oMath>
                </a14:m>
                <a:r>
                  <a:rPr lang="zh-CN" altLang="en-US" sz="1600" dirty="0"/>
                  <a:t>：消息数量</a:t>
                </a:r>
              </a:p>
              <a:p>
                <a:pPr marL="1257300" lvl="2" indent="-34290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𝜁</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𝑡</m:t>
                    </m:r>
                  </m:oMath>
                </a14:m>
                <a:r>
                  <a:rPr lang="zh-CN" altLang="en-US" sz="1600" dirty="0"/>
                  <a:t>：最新消息的事件</a:t>
                </a:r>
              </a:p>
              <a:p>
                <a:pPr marL="1257300" lvl="2" indent="-34290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𝜁</m:t>
                    </m:r>
                    <m:r>
                      <a:rPr lang="en-US" altLang="zh-CN" sz="1600" i="1" dirty="0" smtClean="0">
                        <a:latin typeface="Cambria Math" panose="02040503050406030204" pitchFamily="18" charset="0"/>
                      </a:rPr>
                      <m:t>. </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𝑝</m:t>
                        </m:r>
                      </m:e>
                      <m:sub>
                        <m:r>
                          <a:rPr lang="en-US" altLang="zh-CN" sz="1600" i="1" dirty="0">
                            <a:latin typeface="Cambria Math" panose="02040503050406030204" pitchFamily="18" charset="0"/>
                          </a:rPr>
                          <m:t>𝑛</m:t>
                        </m:r>
                      </m:sub>
                    </m:sSub>
                  </m:oMath>
                </a14:m>
                <a:r>
                  <a:rPr lang="zh-CN" altLang="en-US" sz="1600" dirty="0"/>
                  <a:t>：指向下一个桶的指针</a:t>
                </a:r>
                <a:endParaRPr lang="en-US" altLang="zh-CN" sz="1600" dirty="0"/>
              </a:p>
              <a:p>
                <a:pPr marL="800100" lvl="1" indent="-342900">
                  <a:buFont typeface="Arial" panose="020B0604020202020204" pitchFamily="34" charset="0"/>
                  <a:buChar char="•"/>
                </a:pPr>
                <a:endParaRPr lang="en-US" altLang="zh-CN"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9505" y="841972"/>
                <a:ext cx="10438645" cy="5637825"/>
              </a:xfrm>
              <a:prstGeom prst="rect">
                <a:avLst/>
              </a:prstGeom>
              <a:blipFill rotWithShape="0">
                <a:blip r:embed="rId4"/>
                <a:stretch>
                  <a:fillRect l="-643" t="-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878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7002856" cy="5324535"/>
              </a:xfrm>
              <a:prstGeom prst="rect">
                <a:avLst/>
              </a:prstGeom>
              <a:noFill/>
            </p:spPr>
            <p:txBody>
              <a:bodyPr wrap="square" rtlCol="0">
                <a:spAutoFit/>
              </a:bodyPr>
              <a:lstStyle/>
              <a:p>
                <a:r>
                  <a:rPr lang="en-US" altLang="zh-CN" sz="2000" dirty="0"/>
                  <a:t>Caching a </a:t>
                </a:r>
                <a:r>
                  <a:rPr lang="en-US" altLang="zh-CN" sz="2000" dirty="0" smtClean="0"/>
                  <a:t>Message:</a:t>
                </a:r>
              </a:p>
              <a:p>
                <a:pPr marL="800100" lvl="1" indent="-342900">
                  <a:buFont typeface="Arial" panose="020B0604020202020204" pitchFamily="34" charset="0"/>
                  <a:buChar char="•"/>
                </a:pPr>
                <a:r>
                  <a:rPr lang="en-US" altLang="zh-CN" sz="2000" dirty="0"/>
                  <a:t>When a new message m is received, we first append m </a:t>
                </a:r>
                <a:r>
                  <a:rPr lang="en-US" altLang="zh-CN" sz="2000" dirty="0" smtClean="0"/>
                  <a:t>to its </a:t>
                </a:r>
                <a:r>
                  <a:rPr lang="en-US" altLang="zh-CN" sz="2000" dirty="0"/>
                  <a:t>corresponding cell. </a:t>
                </a:r>
                <a:endParaRPr lang="en-US" altLang="zh-CN" sz="2000" dirty="0" smtClean="0"/>
              </a:p>
              <a:p>
                <a:pPr marL="800100" lvl="1" indent="-342900">
                  <a:buFont typeface="Arial" panose="020B0604020202020204" pitchFamily="34" charset="0"/>
                  <a:buChar char="•"/>
                </a:pPr>
                <a:r>
                  <a:rPr lang="en-US" altLang="zh-CN" sz="2000" dirty="0" smtClean="0"/>
                  <a:t>Then</a:t>
                </a:r>
                <a:r>
                  <a:rPr lang="en-US" altLang="zh-CN" sz="2000" dirty="0"/>
                  <a:t>, we update the object table.</a:t>
                </a:r>
                <a:endParaRPr lang="en-US" altLang="zh-CN" sz="2000" dirty="0" smtClean="0"/>
              </a:p>
              <a:p>
                <a:endParaRPr lang="en-US" altLang="zh-CN" sz="2000" dirty="0" smtClean="0"/>
              </a:p>
              <a:p>
                <a:r>
                  <a:rPr lang="en-US" altLang="zh-CN" sz="2000" dirty="0" smtClean="0"/>
                  <a:t>Message </a:t>
                </a:r>
                <a:r>
                  <a:rPr lang="en-US" altLang="zh-CN" sz="2000" dirty="0"/>
                  <a:t>Cleaning</a:t>
                </a:r>
              </a:p>
              <a:p>
                <a:pPr marL="800100" lvl="1" indent="-342900">
                  <a:buFont typeface="Arial" panose="020B0604020202020204" pitchFamily="34" charset="0"/>
                  <a:buChar char="•"/>
                </a:pPr>
                <a:r>
                  <a:rPr lang="en-US" altLang="zh-CN" sz="2000" dirty="0"/>
                  <a:t>we retrieve </a:t>
                </a:r>
                <a:r>
                  <a:rPr lang="en-US" altLang="zh-CN" sz="2000" dirty="0" smtClean="0"/>
                  <a:t>the messages </a:t>
                </a:r>
                <a:r>
                  <a:rPr lang="en-US" altLang="zh-CN" sz="2000" dirty="0"/>
                  <a:t>cached in its message list and remove the </a:t>
                </a:r>
                <a:r>
                  <a:rPr lang="en-US" altLang="zh-CN" sz="2000" dirty="0" smtClean="0"/>
                  <a:t>obsolete messages</a:t>
                </a:r>
                <a:r>
                  <a:rPr lang="en-US" altLang="zh-CN" sz="2000" dirty="0"/>
                  <a:t>.</a:t>
                </a:r>
                <a:endParaRPr lang="en-US" altLang="zh-CN" sz="2000" dirty="0" smtClean="0"/>
              </a:p>
              <a:p>
                <a:pPr marL="800100" lvl="1" indent="-342900">
                  <a:buFont typeface="Arial" panose="020B0604020202020204" pitchFamily="34" charset="0"/>
                  <a:buChar char="•"/>
                </a:pPr>
                <a:r>
                  <a:rPr lang="en-US" altLang="zh-CN" sz="2000" dirty="0"/>
                  <a:t>Given a set</a:t>
                </a:r>
                <a:r>
                  <a:rPr lang="en-US" altLang="zh-CN" sz="2000" dirty="0" smtClean="0"/>
                  <a:t>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ℒ</m:t>
                    </m:r>
                  </m:oMath>
                </a14:m>
                <a:r>
                  <a:rPr lang="en-US" altLang="zh-CN" sz="2000" dirty="0" smtClean="0"/>
                  <a:t> </a:t>
                </a:r>
                <a:r>
                  <a:rPr lang="en-US" altLang="zh-CN" sz="2000" dirty="0"/>
                  <a:t>of message lists, we process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ℒ</m:t>
                    </m:r>
                  </m:oMath>
                </a14:m>
                <a:r>
                  <a:rPr lang="en-US" altLang="zh-CN" sz="2000" dirty="0"/>
                  <a:t> in four steps:</a:t>
                </a:r>
              </a:p>
              <a:p>
                <a:pPr marL="1257300" lvl="2" indent="-342900">
                  <a:buFont typeface="Arial" panose="020B0604020202020204" pitchFamily="34" charset="0"/>
                  <a:buChar char="•"/>
                </a:pPr>
                <a:r>
                  <a:rPr lang="en-US" altLang="zh-CN" dirty="0" smtClean="0"/>
                  <a:t>Preprocessing</a:t>
                </a:r>
              </a:p>
              <a:p>
                <a:pPr marL="1257300" lvl="2" indent="-342900">
                  <a:buFont typeface="Arial" panose="020B0604020202020204" pitchFamily="34" charset="0"/>
                  <a:buChar char="•"/>
                </a:pPr>
                <a:r>
                  <a:rPr lang="en-US" altLang="zh-CN" dirty="0"/>
                  <a:t>GPU memory </a:t>
                </a:r>
                <a:r>
                  <a:rPr lang="en-US" altLang="zh-CN" dirty="0" smtClean="0"/>
                  <a:t>preparation</a:t>
                </a:r>
              </a:p>
              <a:p>
                <a:pPr marL="1257300" lvl="2" indent="-342900">
                  <a:buFont typeface="Arial" panose="020B0604020202020204" pitchFamily="34" charset="0"/>
                  <a:buChar char="•"/>
                </a:pPr>
                <a:r>
                  <a:rPr lang="en-US" altLang="zh-CN" dirty="0" smtClean="0"/>
                  <a:t>Parallel Processing</a:t>
                </a:r>
              </a:p>
              <a:p>
                <a:pPr marL="1257300" lvl="2" indent="-342900">
                  <a:buFont typeface="Arial" panose="020B0604020202020204" pitchFamily="34" charset="0"/>
                  <a:buChar char="•"/>
                </a:pPr>
                <a:r>
                  <a:rPr lang="en-US" altLang="zh-CN" dirty="0"/>
                  <a:t>result computation</a:t>
                </a:r>
                <a:endParaRPr lang="en-US" altLang="zh-CN" dirty="0" smtClean="0"/>
              </a:p>
              <a:p>
                <a:endParaRPr lang="en-US" altLang="zh-CN" sz="2000" dirty="0"/>
              </a:p>
              <a:p>
                <a:endParaRPr lang="en-US" altLang="zh-CN" sz="2000" dirty="0" smtClean="0"/>
              </a:p>
              <a:p>
                <a:endParaRPr lang="en-US" altLang="zh-CN" sz="2000" dirty="0"/>
              </a:p>
              <a:p>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7002856" cy="5324535"/>
              </a:xfrm>
              <a:prstGeom prst="rect">
                <a:avLst/>
              </a:prstGeom>
              <a:blipFill rotWithShape="0">
                <a:blip r:embed="rId5"/>
                <a:stretch>
                  <a:fillRect l="-870" t="-572" r="-348"/>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7628014" y="707886"/>
            <a:ext cx="3648075" cy="2247900"/>
          </a:xfrm>
          <a:prstGeom prst="rect">
            <a:avLst/>
          </a:prstGeom>
        </p:spPr>
      </p:pic>
      <p:pic>
        <p:nvPicPr>
          <p:cNvPr id="6" name="图片 5"/>
          <p:cNvPicPr>
            <a:picLocks noChangeAspect="1"/>
          </p:cNvPicPr>
          <p:nvPr/>
        </p:nvPicPr>
        <p:blipFill>
          <a:blip r:embed="rId7"/>
          <a:stretch>
            <a:fillRect/>
          </a:stretch>
        </p:blipFill>
        <p:spPr>
          <a:xfrm>
            <a:off x="7397843" y="3702806"/>
            <a:ext cx="4444090" cy="2744359"/>
          </a:xfrm>
          <a:prstGeom prst="rect">
            <a:avLst/>
          </a:prstGeom>
        </p:spPr>
      </p:pic>
    </p:spTree>
    <p:extLst>
      <p:ext uri="{BB962C8B-B14F-4D97-AF65-F5344CB8AC3E}">
        <p14:creationId xmlns:p14="http://schemas.microsoft.com/office/powerpoint/2010/main" val="234070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7002856" cy="5324535"/>
              </a:xfrm>
              <a:prstGeom prst="rect">
                <a:avLst/>
              </a:prstGeom>
              <a:noFill/>
            </p:spPr>
            <p:txBody>
              <a:bodyPr wrap="square" rtlCol="0">
                <a:spAutoFit/>
              </a:bodyPr>
              <a:lstStyle/>
              <a:p>
                <a:r>
                  <a:rPr lang="en-US" altLang="zh-CN" sz="2000" dirty="0"/>
                  <a:t>Caching a </a:t>
                </a:r>
                <a:r>
                  <a:rPr lang="en-US" altLang="zh-CN" sz="2000" dirty="0" smtClean="0"/>
                  <a:t>Message:</a:t>
                </a:r>
              </a:p>
              <a:p>
                <a:pPr marL="800100" lvl="1" indent="-342900">
                  <a:buFont typeface="Arial" panose="020B0604020202020204" pitchFamily="34" charset="0"/>
                  <a:buChar char="•"/>
                </a:pPr>
                <a:r>
                  <a:rPr lang="en-US" altLang="zh-CN" sz="2000" dirty="0"/>
                  <a:t>When a new message m is received, we first append m </a:t>
                </a:r>
                <a:r>
                  <a:rPr lang="en-US" altLang="zh-CN" sz="2000" dirty="0" smtClean="0"/>
                  <a:t>to its </a:t>
                </a:r>
                <a:r>
                  <a:rPr lang="en-US" altLang="zh-CN" sz="2000" dirty="0"/>
                  <a:t>corresponding cell. </a:t>
                </a:r>
                <a:endParaRPr lang="en-US" altLang="zh-CN" sz="2000" dirty="0" smtClean="0"/>
              </a:p>
              <a:p>
                <a:pPr marL="800100" lvl="1" indent="-342900">
                  <a:buFont typeface="Arial" panose="020B0604020202020204" pitchFamily="34" charset="0"/>
                  <a:buChar char="•"/>
                </a:pPr>
                <a:r>
                  <a:rPr lang="en-US" altLang="zh-CN" sz="2000" dirty="0" smtClean="0"/>
                  <a:t>Then</a:t>
                </a:r>
                <a:r>
                  <a:rPr lang="en-US" altLang="zh-CN" sz="2000" dirty="0"/>
                  <a:t>, we update the object table.</a:t>
                </a:r>
                <a:endParaRPr lang="en-US" altLang="zh-CN" sz="2000" dirty="0" smtClean="0"/>
              </a:p>
              <a:p>
                <a:endParaRPr lang="en-US" altLang="zh-CN" sz="2000" dirty="0" smtClean="0"/>
              </a:p>
              <a:p>
                <a:r>
                  <a:rPr lang="en-US" altLang="zh-CN" sz="2000" dirty="0" smtClean="0"/>
                  <a:t>Message </a:t>
                </a:r>
                <a:r>
                  <a:rPr lang="en-US" altLang="zh-CN" sz="2000" dirty="0"/>
                  <a:t>Cleaning</a:t>
                </a:r>
              </a:p>
              <a:p>
                <a:pPr marL="800100" lvl="1" indent="-342900">
                  <a:buFont typeface="Arial" panose="020B0604020202020204" pitchFamily="34" charset="0"/>
                  <a:buChar char="•"/>
                </a:pPr>
                <a:r>
                  <a:rPr lang="en-US" altLang="zh-CN" sz="2000" dirty="0"/>
                  <a:t>we retrieve </a:t>
                </a:r>
                <a:r>
                  <a:rPr lang="en-US" altLang="zh-CN" sz="2000" dirty="0" smtClean="0"/>
                  <a:t>the messages </a:t>
                </a:r>
                <a:r>
                  <a:rPr lang="en-US" altLang="zh-CN" sz="2000" dirty="0"/>
                  <a:t>cached in its message list and remove the </a:t>
                </a:r>
                <a:r>
                  <a:rPr lang="en-US" altLang="zh-CN" sz="2000" dirty="0" smtClean="0"/>
                  <a:t>obsolete messages</a:t>
                </a:r>
                <a:r>
                  <a:rPr lang="en-US" altLang="zh-CN" sz="2000" dirty="0"/>
                  <a:t>.</a:t>
                </a:r>
                <a:endParaRPr lang="en-US" altLang="zh-CN" sz="2000" dirty="0" smtClean="0"/>
              </a:p>
              <a:p>
                <a:pPr marL="800100" lvl="1" indent="-342900">
                  <a:buFont typeface="Arial" panose="020B0604020202020204" pitchFamily="34" charset="0"/>
                  <a:buChar char="•"/>
                </a:pPr>
                <a:r>
                  <a:rPr lang="en-US" altLang="zh-CN" sz="2000" dirty="0"/>
                  <a:t>Given a set</a:t>
                </a:r>
                <a:r>
                  <a:rPr lang="en-US" altLang="zh-CN" sz="2000" dirty="0" smtClean="0"/>
                  <a:t>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ℒ</m:t>
                    </m:r>
                  </m:oMath>
                </a14:m>
                <a:r>
                  <a:rPr lang="en-US" altLang="zh-CN" sz="2000" dirty="0" smtClean="0"/>
                  <a:t> </a:t>
                </a:r>
                <a:r>
                  <a:rPr lang="en-US" altLang="zh-CN" sz="2000" dirty="0"/>
                  <a:t>of message lists, we process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ℒ</m:t>
                    </m:r>
                  </m:oMath>
                </a14:m>
                <a:r>
                  <a:rPr lang="en-US" altLang="zh-CN" sz="2000" dirty="0"/>
                  <a:t> in four steps:</a:t>
                </a:r>
              </a:p>
              <a:p>
                <a:pPr marL="1257300" lvl="2" indent="-342900">
                  <a:buFont typeface="Arial" panose="020B0604020202020204" pitchFamily="34" charset="0"/>
                  <a:buChar char="•"/>
                </a:pPr>
                <a:r>
                  <a:rPr lang="en-US" altLang="zh-CN" dirty="0" smtClean="0"/>
                  <a:t>Preprocessing</a:t>
                </a:r>
              </a:p>
              <a:p>
                <a:pPr marL="1257300" lvl="2" indent="-342900">
                  <a:buFont typeface="Arial" panose="020B0604020202020204" pitchFamily="34" charset="0"/>
                  <a:buChar char="•"/>
                </a:pPr>
                <a:r>
                  <a:rPr lang="en-US" altLang="zh-CN" dirty="0"/>
                  <a:t>GPU memory </a:t>
                </a:r>
                <a:r>
                  <a:rPr lang="en-US" altLang="zh-CN" dirty="0" smtClean="0"/>
                  <a:t>preparation</a:t>
                </a:r>
              </a:p>
              <a:p>
                <a:pPr marL="1257300" lvl="2" indent="-342900">
                  <a:buFont typeface="Arial" panose="020B0604020202020204" pitchFamily="34" charset="0"/>
                  <a:buChar char="•"/>
                </a:pPr>
                <a:r>
                  <a:rPr lang="en-US" altLang="zh-CN" dirty="0" smtClean="0"/>
                  <a:t>Parallel Processing</a:t>
                </a:r>
              </a:p>
              <a:p>
                <a:pPr marL="1257300" lvl="2" indent="-342900">
                  <a:buFont typeface="Arial" panose="020B0604020202020204" pitchFamily="34" charset="0"/>
                  <a:buChar char="•"/>
                </a:pPr>
                <a:r>
                  <a:rPr lang="en-US" altLang="zh-CN" dirty="0"/>
                  <a:t>result computation</a:t>
                </a:r>
                <a:endParaRPr lang="en-US" altLang="zh-CN" dirty="0" smtClean="0"/>
              </a:p>
              <a:p>
                <a:endParaRPr lang="en-US" altLang="zh-CN" sz="2000" dirty="0"/>
              </a:p>
              <a:p>
                <a:endParaRPr lang="en-US" altLang="zh-CN" sz="2000" dirty="0" smtClean="0"/>
              </a:p>
              <a:p>
                <a:endParaRPr lang="en-US" altLang="zh-CN" sz="2000" dirty="0"/>
              </a:p>
              <a:p>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7002856" cy="5324535"/>
              </a:xfrm>
              <a:prstGeom prst="rect">
                <a:avLst/>
              </a:prstGeom>
              <a:blipFill rotWithShape="0">
                <a:blip r:embed="rId3"/>
                <a:stretch>
                  <a:fillRect l="-870" t="-572" r="-348"/>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7628014" y="707886"/>
            <a:ext cx="3648075" cy="2247900"/>
          </a:xfrm>
          <a:prstGeom prst="rect">
            <a:avLst/>
          </a:prstGeom>
        </p:spPr>
      </p:pic>
      <p:pic>
        <p:nvPicPr>
          <p:cNvPr id="6" name="图片 5"/>
          <p:cNvPicPr>
            <a:picLocks noChangeAspect="1"/>
          </p:cNvPicPr>
          <p:nvPr/>
        </p:nvPicPr>
        <p:blipFill>
          <a:blip r:embed="rId5"/>
          <a:stretch>
            <a:fillRect/>
          </a:stretch>
        </p:blipFill>
        <p:spPr>
          <a:xfrm>
            <a:off x="7397843" y="3702806"/>
            <a:ext cx="4444090" cy="2744359"/>
          </a:xfrm>
          <a:prstGeom prst="rect">
            <a:avLst/>
          </a:prstGeom>
        </p:spPr>
      </p:pic>
    </p:spTree>
    <p:extLst>
      <p:ext uri="{BB962C8B-B14F-4D97-AF65-F5344CB8AC3E}">
        <p14:creationId xmlns:p14="http://schemas.microsoft.com/office/powerpoint/2010/main" val="148536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448108" cy="6186309"/>
              </a:xfrm>
              <a:prstGeom prst="rect">
                <a:avLst/>
              </a:prstGeom>
              <a:noFill/>
            </p:spPr>
            <p:txBody>
              <a:bodyPr wrap="square" rtlCol="0">
                <a:spAutoFit/>
              </a:bodyPr>
              <a:lstStyle/>
              <a:p>
                <a:r>
                  <a:rPr lang="en-US" altLang="zh-CN" sz="2000" dirty="0" smtClean="0"/>
                  <a:t>Message Cleaning</a:t>
                </a:r>
              </a:p>
              <a:p>
                <a:pPr marL="800100" lvl="1" indent="-342900">
                  <a:buFont typeface="Arial" panose="020B0604020202020204" pitchFamily="34" charset="0"/>
                  <a:buChar char="•"/>
                </a:pPr>
                <a:r>
                  <a:rPr lang="en-US" altLang="zh-CN" sz="2000" dirty="0" smtClean="0"/>
                  <a:t>Given </a:t>
                </a:r>
                <a:r>
                  <a:rPr lang="en-US" altLang="zh-CN" sz="2000" dirty="0"/>
                  <a:t>a set</a:t>
                </a:r>
                <a:r>
                  <a:rPr lang="en-US" altLang="zh-CN" sz="2000" dirty="0" smtClean="0"/>
                  <a:t>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ℒ</m:t>
                    </m:r>
                  </m:oMath>
                </a14:m>
                <a:r>
                  <a:rPr lang="en-US" altLang="zh-CN" sz="2000" dirty="0" smtClean="0"/>
                  <a:t> </a:t>
                </a:r>
                <a:r>
                  <a:rPr lang="en-US" altLang="zh-CN" sz="2000" dirty="0"/>
                  <a:t>of message lists, we process </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ℒ</m:t>
                    </m:r>
                  </m:oMath>
                </a14:m>
                <a:r>
                  <a:rPr lang="en-US" altLang="zh-CN" sz="2000" dirty="0"/>
                  <a:t> in four steps:</a:t>
                </a:r>
              </a:p>
              <a:p>
                <a:pPr marL="1257300" lvl="2" indent="-342900">
                  <a:buFont typeface="Arial" panose="020B0604020202020204" pitchFamily="34" charset="0"/>
                  <a:buChar char="•"/>
                </a:pPr>
                <a:r>
                  <a:rPr lang="en-US" altLang="zh-CN" dirty="0" smtClean="0"/>
                  <a:t>Preprocessing</a:t>
                </a:r>
              </a:p>
              <a:p>
                <a:pPr marL="1714500" lvl="3" indent="-342900">
                  <a:buFont typeface="Arial" panose="020B0604020202020204" pitchFamily="34" charset="0"/>
                  <a:buChar char="•"/>
                </a:pPr>
                <a:r>
                  <a:rPr lang="zh-CN" altLang="en-US" sz="1600" dirty="0"/>
                  <a:t>锁</a:t>
                </a:r>
                <a:r>
                  <a:rPr lang="zh-CN" altLang="en-US" sz="1600" dirty="0" smtClean="0"/>
                  <a:t>定消息列</a:t>
                </a:r>
                <a:r>
                  <a:rPr lang="zh-CN" altLang="en-US" sz="1600" dirty="0"/>
                  <a:t>表，复制进</a:t>
                </a:r>
                <a:r>
                  <a:rPr lang="en-US" altLang="zh-CN" sz="1600" dirty="0" smtClean="0"/>
                  <a:t>GPU</a:t>
                </a:r>
              </a:p>
              <a:p>
                <a:pPr marL="1714500" lvl="3" indent="-342900">
                  <a:buFont typeface="Arial" panose="020B0604020202020204" pitchFamily="34" charset="0"/>
                  <a:buChar char="•"/>
                </a:pPr>
                <a:r>
                  <a:rPr lang="zh-CN" altLang="en-US" sz="1600" dirty="0"/>
                  <a:t>创建一个新</a:t>
                </a:r>
                <a:r>
                  <a:rPr lang="zh-CN" altLang="en-US" sz="1600" dirty="0" smtClean="0"/>
                  <a:t>的</a:t>
                </a:r>
                <a:r>
                  <a:rPr lang="en-US" altLang="zh-CN" sz="1600" dirty="0" smtClean="0"/>
                  <a:t>bucket: </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i="1" dirty="0">
                            <a:latin typeface="Cambria Math" panose="02040503050406030204" pitchFamily="18" charset="0"/>
                          </a:rPr>
                          <m:t>𝜁</m:t>
                        </m:r>
                      </m:e>
                      <m:sub>
                        <m:r>
                          <a:rPr lang="en-US" altLang="zh-CN" sz="1600" i="1" dirty="0">
                            <a:latin typeface="Cambria Math" panose="02040503050406030204" pitchFamily="18" charset="0"/>
                          </a:rPr>
                          <m:t>𝑛𝑒𝑤</m:t>
                        </m:r>
                      </m:sub>
                    </m:sSub>
                  </m:oMath>
                </a14:m>
                <a:r>
                  <a:rPr lang="zh-CN" altLang="en-US" sz="1600" dirty="0" smtClean="0"/>
                  <a:t>，</a:t>
                </a:r>
                <a:r>
                  <a:rPr lang="zh-CN" altLang="en-US" sz="1600" dirty="0"/>
                  <a:t>附加到</a:t>
                </a:r>
                <a14:m>
                  <m:oMath xmlns:m="http://schemas.openxmlformats.org/officeDocument/2006/math">
                    <m:r>
                      <a:rPr lang="en-US" altLang="zh-CN" sz="1600" i="1" dirty="0">
                        <a:latin typeface="Cambria Math" panose="02040503050406030204" pitchFamily="18" charset="0"/>
                        <a:ea typeface="Cambria Math" panose="02040503050406030204" pitchFamily="18" charset="0"/>
                      </a:rPr>
                      <m:t>ℒ</m:t>
                    </m:r>
                  </m:oMath>
                </a14:m>
                <a:r>
                  <a:rPr lang="zh-CN" altLang="en-US" sz="1600" dirty="0"/>
                  <a:t>后面，令指针</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i="1" dirty="0">
                            <a:latin typeface="Cambria Math" panose="02040503050406030204" pitchFamily="18" charset="0"/>
                          </a:rPr>
                          <m:t>𝑝</m:t>
                        </m:r>
                      </m:e>
                      <m:sub>
                        <m:r>
                          <a:rPr lang="en-US" altLang="zh-CN" sz="1600" i="1" dirty="0">
                            <a:latin typeface="Cambria Math" panose="02040503050406030204" pitchFamily="18" charset="0"/>
                          </a:rPr>
                          <m:t>𝑙</m:t>
                        </m:r>
                      </m:sub>
                    </m:sSub>
                  </m:oMath>
                </a14:m>
                <a:r>
                  <a:rPr lang="zh-CN" altLang="en-US" sz="1600" dirty="0" smtClean="0"/>
                  <a:t>指</a:t>
                </a:r>
                <a:r>
                  <a:rPr lang="zh-CN" altLang="en-US" sz="1600" dirty="0"/>
                  <a:t>向</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𝜁</m:t>
                        </m:r>
                      </m:e>
                      <m:sub>
                        <m:r>
                          <a:rPr lang="en-US" altLang="zh-CN" sz="1600" i="1" dirty="0">
                            <a:latin typeface="Cambria Math" panose="02040503050406030204" pitchFamily="18" charset="0"/>
                          </a:rPr>
                          <m:t>𝑛𝑒𝑤</m:t>
                        </m:r>
                      </m:sub>
                    </m:sSub>
                  </m:oMath>
                </a14:m>
                <a:r>
                  <a:rPr lang="en-US" altLang="zh-CN" sz="1600" dirty="0" smtClean="0"/>
                  <a:t>(</a:t>
                </a:r>
                <a:r>
                  <a:rPr lang="zh-CN" altLang="en-US" sz="1600" dirty="0" smtClean="0"/>
                  <a:t>复制时可以跳过</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𝑝</m:t>
                        </m:r>
                      </m:e>
                      <m:sub>
                        <m:r>
                          <a:rPr lang="en-US" altLang="zh-CN" sz="1600" i="1" dirty="0">
                            <a:latin typeface="Cambria Math" panose="02040503050406030204" pitchFamily="18" charset="0"/>
                          </a:rPr>
                          <m:t>𝑙</m:t>
                        </m:r>
                      </m:sub>
                    </m:sSub>
                  </m:oMath>
                </a14:m>
                <a:r>
                  <a:rPr lang="zh-CN" altLang="en-US" sz="1600" dirty="0" smtClean="0"/>
                  <a:t>和</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𝑝</m:t>
                        </m:r>
                      </m:e>
                      <m:sub>
                        <m:r>
                          <a:rPr lang="en-US" altLang="zh-CN" sz="1600" b="0" i="1" dirty="0" smtClean="0">
                            <a:latin typeface="Cambria Math" panose="02040503050406030204" pitchFamily="18" charset="0"/>
                          </a:rPr>
                          <m:t>h</m:t>
                        </m:r>
                      </m:sub>
                    </m:sSub>
                  </m:oMath>
                </a14:m>
                <a:r>
                  <a:rPr lang="zh-CN" altLang="en-US" sz="1600" dirty="0" smtClean="0"/>
                  <a:t>不同的消息</a:t>
                </a:r>
                <a:r>
                  <a:rPr lang="en-US" altLang="zh-CN" sz="1600" dirty="0" smtClean="0"/>
                  <a:t>)</a:t>
                </a:r>
              </a:p>
              <a:p>
                <a:pPr marL="1714500" lvl="3" indent="-342900">
                  <a:buFont typeface="Arial" panose="020B0604020202020204" pitchFamily="34" charset="0"/>
                  <a:buChar char="•"/>
                </a:pPr>
                <a:r>
                  <a:rPr lang="zh-CN" altLang="en-US" sz="1600" dirty="0"/>
                  <a:t>处理</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𝑝</m:t>
                        </m:r>
                      </m:e>
                      <m:sub>
                        <m:r>
                          <a:rPr lang="en-US" altLang="zh-CN" sz="1600" i="1" dirty="0">
                            <a:latin typeface="Cambria Math" panose="02040503050406030204" pitchFamily="18" charset="0"/>
                          </a:rPr>
                          <m:t>𝑙</m:t>
                        </m:r>
                      </m:sub>
                    </m:sSub>
                  </m:oMath>
                </a14:m>
                <a:r>
                  <a:rPr lang="zh-CN" altLang="en-US" sz="1600" dirty="0"/>
                  <a:t>之前，需要检查消息的最新时间，如果间隔超过</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i="1" dirty="0">
                            <a:latin typeface="Cambria Math" panose="02040503050406030204" pitchFamily="18" charset="0"/>
                          </a:rPr>
                          <m:t>𝑡</m:t>
                        </m:r>
                      </m:e>
                      <m:sub>
                        <m:r>
                          <m:rPr>
                            <m:sty m:val="p"/>
                          </m:rPr>
                          <a:rPr lang="en-US" altLang="zh-CN" sz="1600" dirty="0">
                            <a:latin typeface="Cambria Math" panose="02040503050406030204" pitchFamily="18" charset="0"/>
                          </a:rPr>
                          <m:t>Δ</m:t>
                        </m:r>
                      </m:sub>
                    </m:sSub>
                  </m:oMath>
                </a14:m>
                <a:r>
                  <a:rPr lang="zh-CN" altLang="en-US" sz="1600" dirty="0" smtClean="0"/>
                  <a:t>，</a:t>
                </a:r>
                <a:r>
                  <a:rPr lang="zh-CN" altLang="en-US" sz="1600" dirty="0"/>
                  <a:t>舍</a:t>
                </a:r>
                <a:r>
                  <a:rPr lang="zh-CN" altLang="en-US" sz="1600" dirty="0" smtClean="0"/>
                  <a:t>弃</a:t>
                </a:r>
                <a:endParaRPr lang="en-US" altLang="zh-CN" sz="1600" dirty="0" smtClean="0"/>
              </a:p>
              <a:p>
                <a:pPr marL="1714500" lvl="3" indent="-342900">
                  <a:buFont typeface="Arial" panose="020B0604020202020204" pitchFamily="34" charset="0"/>
                  <a:buChar char="•"/>
                </a:pPr>
                <a:r>
                  <a:rPr lang="zh-CN" altLang="en-US" sz="1600" dirty="0"/>
                  <a:t>满足时间要求</a:t>
                </a:r>
                <a:r>
                  <a:rPr lang="zh-CN" altLang="en-US" sz="1600" dirty="0" smtClean="0"/>
                  <a:t>的复制进</a:t>
                </a:r>
                <a:r>
                  <a:rPr lang="en-US" altLang="zh-CN" sz="1600" dirty="0"/>
                  <a:t>GPU</a:t>
                </a:r>
                <a:r>
                  <a:rPr lang="zh-CN" altLang="en-US" sz="1600" dirty="0" smtClean="0"/>
                  <a:t>，设</a:t>
                </a:r>
                <a:r>
                  <a:rPr lang="zh-CN" altLang="en-US" sz="1600" dirty="0"/>
                  <a:t>数量</a:t>
                </a:r>
                <a:r>
                  <a:rPr lang="zh-CN" altLang="en-US" sz="1600" dirty="0" smtClean="0"/>
                  <a:t>为</a:t>
                </a:r>
                <a14:m>
                  <m:oMath xmlns:m="http://schemas.openxmlformats.org/officeDocument/2006/math">
                    <m:r>
                      <a:rPr lang="en-US" altLang="zh-CN" sz="1600" i="1" dirty="0">
                        <a:latin typeface="Cambria Math" panose="02040503050406030204" pitchFamily="18" charset="0"/>
                        <a:ea typeface="Cambria Math" panose="02040503050406030204" pitchFamily="18" charset="0"/>
                      </a:rPr>
                      <m:t>ℒ</m:t>
                    </m:r>
                    <m:r>
                      <a:rPr lang="en-US" altLang="zh-CN" sz="1600" i="1" dirty="0" err="1" smtClean="0">
                        <a:latin typeface="Cambria Math" panose="02040503050406030204" pitchFamily="18" charset="0"/>
                      </a:rPr>
                      <m:t>.</m:t>
                    </m:r>
                    <m:r>
                      <a:rPr lang="en-US" altLang="zh-CN" sz="1600" i="1" dirty="0" err="1" smtClean="0">
                        <a:latin typeface="Cambria Math" panose="02040503050406030204" pitchFamily="18" charset="0"/>
                      </a:rPr>
                      <m:t>𝑛</m:t>
                    </m:r>
                  </m:oMath>
                </a14:m>
                <a:r>
                  <a:rPr lang="zh-CN" altLang="en-US" sz="1600" dirty="0" smtClean="0"/>
                  <a:t>，</a:t>
                </a:r>
                <a:r>
                  <a:rPr lang="zh-CN" altLang="en-US" sz="1600" dirty="0"/>
                  <a:t>创建规模为</a:t>
                </a:r>
                <a14:m>
                  <m:oMath xmlns:m="http://schemas.openxmlformats.org/officeDocument/2006/math">
                    <m:r>
                      <a:rPr lang="en-US" altLang="zh-CN" sz="1600" i="1" dirty="0">
                        <a:latin typeface="Cambria Math" panose="02040503050406030204" pitchFamily="18" charset="0"/>
                        <a:ea typeface="Cambria Math" panose="02040503050406030204" pitchFamily="18" charset="0"/>
                      </a:rPr>
                      <m:t>ℒ</m:t>
                    </m:r>
                    <m:r>
                      <a:rPr lang="en-US" altLang="zh-CN" sz="1600" i="1" dirty="0" err="1">
                        <a:latin typeface="Cambria Math" panose="02040503050406030204" pitchFamily="18" charset="0"/>
                      </a:rPr>
                      <m:t>.</m:t>
                    </m:r>
                    <m:r>
                      <a:rPr lang="en-US" altLang="zh-CN" sz="1600" i="1" dirty="0" err="1">
                        <a:latin typeface="Cambria Math" panose="02040503050406030204" pitchFamily="18" charset="0"/>
                      </a:rPr>
                      <m:t>𝑛</m:t>
                    </m:r>
                  </m:oMath>
                </a14:m>
                <a:r>
                  <a:rPr lang="zh-CN" altLang="en-US" sz="1600" dirty="0"/>
                  <a:t>的数组</a:t>
                </a:r>
                <a14:m>
                  <m:oMath xmlns:m="http://schemas.openxmlformats.org/officeDocument/2006/math">
                    <m:r>
                      <a:rPr lang="en-US" altLang="zh-CN" sz="1600" i="0" dirty="0" smtClean="0">
                        <a:latin typeface="Cambria Math" panose="02040503050406030204" pitchFamily="18" charset="0"/>
                        <a:ea typeface="Cambria Math" panose="02040503050406030204" pitchFamily="18" charset="0"/>
                      </a:rPr>
                      <m:t>ℒ</m:t>
                    </m:r>
                    <m:r>
                      <a:rPr lang="en-US" altLang="zh-CN" sz="1600" i="0" dirty="0" err="1">
                        <a:latin typeface="Cambria Math" panose="02040503050406030204" pitchFamily="18" charset="0"/>
                      </a:rPr>
                      <m:t>.</m:t>
                    </m:r>
                    <m:r>
                      <a:rPr lang="en-US" altLang="zh-CN" sz="1600" i="1" dirty="0" err="1" smtClean="0">
                        <a:latin typeface="Cambria Math" panose="02040503050406030204" pitchFamily="18" charset="0"/>
                      </a:rPr>
                      <m:t>𝐴</m:t>
                    </m:r>
                    <m:r>
                      <a:rPr lang="en-US" altLang="zh-CN" sz="1600" i="1" dirty="0" err="1">
                        <a:latin typeface="Cambria Math" panose="02040503050406030204" pitchFamily="18" charset="0"/>
                      </a:rPr>
                      <m:t> </m:t>
                    </m:r>
                  </m:oMath>
                </a14:m>
                <a:r>
                  <a:rPr lang="zh-CN" altLang="en-US" sz="1600" dirty="0" smtClean="0"/>
                  <a:t>，并加</a:t>
                </a:r>
                <a:r>
                  <a:rPr lang="zh-CN" altLang="en-US" sz="1600" dirty="0"/>
                  <a:t>上所属</a:t>
                </a:r>
                <a:r>
                  <a:rPr lang="en-US" altLang="zh-CN" sz="1600" dirty="0"/>
                  <a:t>c</a:t>
                </a:r>
                <a:r>
                  <a:rPr lang="zh-CN" altLang="en-US" sz="1600" dirty="0"/>
                  <a:t>的</a:t>
                </a:r>
                <a:r>
                  <a:rPr lang="en-US" altLang="zh-CN" sz="1600" dirty="0" smtClean="0"/>
                  <a:t>ID</a:t>
                </a:r>
              </a:p>
              <a:p>
                <a:pPr marL="1257300" lvl="2" indent="-342900">
                  <a:buFont typeface="Arial" panose="020B0604020202020204" pitchFamily="34" charset="0"/>
                  <a:buChar char="•"/>
                </a:pPr>
                <a:r>
                  <a:rPr lang="en-US" altLang="zh-CN" dirty="0"/>
                  <a:t>GPU memory </a:t>
                </a:r>
                <a:r>
                  <a:rPr lang="en-US" altLang="zh-CN" dirty="0" smtClean="0"/>
                  <a:t>preparation</a:t>
                </a:r>
              </a:p>
              <a:p>
                <a:pPr marL="1714500" lvl="3" indent="-342900">
                  <a:buFont typeface="Arial" panose="020B0604020202020204" pitchFamily="34" charset="0"/>
                  <a:buChar char="•"/>
                </a:pPr>
                <a14:m>
                  <m:oMath xmlns:m="http://schemas.openxmlformats.org/officeDocument/2006/math">
                    <m:r>
                      <a:rPr lang="zh-CN" altLang="en-US" sz="1600" i="1" dirty="0">
                        <a:latin typeface="Cambria Math" panose="02040503050406030204" pitchFamily="18" charset="0"/>
                      </a:rPr>
                      <m:t>𝒯</m:t>
                    </m:r>
                  </m:oMath>
                </a14:m>
                <a:r>
                  <a:rPr lang="zh-CN" altLang="en-US" sz="1600" dirty="0"/>
                  <a:t>：存储中间结果</a:t>
                </a:r>
              </a:p>
              <a:p>
                <a:pPr marL="1714500" lvl="3" indent="-34290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ea typeface="Cambria Math" panose="02040503050406030204" pitchFamily="18" charset="0"/>
                      </a:rPr>
                      <m:t>ℛ</m:t>
                    </m:r>
                    <m:r>
                      <a:rPr lang="en-US" altLang="zh-CN" sz="1600" i="1" dirty="0">
                        <a:latin typeface="Cambria Math" panose="02040503050406030204" pitchFamily="18" charset="0"/>
                        <a:ea typeface="Cambria Math" panose="02040503050406030204" pitchFamily="18" charset="0"/>
                      </a:rPr>
                      <m:t> </m:t>
                    </m:r>
                  </m:oMath>
                </a14:m>
                <a:r>
                  <a:rPr lang="zh-CN" altLang="en-US" sz="1600" dirty="0"/>
                  <a:t>：存储最终结果</a:t>
                </a:r>
                <a:endParaRPr lang="en-US" altLang="zh-CN" sz="1600" dirty="0" smtClean="0"/>
              </a:p>
              <a:p>
                <a:pPr marL="1257300" lvl="2" indent="-342900">
                  <a:buFont typeface="Arial" panose="020B0604020202020204" pitchFamily="34" charset="0"/>
                  <a:buChar char="•"/>
                </a:pPr>
                <a:r>
                  <a:rPr lang="en-US" altLang="zh-CN" dirty="0" smtClean="0"/>
                  <a:t>Parallel Processing</a:t>
                </a:r>
              </a:p>
              <a:p>
                <a:pPr marL="1714500" lvl="3" indent="-342900">
                  <a:buFont typeface="Arial" panose="020B0604020202020204" pitchFamily="34" charset="0"/>
                  <a:buChar char="•"/>
                </a:pPr>
                <a14:m>
                  <m:oMath xmlns:m="http://schemas.openxmlformats.org/officeDocument/2006/math">
                    <m:r>
                      <a:rPr lang="en-US" altLang="zh-CN" sz="1600" dirty="0">
                        <a:latin typeface="Cambria Math" panose="02040503050406030204" pitchFamily="18" charset="0"/>
                        <a:ea typeface="Cambria Math" panose="02040503050406030204" pitchFamily="18" charset="0"/>
                      </a:rPr>
                      <m:t>ℒ</m:t>
                    </m:r>
                    <m:r>
                      <a:rPr lang="en-US" altLang="zh-CN" sz="1600" dirty="0" err="1">
                        <a:latin typeface="Cambria Math" panose="02040503050406030204" pitchFamily="18" charset="0"/>
                      </a:rPr>
                      <m:t>.</m:t>
                    </m:r>
                    <m:r>
                      <a:rPr lang="en-US" altLang="zh-CN" sz="1600" i="1" dirty="0" err="1">
                        <a:latin typeface="Cambria Math" panose="02040503050406030204" pitchFamily="18" charset="0"/>
                      </a:rPr>
                      <m:t>𝐴</m:t>
                    </m:r>
                  </m:oMath>
                </a14:m>
                <a:r>
                  <a:rPr lang="zh-CN" altLang="en-US" sz="1600" dirty="0"/>
                  <a:t>中的每一个</a:t>
                </a:r>
                <a:r>
                  <a:rPr lang="en-US" altLang="zh-CN" sz="1600" dirty="0"/>
                  <a:t>bucket</a:t>
                </a:r>
                <a:r>
                  <a:rPr lang="zh-CN" altLang="en-US" sz="1600" dirty="0"/>
                  <a:t>都会分到一个线</a:t>
                </a:r>
                <a:r>
                  <a:rPr lang="zh-CN" altLang="en-US" sz="1600" dirty="0" smtClean="0"/>
                  <a:t>程</a:t>
                </a:r>
                <a:endParaRPr lang="en-US" altLang="zh-CN" sz="1600" dirty="0" smtClean="0"/>
              </a:p>
              <a:p>
                <a:pPr marL="1714500" lvl="3" indent="-342900">
                  <a:buFont typeface="Arial" panose="020B0604020202020204" pitchFamily="34" charset="0"/>
                  <a:buChar char="•"/>
                </a:pPr>
                <a:r>
                  <a:rPr lang="zh-CN" altLang="en-US" sz="1600" dirty="0" smtClean="0"/>
                  <a:t>多</a:t>
                </a:r>
                <a:r>
                  <a:rPr lang="zh-CN" altLang="en-US" sz="1600" dirty="0"/>
                  <a:t>线程同</a:t>
                </a:r>
                <a:r>
                  <a:rPr lang="zh-CN" altLang="en-US" sz="1600" dirty="0" smtClean="0"/>
                  <a:t>时读取并处理</a:t>
                </a:r>
                <a:endParaRPr lang="en-US" altLang="zh-CN" sz="1600" dirty="0" smtClean="0"/>
              </a:p>
              <a:p>
                <a:pPr marL="1257300" lvl="2" indent="-342900">
                  <a:buFont typeface="Arial" panose="020B0604020202020204" pitchFamily="34" charset="0"/>
                  <a:buChar char="•"/>
                </a:pPr>
                <a:r>
                  <a:rPr lang="en-US" altLang="zh-CN" dirty="0"/>
                  <a:t>result </a:t>
                </a:r>
                <a:r>
                  <a:rPr lang="en-US" altLang="zh-CN" dirty="0" smtClean="0"/>
                  <a:t>computation</a:t>
                </a:r>
              </a:p>
              <a:p>
                <a:pPr marL="1714500" lvl="3" indent="-342900">
                  <a:buFont typeface="Arial" panose="020B0604020202020204" pitchFamily="34" charset="0"/>
                  <a:buChar char="•"/>
                </a:pPr>
                <a:r>
                  <a:rPr lang="zh-CN" altLang="en-US" sz="1600" dirty="0"/>
                  <a:t>用</a:t>
                </a:r>
                <a14:m>
                  <m:oMath xmlns:m="http://schemas.openxmlformats.org/officeDocument/2006/math">
                    <m:r>
                      <a:rPr lang="zh-CN" altLang="en-US" sz="1600" i="1" dirty="0">
                        <a:latin typeface="Cambria Math" panose="02040503050406030204" pitchFamily="18" charset="0"/>
                      </a:rPr>
                      <m:t>𝒯</m:t>
                    </m:r>
                  </m:oMath>
                </a14:m>
                <a:r>
                  <a:rPr lang="zh-CN" altLang="en-US" sz="1600" dirty="0"/>
                  <a:t>来</a:t>
                </a:r>
                <a:r>
                  <a:rPr lang="zh-CN" altLang="en-US" sz="1600" dirty="0" smtClean="0"/>
                  <a:t>填</a:t>
                </a:r>
                <a14:m>
                  <m:oMath xmlns:m="http://schemas.openxmlformats.org/officeDocument/2006/math">
                    <m:r>
                      <a:rPr lang="en-US" altLang="zh-CN" sz="1600" i="1" dirty="0">
                        <a:latin typeface="Cambria Math" panose="02040503050406030204" pitchFamily="18" charset="0"/>
                        <a:ea typeface="Cambria Math" panose="02040503050406030204" pitchFamily="18" charset="0"/>
                      </a:rPr>
                      <m:t>ℛ</m:t>
                    </m:r>
                  </m:oMath>
                </a14:m>
                <a:endParaRPr lang="en-US" altLang="zh-CN" sz="1600" dirty="0"/>
              </a:p>
              <a:p>
                <a:pPr marL="1714500" lvl="3" indent="-342900">
                  <a:buFont typeface="Arial" panose="020B0604020202020204" pitchFamily="34" charset="0"/>
                  <a:buChar char="•"/>
                </a:pPr>
                <a:r>
                  <a:rPr lang="zh-CN" altLang="en-US" sz="1600" dirty="0"/>
                  <a:t>先检索</a:t>
                </a:r>
                <a14:m>
                  <m:oMath xmlns:m="http://schemas.openxmlformats.org/officeDocument/2006/math">
                    <m:r>
                      <a:rPr lang="zh-CN" altLang="en-US" sz="1600" i="1" dirty="0" smtClean="0">
                        <a:latin typeface="Cambria Math" panose="02040503050406030204" pitchFamily="18" charset="0"/>
                      </a:rPr>
                      <m:t>𝒯</m:t>
                    </m:r>
                  </m:oMath>
                </a14:m>
                <a:r>
                  <a:rPr lang="zh-CN" altLang="en-US" sz="1600" dirty="0"/>
                  <a:t>中的</a:t>
                </a:r>
                <a14:m>
                  <m:oMath xmlns:m="http://schemas.openxmlformats.org/officeDocument/2006/math">
                    <m:r>
                      <a:rPr lang="en-US" altLang="zh-CN" sz="1600" i="1" dirty="0" smtClean="0">
                        <a:latin typeface="Cambria Math" panose="02040503050406030204" pitchFamily="18" charset="0"/>
                      </a:rPr>
                      <m:t>𝑜</m:t>
                    </m:r>
                  </m:oMath>
                </a14:m>
                <a:r>
                  <a:rPr lang="zh-CN" altLang="en-US" sz="1600" dirty="0"/>
                  <a:t>的最新消息</a:t>
                </a:r>
              </a:p>
              <a:p>
                <a:pPr marL="1714500" lvl="3" indent="-342900">
                  <a:buFont typeface="Arial" panose="020B0604020202020204" pitchFamily="34" charset="0"/>
                  <a:buChar char="•"/>
                </a:pPr>
                <a:r>
                  <a:rPr lang="zh-CN" altLang="en-US" sz="1600" dirty="0"/>
                  <a:t>之后在</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ℛ</m:t>
                    </m:r>
                  </m:oMath>
                </a14:m>
                <a:r>
                  <a:rPr lang="zh-CN" altLang="en-US" sz="1600" dirty="0"/>
                  <a:t>中插入</a:t>
                </a:r>
                <a14:m>
                  <m:oMath xmlns:m="http://schemas.openxmlformats.org/officeDocument/2006/math">
                    <m:r>
                      <a:rPr lang="en-US" altLang="zh-CN" sz="1600" i="1" dirty="0" smtClean="0">
                        <a:latin typeface="Cambria Math" panose="02040503050406030204" pitchFamily="18" charset="0"/>
                      </a:rPr>
                      <m:t>𝑜</m:t>
                    </m:r>
                  </m:oMath>
                </a14:m>
                <a:r>
                  <a:rPr lang="zh-CN" altLang="en-US" sz="1600" dirty="0"/>
                  <a:t>，设置</a:t>
                </a:r>
                <a:r>
                  <a:rPr lang="en-US" altLang="zh-CN" sz="1600" dirty="0"/>
                  <a:t>key</a:t>
                </a:r>
                <a:r>
                  <a:rPr lang="zh-CN" altLang="en-US" sz="1600" dirty="0"/>
                  <a:t>为</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i="1" dirty="0">
                            <a:latin typeface="Cambria Math" panose="02040503050406030204" pitchFamily="18" charset="0"/>
                          </a:rPr>
                          <m:t>𝑚</m:t>
                        </m:r>
                      </m:e>
                      <m:sub>
                        <m:r>
                          <a:rPr lang="en-US" altLang="zh-CN" sz="1600" i="1" dirty="0">
                            <a:latin typeface="Cambria Math" panose="02040503050406030204" pitchFamily="18" charset="0"/>
                          </a:rPr>
                          <m:t>𝑛𝑒𝑤</m:t>
                        </m:r>
                      </m:sub>
                    </m:sSub>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𝑐</m:t>
                    </m:r>
                  </m:oMath>
                </a14:m>
                <a:endParaRPr lang="en-US" altLang="zh-CN" sz="1600" dirty="0"/>
              </a:p>
              <a:p>
                <a:pPr marL="1714500" lvl="3" indent="-342900">
                  <a:buFont typeface="Arial" panose="020B0604020202020204" pitchFamily="34" charset="0"/>
                  <a:buChar char="•"/>
                </a:pPr>
                <a14:m>
                  <m:oMath xmlns:m="http://schemas.openxmlformats.org/officeDocument/2006/math">
                    <m:r>
                      <a:rPr lang="zh-CN" altLang="en-US" sz="1600" i="1" dirty="0">
                        <a:latin typeface="Cambria Math" panose="02040503050406030204" pitchFamily="18" charset="0"/>
                      </a:rPr>
                      <m:t>𝒯</m:t>
                    </m:r>
                  </m:oMath>
                </a14:m>
                <a:r>
                  <a:rPr lang="zh-CN" altLang="en-US" sz="1600" dirty="0"/>
                  <a:t>会被返回给</a:t>
                </a:r>
                <a:r>
                  <a:rPr lang="en-US" altLang="zh-CN" sz="1600" dirty="0"/>
                  <a:t>CPU</a:t>
                </a:r>
                <a:r>
                  <a:rPr lang="zh-CN" altLang="en-US" sz="1600" dirty="0"/>
                  <a:t>用于下一步计算</a:t>
                </a:r>
                <a:endParaRPr lang="en-US" altLang="zh-CN" sz="1600" dirty="0" smtClean="0"/>
              </a:p>
              <a:p>
                <a:endParaRPr lang="en-US" altLang="zh-CN" sz="2000" dirty="0"/>
              </a:p>
              <a:p>
                <a:endParaRPr lang="en-US" altLang="zh-CN" sz="2000" dirty="0" smtClean="0"/>
              </a:p>
              <a:p>
                <a:endParaRPr lang="en-US" altLang="zh-CN" sz="2000" dirty="0"/>
              </a:p>
              <a:p>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448108" cy="6186309"/>
              </a:xfrm>
              <a:prstGeom prst="rect">
                <a:avLst/>
              </a:prstGeom>
              <a:blipFill rotWithShape="0">
                <a:blip r:embed="rId4"/>
                <a:stretch>
                  <a:fillRect l="-532" t="-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265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5436607" cy="4632550"/>
              </a:xfrm>
              <a:prstGeom prst="rect">
                <a:avLst/>
              </a:prstGeom>
              <a:noFill/>
            </p:spPr>
            <p:txBody>
              <a:bodyPr wrap="square" rtlCol="0">
                <a:spAutoFit/>
              </a:bodyPr>
              <a:lstStyle/>
              <a:p>
                <a:r>
                  <a:rPr lang="en-US" altLang="zh-CN" sz="2000" dirty="0" smtClean="0"/>
                  <a:t>Parallel </a:t>
                </a:r>
                <a:r>
                  <a:rPr lang="en-US" altLang="zh-CN" sz="2000" dirty="0"/>
                  <a:t>Message Processing</a:t>
                </a:r>
                <a:endParaRPr lang="en-US" altLang="zh-CN" sz="2000" dirty="0" smtClean="0"/>
              </a:p>
              <a:p>
                <a:pPr marL="800100" lvl="1" indent="-342900">
                  <a:buFont typeface="Arial" panose="020B0604020202020204" pitchFamily="34" charset="0"/>
                  <a:buChar char="•"/>
                </a:pPr>
                <a:r>
                  <a:rPr lang="zh-CN" altLang="en-US" dirty="0"/>
                  <a:t>存在线程同步问</a:t>
                </a:r>
                <a:r>
                  <a:rPr lang="zh-CN" altLang="en-US" dirty="0" smtClean="0"/>
                  <a:t>题，传统解</a:t>
                </a:r>
                <a:r>
                  <a:rPr lang="zh-CN" altLang="en-US" dirty="0"/>
                  <a:t>决：加</a:t>
                </a:r>
                <a:r>
                  <a:rPr lang="zh-CN" altLang="en-US" dirty="0" smtClean="0"/>
                  <a:t>锁，但是降</a:t>
                </a:r>
                <a:r>
                  <a:rPr lang="zh-CN" altLang="en-US" dirty="0"/>
                  <a:t>低效</a:t>
                </a:r>
                <a:r>
                  <a:rPr lang="zh-CN" altLang="en-US" dirty="0" smtClean="0"/>
                  <a:t>率</a:t>
                </a:r>
                <a:endParaRPr lang="en-US" altLang="zh-CN" dirty="0" smtClean="0"/>
              </a:p>
              <a:p>
                <a:pPr marL="800100" lvl="1" indent="-342900">
                  <a:buFont typeface="Arial" panose="020B0604020202020204" pitchFamily="34" charset="0"/>
                  <a:buChar char="•"/>
                </a:pPr>
                <a:r>
                  <a:rPr lang="en-US" altLang="zh-CN" dirty="0"/>
                  <a:t>We propose a lock-free algorithm for message </a:t>
                </a:r>
                <a:r>
                  <a:rPr lang="en-US" altLang="zh-CN" dirty="0" smtClean="0"/>
                  <a:t>processing:</a:t>
                </a:r>
              </a:p>
              <a:p>
                <a:pPr marL="1257300" lvl="2" indent="-342900">
                  <a:buFont typeface="Arial" panose="020B0604020202020204" pitchFamily="34" charset="0"/>
                  <a:buChar char="•"/>
                </a:pPr>
                <a:r>
                  <a:rPr lang="en-US" altLang="zh-CN" dirty="0"/>
                  <a:t>Thread Bundles:</a:t>
                </a:r>
              </a:p>
              <a:p>
                <a:pPr marL="1714500" lvl="3" indent="-342900">
                  <a:buFont typeface="Arial" panose="020B0604020202020204" pitchFamily="34" charset="0"/>
                  <a:buChar char="•"/>
                </a:pPr>
                <a:r>
                  <a:rPr lang="zh-CN" altLang="en-US" sz="1600" dirty="0" smtClean="0"/>
                  <a:t>把线程分为数量相等的</a:t>
                </a:r>
                <a14:m>
                  <m:oMath xmlns:m="http://schemas.openxmlformats.org/officeDocument/2006/math">
                    <m:r>
                      <a:rPr lang="en-US" altLang="zh-CN" sz="1600" i="1" dirty="0" smtClean="0">
                        <a:latin typeface="Cambria Math" panose="02040503050406030204" pitchFamily="18" charset="0"/>
                      </a:rPr>
                      <m:t>𝑛</m:t>
                    </m:r>
                    <m:r>
                      <a:rPr lang="en-US" altLang="zh-CN" sz="1600" i="1" dirty="0" smtClean="0">
                        <a:latin typeface="Cambria Math" panose="02040503050406030204" pitchFamily="18" charset="0"/>
                      </a:rPr>
                      <m:t>(0 − </m:t>
                    </m:r>
                    <m:r>
                      <a:rPr lang="en-US" altLang="zh-CN" sz="1600" i="1" dirty="0" smtClean="0">
                        <a:latin typeface="Cambria Math" panose="02040503050406030204" pitchFamily="18" charset="0"/>
                      </a:rPr>
                      <m:t>𝑛</m:t>
                    </m:r>
                    <m:r>
                      <a:rPr lang="en-US" altLang="zh-CN" sz="1600" i="1" dirty="0" smtClean="0">
                        <a:latin typeface="Cambria Math" panose="02040503050406030204" pitchFamily="18" charset="0"/>
                      </a:rPr>
                      <m:t>−1)</m:t>
                    </m:r>
                  </m:oMath>
                </a14:m>
                <a:r>
                  <a:rPr lang="zh-CN" altLang="en-US" sz="1600" dirty="0" smtClean="0"/>
                  <a:t>个束</a:t>
                </a:r>
                <a:r>
                  <a:rPr lang="zh-CN" altLang="en-US" sz="1600" dirty="0"/>
                  <a:t>，</a:t>
                </a:r>
                <a:r>
                  <a:rPr lang="zh-CN" altLang="en-US" sz="1600" dirty="0" smtClean="0"/>
                  <a:t>每束</a:t>
                </a:r>
                <a14:m>
                  <m:oMath xmlns:m="http://schemas.openxmlformats.org/officeDocument/2006/math">
                    <m:sSup>
                      <m:sSupPr>
                        <m:ctrlPr>
                          <a:rPr lang="en-US" altLang="zh-CN" sz="1600" i="1" dirty="0" smtClean="0">
                            <a:latin typeface="Cambria Math" panose="02040503050406030204" pitchFamily="18" charset="0"/>
                          </a:rPr>
                        </m:ctrlPr>
                      </m:sSupPr>
                      <m:e>
                        <m:r>
                          <a:rPr lang="en-US" altLang="zh-CN" sz="1600" i="1" dirty="0">
                            <a:latin typeface="Cambria Math" panose="02040503050406030204" pitchFamily="18" charset="0"/>
                          </a:rPr>
                          <m:t>2</m:t>
                        </m:r>
                      </m:e>
                      <m:sup>
                        <m:r>
                          <a:rPr lang="en-US" altLang="zh-CN" sz="1600" i="1" dirty="0">
                            <a:latin typeface="Cambria Math" panose="02040503050406030204" pitchFamily="18" charset="0"/>
                          </a:rPr>
                          <m:t>𝜂</m:t>
                        </m:r>
                      </m:sup>
                    </m:sSup>
                  </m:oMath>
                </a14:m>
                <a:r>
                  <a:rPr lang="en-US" altLang="zh-CN" sz="1600" dirty="0"/>
                  <a:t> </a:t>
                </a:r>
                <a:r>
                  <a:rPr lang="zh-CN" altLang="en-US" sz="1600" dirty="0" smtClean="0"/>
                  <a:t>线程，</a:t>
                </a:r>
                <a14:m>
                  <m:oMath xmlns:m="http://schemas.openxmlformats.org/officeDocument/2006/math">
                    <m:r>
                      <a:rPr lang="en-US" altLang="zh-CN" sz="1600" i="1" dirty="0" smtClean="0">
                        <a:latin typeface="Cambria Math" panose="02040503050406030204" pitchFamily="18" charset="0"/>
                      </a:rPr>
                      <m:t>𝑛</m:t>
                    </m:r>
                    <m:r>
                      <a:rPr lang="en-US" altLang="zh-CN" sz="1600" i="1" dirty="0" smtClean="0">
                        <a:latin typeface="Cambria Math" panose="02040503050406030204" pitchFamily="18" charset="0"/>
                      </a:rPr>
                      <m:t>=</m:t>
                    </m:r>
                    <m:f>
                      <m:fPr>
                        <m:ctrlPr>
                          <a:rPr lang="en-US" altLang="zh-CN" sz="1600" i="1" dirty="0" smtClean="0">
                            <a:latin typeface="Cambria Math" panose="02040503050406030204" pitchFamily="18" charset="0"/>
                          </a:rPr>
                        </m:ctrlPr>
                      </m:fPr>
                      <m:num>
                        <m:r>
                          <a:rPr lang="en-US" altLang="zh-CN" sz="1600" i="1" dirty="0" smtClean="0">
                            <a:latin typeface="Cambria Math" panose="02040503050406030204" pitchFamily="18" charset="0"/>
                            <a:ea typeface="Cambria Math" panose="02040503050406030204" pitchFamily="18" charset="0"/>
                          </a:rPr>
                          <m:t>ℒ</m:t>
                        </m:r>
                        <m:r>
                          <a:rPr lang="en-US" altLang="zh-CN" sz="1600" b="0" i="1" dirty="0" smtClean="0">
                            <a:latin typeface="Cambria Math" panose="02040503050406030204" pitchFamily="18" charset="0"/>
                            <a:ea typeface="Cambria Math" panose="02040503050406030204" pitchFamily="18" charset="0"/>
                          </a:rPr>
                          <m:t>.</m:t>
                        </m:r>
                        <m:r>
                          <a:rPr lang="en-US" altLang="zh-CN" sz="1600" b="0" i="1" dirty="0" smtClean="0">
                            <a:latin typeface="Cambria Math" panose="02040503050406030204" pitchFamily="18" charset="0"/>
                            <a:ea typeface="Cambria Math" panose="02040503050406030204" pitchFamily="18" charset="0"/>
                          </a:rPr>
                          <m:t>𝑛</m:t>
                        </m:r>
                      </m:num>
                      <m:den>
                        <m:sSup>
                          <m:sSupPr>
                            <m:ctrlPr>
                              <a:rPr lang="en-US" altLang="zh-CN" sz="1600" i="1" dirty="0" smtClean="0">
                                <a:latin typeface="Cambria Math" panose="02040503050406030204" pitchFamily="18" charset="0"/>
                              </a:rPr>
                            </m:ctrlPr>
                          </m:sSupPr>
                          <m:e>
                            <m:r>
                              <a:rPr lang="en-US" altLang="zh-CN" sz="1600" b="0" i="1" dirty="0" smtClean="0">
                                <a:latin typeface="Cambria Math" panose="02040503050406030204" pitchFamily="18" charset="0"/>
                              </a:rPr>
                              <m:t>2</m:t>
                            </m:r>
                          </m:e>
                          <m:sup>
                            <m:r>
                              <a:rPr lang="zh-CN" altLang="en-US" sz="1600" i="1" dirty="0" smtClean="0">
                                <a:latin typeface="Cambria Math" panose="02040503050406030204" pitchFamily="18" charset="0"/>
                              </a:rPr>
                              <m:t>𝜂</m:t>
                            </m:r>
                          </m:sup>
                        </m:sSup>
                      </m:den>
                    </m:f>
                  </m:oMath>
                </a14:m>
                <a:endParaRPr lang="en-US" altLang="zh-CN" dirty="0" smtClean="0"/>
              </a:p>
              <a:p>
                <a:pPr marL="1714500" lvl="3" indent="-342900">
                  <a:buFont typeface="Arial" panose="020B0604020202020204" pitchFamily="34" charset="0"/>
                  <a:buChar char="•"/>
                </a:pPr>
                <a:r>
                  <a:rPr lang="zh-CN" altLang="en-US" sz="1600" dirty="0" smtClean="0"/>
                  <a:t>把第</a:t>
                </a:r>
                <a14:m>
                  <m:oMath xmlns:m="http://schemas.openxmlformats.org/officeDocument/2006/math">
                    <m:r>
                      <a:rPr lang="en-US" altLang="zh-CN" sz="1600" i="1" dirty="0" smtClean="0">
                        <a:latin typeface="Cambria Math" panose="02040503050406030204" pitchFamily="18" charset="0"/>
                      </a:rPr>
                      <m:t>𝑖</m:t>
                    </m:r>
                  </m:oMath>
                </a14:m>
                <a:r>
                  <a:rPr lang="zh-CN" altLang="en-US" sz="1600" dirty="0" smtClean="0"/>
                  <a:t>个线程读取的最新消息存放到</a:t>
                </a:r>
                <a14:m>
                  <m:oMath xmlns:m="http://schemas.openxmlformats.org/officeDocument/2006/math">
                    <m:r>
                      <a:rPr lang="zh-CN" altLang="en-US" sz="1600" i="1" dirty="0">
                        <a:latin typeface="Cambria Math" panose="02040503050406030204" pitchFamily="18" charset="0"/>
                      </a:rPr>
                      <m:t>𝒯</m:t>
                    </m:r>
                    <m:r>
                      <a:rPr lang="en-US" altLang="zh-CN" sz="1600" i="1" dirty="0">
                        <a:latin typeface="Cambria Math" panose="02040503050406030204" pitchFamily="18" charset="0"/>
                      </a:rPr>
                      <m:t>[</m:t>
                    </m:r>
                    <m:r>
                      <a:rPr lang="en-US" altLang="zh-CN" sz="1600" i="1" dirty="0">
                        <a:latin typeface="Cambria Math" panose="02040503050406030204" pitchFamily="18" charset="0"/>
                      </a:rPr>
                      <m:t>𝑜</m:t>
                    </m:r>
                    <m:r>
                      <a:rPr lang="en-US" altLang="zh-CN" sz="1600" i="1" dirty="0">
                        <a:latin typeface="Cambria Math" panose="02040503050406030204" pitchFamily="18" charset="0"/>
                      </a:rPr>
                      <m:t>][</m:t>
                    </m:r>
                    <m:r>
                      <a:rPr lang="en-US" altLang="zh-CN" sz="1600" i="1" dirty="0" err="1">
                        <a:latin typeface="Cambria Math" panose="02040503050406030204" pitchFamily="18" charset="0"/>
                      </a:rPr>
                      <m:t>𝑖</m:t>
                    </m:r>
                    <m:r>
                      <a:rPr lang="en-US" altLang="zh-CN" sz="1600" i="1" dirty="0">
                        <a:latin typeface="Cambria Math" panose="02040503050406030204" pitchFamily="18" charset="0"/>
                      </a:rPr>
                      <m:t>]</m:t>
                    </m:r>
                  </m:oMath>
                </a14:m>
                <a:endParaRPr lang="en-US" altLang="zh-CN" sz="1600" dirty="0" smtClean="0"/>
              </a:p>
              <a:p>
                <a:pPr marL="1714500" lvl="3" indent="-342900">
                  <a:buFont typeface="Arial" panose="020B0604020202020204" pitchFamily="34" charset="0"/>
                  <a:buChar char="•"/>
                </a:pPr>
                <a:r>
                  <a:rPr lang="zh-CN" altLang="en-US" sz="1600" dirty="0" smtClean="0"/>
                  <a:t>然后只需要解决束内同步问题</a:t>
                </a:r>
                <a:endParaRPr lang="en-US" altLang="zh-CN" sz="1600" dirty="0" smtClean="0"/>
              </a:p>
              <a:p>
                <a:pPr marL="1257300" lvl="2" indent="-342900">
                  <a:buFont typeface="Arial" panose="020B0604020202020204" pitchFamily="34" charset="0"/>
                  <a:buChar char="•"/>
                </a:pPr>
                <a:r>
                  <a:rPr lang="en-US" altLang="zh-CN" dirty="0"/>
                  <a:t> X-Shuffle</a:t>
                </a:r>
                <a:r>
                  <a:rPr lang="en-US" altLang="zh-CN" dirty="0" smtClean="0"/>
                  <a:t>:</a:t>
                </a:r>
              </a:p>
              <a:p>
                <a:pPr marL="1714500" lvl="3" indent="-342900">
                  <a:buFont typeface="Arial" panose="020B0604020202020204" pitchFamily="34" charset="0"/>
                  <a:buChar char="•"/>
                </a:pPr>
                <a:r>
                  <a:rPr lang="zh-CN" altLang="en-US" sz="1600" dirty="0"/>
                  <a:t>处理</a:t>
                </a:r>
                <a14:m>
                  <m:oMath xmlns:m="http://schemas.openxmlformats.org/officeDocument/2006/math">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2</m:t>
                        </m:r>
                      </m:e>
                      <m:sup>
                        <m:r>
                          <a:rPr lang="en-US" altLang="zh-CN" sz="1600" i="1" dirty="0">
                            <a:latin typeface="Cambria Math" panose="02040503050406030204" pitchFamily="18" charset="0"/>
                          </a:rPr>
                          <m:t>𝜂</m:t>
                        </m:r>
                      </m:sup>
                    </m:sSup>
                  </m:oMath>
                </a14:m>
                <a:r>
                  <a:rPr lang="zh-CN" altLang="en-US" sz="1600" dirty="0"/>
                  <a:t>个消息，保留每一个对象的最新消息，同时把同一个对象的消息数减少到</a:t>
                </a:r>
                <a:r>
                  <a:rPr lang="en-US" altLang="zh-CN" sz="1600" dirty="0" smtClean="0"/>
                  <a:t>k(</a:t>
                </a:r>
                <a:r>
                  <a:rPr lang="zh-CN" altLang="en-US" sz="1600" dirty="0" smtClean="0"/>
                  <a:t>由</a:t>
                </a:r>
                <a14:m>
                  <m:oMath xmlns:m="http://schemas.openxmlformats.org/officeDocument/2006/math">
                    <m:r>
                      <a:rPr lang="en-US" altLang="zh-CN" sz="1600" i="1" dirty="0" smtClean="0">
                        <a:latin typeface="Cambria Math" panose="02040503050406030204" pitchFamily="18" charset="0"/>
                      </a:rPr>
                      <m:t>𝜇</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𝜂</m:t>
                    </m:r>
                    <m:r>
                      <a:rPr lang="en-US" altLang="zh-CN" sz="1600" i="1" dirty="0" smtClean="0">
                        <a:latin typeface="Cambria Math" panose="02040503050406030204" pitchFamily="18" charset="0"/>
                      </a:rPr>
                      <m:t>)</m:t>
                    </m:r>
                  </m:oMath>
                </a14:m>
                <a:r>
                  <a:rPr lang="zh-CN" altLang="en-US" sz="1600" dirty="0"/>
                  <a:t>界</a:t>
                </a:r>
                <a:r>
                  <a:rPr lang="zh-CN" altLang="en-US" sz="1600" dirty="0" smtClean="0"/>
                  <a:t>定</a:t>
                </a:r>
                <a:r>
                  <a:rPr lang="en-US" altLang="zh-CN" sz="1600" dirty="0" smtClean="0"/>
                  <a:t>)</a:t>
                </a:r>
              </a:p>
              <a:p>
                <a:pPr marL="1714500" lvl="3" indent="-342900">
                  <a:buFont typeface="Arial" panose="020B0604020202020204" pitchFamily="34" charset="0"/>
                  <a:buChar char="•"/>
                </a:pPr>
                <a:r>
                  <a:rPr lang="zh-CN" altLang="en-US" sz="1600" dirty="0"/>
                  <a:t>对于同一个对象，迭代更新</a:t>
                </a:r>
                <a14:m>
                  <m:oMath xmlns:m="http://schemas.openxmlformats.org/officeDocument/2006/math">
                    <m:r>
                      <a:rPr lang="zh-CN" altLang="en-US" sz="1600" i="1" dirty="0" smtClean="0">
                        <a:latin typeface="Cambria Math" panose="02040503050406030204" pitchFamily="18" charset="0"/>
                      </a:rPr>
                      <m:t>𝒯</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𝑜</m:t>
                    </m:r>
                    <m:r>
                      <a:rPr lang="en-US" altLang="zh-CN" sz="1600" i="1" dirty="0" smtClean="0">
                        <a:latin typeface="Cambria Math" panose="02040503050406030204" pitchFamily="18" charset="0"/>
                      </a:rPr>
                      <m:t>][</m:t>
                    </m:r>
                    <m:r>
                      <a:rPr lang="en-US" altLang="zh-CN" sz="1600" i="1" dirty="0" err="1">
                        <a:latin typeface="Cambria Math" panose="02040503050406030204" pitchFamily="18" charset="0"/>
                      </a:rPr>
                      <m:t>𝑖</m:t>
                    </m:r>
                    <m:r>
                      <a:rPr lang="en-US" altLang="zh-CN" sz="1600" i="1" dirty="0">
                        <a:latin typeface="Cambria Math" panose="02040503050406030204" pitchFamily="18" charset="0"/>
                      </a:rPr>
                      <m:t>]  </m:t>
                    </m:r>
                    <m:r>
                      <a:rPr lang="el-GR" altLang="zh-CN" sz="1600" i="1" dirty="0" smtClean="0">
                        <a:latin typeface="Cambria Math" panose="02040503050406030204" pitchFamily="18" charset="0"/>
                      </a:rPr>
                      <m:t>𝜇</m:t>
                    </m:r>
                    <m:r>
                      <a:rPr lang="el-GR" altLang="zh-CN" sz="1600" i="1" dirty="0" smtClean="0">
                        <a:latin typeface="Cambria Math" panose="02040503050406030204" pitchFamily="18" charset="0"/>
                      </a:rPr>
                      <m:t>(</m:t>
                    </m:r>
                    <m:r>
                      <a:rPr lang="el-GR" altLang="zh-CN" sz="1600" i="1" dirty="0" smtClean="0">
                        <a:latin typeface="Cambria Math" panose="02040503050406030204" pitchFamily="18" charset="0"/>
                      </a:rPr>
                      <m:t>𝜂</m:t>
                    </m:r>
                    <m:r>
                      <a:rPr lang="el-GR" altLang="zh-CN" sz="1600" i="1" dirty="0" smtClean="0">
                        <a:latin typeface="Cambria Math" panose="02040503050406030204" pitchFamily="18" charset="0"/>
                      </a:rPr>
                      <m:t>)</m:t>
                    </m:r>
                  </m:oMath>
                </a14:m>
                <a:r>
                  <a:rPr lang="zh-CN" altLang="en-US" sz="1600" dirty="0" smtClean="0"/>
                  <a:t>次</a:t>
                </a:r>
                <a:endParaRPr lang="en-US" altLang="zh-CN" sz="1600" dirty="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5436607" cy="4632550"/>
              </a:xfrm>
              <a:prstGeom prst="rect">
                <a:avLst/>
              </a:prstGeom>
              <a:blipFill rotWithShape="0">
                <a:blip r:embed="rId5"/>
                <a:stretch>
                  <a:fillRect l="-1121" t="-658" b="-395"/>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6"/>
          <a:srcRect l="1211"/>
          <a:stretch/>
        </p:blipFill>
        <p:spPr>
          <a:xfrm>
            <a:off x="6102037" y="1122630"/>
            <a:ext cx="5542276" cy="4105275"/>
          </a:xfrm>
          <a:prstGeom prst="rect">
            <a:avLst/>
          </a:prstGeom>
        </p:spPr>
      </p:pic>
    </p:spTree>
    <p:extLst>
      <p:ext uri="{BB962C8B-B14F-4D97-AF65-F5344CB8AC3E}">
        <p14:creationId xmlns:p14="http://schemas.microsoft.com/office/powerpoint/2010/main" val="332146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5109091"/>
              </a:xfrm>
              <a:prstGeom prst="rect">
                <a:avLst/>
              </a:prstGeom>
              <a:noFill/>
            </p:spPr>
            <p:txBody>
              <a:bodyPr wrap="square" rtlCol="0">
                <a:spAutoFit/>
              </a:bodyPr>
              <a:lstStyle/>
              <a:p>
                <a:r>
                  <a:rPr lang="en-US" altLang="zh-CN" sz="2000" dirty="0" smtClean="0"/>
                  <a:t>Parallel </a:t>
                </a:r>
                <a:r>
                  <a:rPr lang="en-US" altLang="zh-CN" sz="2000" dirty="0"/>
                  <a:t>Message Processing</a:t>
                </a:r>
                <a:endParaRPr lang="en-US" altLang="zh-CN" sz="2000" dirty="0" smtClean="0"/>
              </a:p>
              <a:p>
                <a:pPr marL="800100" lvl="1" indent="-342900">
                  <a:buFont typeface="Arial" panose="020B0604020202020204" pitchFamily="34" charset="0"/>
                  <a:buChar char="•"/>
                </a:pPr>
                <a:r>
                  <a:rPr lang="en-US" altLang="zh-CN" dirty="0" err="1" smtClean="0"/>
                  <a:t>G_X_Shuffle</a:t>
                </a:r>
                <a:r>
                  <a:rPr lang="zh-CN" altLang="en-US" dirty="0" smtClean="0"/>
                  <a:t>的图示</a:t>
                </a: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𝜂</m:t>
                    </m:r>
                    <m:r>
                      <a:rPr lang="en-US" altLang="zh-CN" i="1" dirty="0" smtClean="0">
                        <a:latin typeface="Cambria Math" panose="02040503050406030204" pitchFamily="18" charset="0"/>
                      </a:rPr>
                      <m:t> = 4</m:t>
                    </m:r>
                  </m:oMath>
                </a14:m>
                <a:endParaRPr lang="en-US" altLang="zh-CN" dirty="0"/>
              </a:p>
              <a:p>
                <a:pPr marL="800100" lvl="1" indent="-342900">
                  <a:buFont typeface="Arial" panose="020B0604020202020204" pitchFamily="34" charset="0"/>
                  <a:buChar char="•"/>
                </a:pPr>
                <a14:m>
                  <m:oMath xmlns:m="http://schemas.openxmlformats.org/officeDocument/2006/math">
                    <m:r>
                      <a:rPr lang="el-GR" altLang="zh-CN" i="1" dirty="0" smtClean="0">
                        <a:latin typeface="Cambria Math" panose="02040503050406030204" pitchFamily="18" charset="0"/>
                      </a:rPr>
                      <m:t>𝜇</m:t>
                    </m:r>
                    <m:r>
                      <a:rPr lang="el-GR" altLang="zh-CN" i="1" dirty="0" smtClean="0">
                        <a:latin typeface="Cambria Math" panose="02040503050406030204" pitchFamily="18" charset="0"/>
                      </a:rPr>
                      <m:t>(</m:t>
                    </m:r>
                    <m:r>
                      <a:rPr lang="en-US" altLang="zh-CN" i="1" dirty="0" smtClean="0">
                        <a:latin typeface="Cambria Math" panose="02040503050406030204" pitchFamily="18" charset="0"/>
                      </a:rPr>
                      <m:t>𝜂</m:t>
                    </m:r>
                    <m:r>
                      <a:rPr lang="el-GR" altLang="zh-CN" i="1" dirty="0" smtClean="0">
                        <a:latin typeface="Cambria Math" panose="02040503050406030204" pitchFamily="18" charset="0"/>
                      </a:rPr>
                      <m:t>)</m:t>
                    </m:r>
                    <m:r>
                      <a:rPr lang="en-US" altLang="zh-CN" i="1" dirty="0" smtClean="0">
                        <a:latin typeface="Cambria Math" panose="02040503050406030204" pitchFamily="18" charset="0"/>
                      </a:rPr>
                      <m:t> = </m:t>
                    </m:r>
                    <m:r>
                      <a:rPr lang="el-GR" altLang="zh-CN" i="1" dirty="0" smtClean="0">
                        <a:latin typeface="Cambria Math" panose="02040503050406030204" pitchFamily="18" charset="0"/>
                      </a:rPr>
                      <m:t>𝜇</m:t>
                    </m:r>
                    <m:r>
                      <a:rPr lang="el-GR" altLang="zh-CN" i="1" dirty="0" smtClean="0">
                        <a:latin typeface="Cambria Math" panose="02040503050406030204" pitchFamily="18" charset="0"/>
                      </a:rPr>
                      <m:t>(4) = 2</m:t>
                    </m:r>
                  </m:oMath>
                </a14:m>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5109091"/>
              </a:xfrm>
              <a:prstGeom prst="rect">
                <a:avLst/>
              </a:prstGeom>
              <a:blipFill rotWithShape="0">
                <a:blip r:embed="rId3"/>
                <a:stretch>
                  <a:fillRect l="-545" t="-597"/>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1588270" y="1799738"/>
            <a:ext cx="8924925" cy="3181350"/>
          </a:xfrm>
          <a:prstGeom prst="rect">
            <a:avLst/>
          </a:prstGeom>
        </p:spPr>
      </p:pic>
    </p:spTree>
    <p:extLst>
      <p:ext uri="{BB962C8B-B14F-4D97-AF65-F5344CB8AC3E}">
        <p14:creationId xmlns:p14="http://schemas.microsoft.com/office/powerpoint/2010/main" val="3264322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4856842"/>
              </a:xfrm>
              <a:prstGeom prst="rect">
                <a:avLst/>
              </a:prstGeom>
              <a:noFill/>
            </p:spPr>
            <p:txBody>
              <a:bodyPr wrap="square" rtlCol="0">
                <a:spAutoFit/>
              </a:bodyPr>
              <a:lstStyle/>
              <a:p>
                <a:r>
                  <a:rPr lang="en-US" altLang="zh-CN" sz="2000" dirty="0" smtClean="0"/>
                  <a:t>Upper </a:t>
                </a:r>
                <a:r>
                  <a:rPr lang="en-US" altLang="zh-CN" sz="2000" dirty="0"/>
                  <a:t>Bound of the Number of Messages of an Object</a:t>
                </a:r>
                <a:endParaRPr lang="en-US" altLang="zh-CN" sz="2000" dirty="0" smtClean="0"/>
              </a:p>
              <a:p>
                <a:pPr marL="800100" lvl="1" indent="-342900">
                  <a:buFont typeface="Arial" panose="020B0604020202020204" pitchFamily="34" charset="0"/>
                  <a:buChar char="•"/>
                </a:pPr>
                <a:r>
                  <a:rPr lang="zh-CN" altLang="en-US" dirty="0" smtClean="0"/>
                  <a:t>计算</a:t>
                </a:r>
                <a14:m>
                  <m:oMath xmlns:m="http://schemas.openxmlformats.org/officeDocument/2006/math">
                    <m:r>
                      <a:rPr lang="el-GR" altLang="zh-CN" i="1" dirty="0" smtClean="0">
                        <a:latin typeface="Cambria Math" panose="02040503050406030204" pitchFamily="18" charset="0"/>
                      </a:rPr>
                      <m:t>𝜇</m:t>
                    </m:r>
                    <m:r>
                      <a:rPr lang="el-GR" altLang="zh-CN" i="1" dirty="0" smtClean="0">
                        <a:latin typeface="Cambria Math" panose="02040503050406030204" pitchFamily="18" charset="0"/>
                      </a:rPr>
                      <m:t>(</m:t>
                    </m:r>
                    <m:r>
                      <a:rPr lang="en-US" altLang="zh-CN" i="1" dirty="0" smtClean="0">
                        <a:latin typeface="Cambria Math" panose="02040503050406030204" pitchFamily="18" charset="0"/>
                      </a:rPr>
                      <m:t>𝜂</m:t>
                    </m:r>
                    <m:r>
                      <a:rPr lang="el-GR" altLang="zh-CN" i="1" dirty="0" smtClean="0">
                        <a:latin typeface="Cambria Math" panose="02040503050406030204" pitchFamily="18" charset="0"/>
                      </a:rPr>
                      <m:t>)</m:t>
                    </m:r>
                  </m:oMath>
                </a14:m>
                <a:endParaRPr lang="en-US" altLang="zh-CN" dirty="0"/>
              </a:p>
              <a:p>
                <a:pPr marL="800100" lvl="1" indent="-342900">
                  <a:buFont typeface="Arial" panose="020B0604020202020204" pitchFamily="34" charset="0"/>
                  <a:buChar char="•"/>
                </a:pPr>
                <a:endParaRPr lang="en-US" altLang="zh-CN" dirty="0" smtClean="0"/>
              </a:p>
              <a:p>
                <a:pPr marL="1257300" lvl="2" indent="-342900">
                  <a:buFont typeface="Arial" panose="020B0604020202020204" pitchFamily="34" charset="0"/>
                  <a:buChar char="•"/>
                </a:pPr>
                <a:r>
                  <a:rPr lang="en-US" altLang="zh-CN" dirty="0" smtClean="0"/>
                  <a:t> </a:t>
                </a: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1257300" lvl="2" indent="-342900">
                  <a:buFont typeface="Arial" panose="020B0604020202020204" pitchFamily="34" charset="0"/>
                  <a:buChar char="•"/>
                </a:pPr>
                <a:r>
                  <a:rPr lang="en-US" altLang="zh-CN" dirty="0" smtClean="0"/>
                  <a:t>Given </a:t>
                </a:r>
                <a:r>
                  <a:rPr lang="en-US" altLang="zh-CN" dirty="0"/>
                  <a:t>two threads </a:t>
                </a:r>
                <a14:m>
                  <m:oMath xmlns:m="http://schemas.openxmlformats.org/officeDocument/2006/math">
                    <m:r>
                      <a:rPr lang="en-US" altLang="zh-CN" i="1" dirty="0" smtClean="0">
                        <a:latin typeface="Cambria Math" panose="02040503050406030204" pitchFamily="18" charset="0"/>
                      </a:rPr>
                      <m:t>𝛼</m:t>
                    </m:r>
                  </m:oMath>
                </a14:m>
                <a:r>
                  <a:rPr lang="en-US" altLang="zh-CN" dirty="0"/>
                  <a:t> and </a:t>
                </a:r>
                <a14:m>
                  <m:oMath xmlns:m="http://schemas.openxmlformats.org/officeDocument/2006/math">
                    <m:r>
                      <a:rPr lang="en-US" altLang="zh-CN" i="1" dirty="0" smtClean="0">
                        <a:latin typeface="Cambria Math" panose="02040503050406030204" pitchFamily="18" charset="0"/>
                      </a:rPr>
                      <m:t>𝛽</m:t>
                    </m:r>
                  </m:oMath>
                </a14:m>
                <a:r>
                  <a:rPr lang="en-US" altLang="zh-CN" dirty="0"/>
                  <a:t>, </a:t>
                </a:r>
                <a:r>
                  <a:rPr lang="en-US" altLang="zh-CN" dirty="0" smtClean="0"/>
                  <a:t>we say </a:t>
                </a:r>
                <a:r>
                  <a:rPr lang="en-US" altLang="zh-CN" dirty="0"/>
                  <a:t>that </a:t>
                </a:r>
                <a14:m>
                  <m:oMath xmlns:m="http://schemas.openxmlformats.org/officeDocument/2006/math">
                    <m:r>
                      <a:rPr lang="en-US" altLang="zh-CN" i="1" dirty="0" smtClean="0">
                        <a:latin typeface="Cambria Math" panose="02040503050406030204" pitchFamily="18" charset="0"/>
                      </a:rPr>
                      <m:t>𝛼</m:t>
                    </m:r>
                  </m:oMath>
                </a14:m>
                <a:r>
                  <a:rPr lang="en-US" altLang="zh-CN" dirty="0"/>
                  <a:t> covers </a:t>
                </a:r>
                <a14:m>
                  <m:oMath xmlns:m="http://schemas.openxmlformats.org/officeDocument/2006/math">
                    <m:r>
                      <a:rPr lang="en-US" altLang="zh-CN" i="1" dirty="0" smtClean="0">
                        <a:latin typeface="Cambria Math" panose="02040503050406030204" pitchFamily="18" charset="0"/>
                      </a:rPr>
                      <m:t>𝛽</m:t>
                    </m:r>
                  </m:oMath>
                </a14:m>
                <a:r>
                  <a:rPr lang="en-US" altLang="zh-CN" dirty="0"/>
                  <a:t>, if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𝑚</m:t>
                        </m:r>
                      </m:e>
                      <m:sub>
                        <m:r>
                          <a:rPr lang="en-US" altLang="zh-CN" i="1" dirty="0">
                            <a:latin typeface="Cambria Math" panose="02040503050406030204" pitchFamily="18" charset="0"/>
                          </a:rPr>
                          <m:t>𝛽</m:t>
                        </m:r>
                      </m:sub>
                    </m:sSub>
                  </m:oMath>
                </a14:m>
                <a:r>
                  <a:rPr lang="en-US" altLang="zh-CN" dirty="0"/>
                  <a:t> will be shuffled to a thread that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m:rPr>
                            <m:nor/>
                          </m:rPr>
                          <a:rPr lang="en-US" altLang="zh-CN" dirty="0"/>
                          <m:t>α</m:t>
                        </m:r>
                      </m:sub>
                    </m:sSub>
                  </m:oMath>
                </a14:m>
                <a:r>
                  <a:rPr lang="en-US" altLang="zh-CN" dirty="0" smtClean="0"/>
                  <a:t> has </a:t>
                </a:r>
                <a:r>
                  <a:rPr lang="en-US" altLang="zh-CN" dirty="0"/>
                  <a:t>previously appeared. </a:t>
                </a:r>
                <a:endParaRPr lang="en-US" altLang="zh-CN" dirty="0" smtClean="0"/>
              </a:p>
              <a:p>
                <a:pPr marL="1257300" lvl="2" indent="-342900">
                  <a:buFont typeface="Arial" panose="020B0604020202020204" pitchFamily="34" charset="0"/>
                  <a:buChar char="•"/>
                </a:pPr>
                <a:r>
                  <a:rPr lang="en-US" altLang="zh-CN" dirty="0"/>
                  <a:t>given a bundle of messages, the maximum number of </a:t>
                </a:r>
                <a:r>
                  <a:rPr lang="en-US" altLang="zh-CN" dirty="0" smtClean="0"/>
                  <a:t>different messages </a:t>
                </a:r>
                <a:r>
                  <a:rPr lang="en-US" altLang="zh-CN" dirty="0"/>
                  <a:t>of an object remained after shuffling is equal to </a:t>
                </a:r>
                <a:r>
                  <a:rPr lang="en-US" altLang="zh-CN" dirty="0" smtClean="0"/>
                  <a:t>the number </a:t>
                </a:r>
                <a:r>
                  <a:rPr lang="en-US" altLang="zh-CN" dirty="0"/>
                  <a:t>of threads that cannot cover each other in the bundle.</a:t>
                </a:r>
              </a:p>
              <a:p>
                <a:pPr marL="1257300" lvl="2" indent="-342900">
                  <a:buFont typeface="Arial" panose="020B0604020202020204" pitchFamily="34" charset="0"/>
                  <a:buChar char="•"/>
                </a:pPr>
                <a:endParaRPr lang="en-US" altLang="zh-CN" dirty="0" smtClean="0"/>
              </a:p>
              <a:p>
                <a:pPr marL="1257300" lvl="2" indent="-342900">
                  <a:buFont typeface="Arial" panose="020B0604020202020204" pitchFamily="34" charset="0"/>
                  <a:buChar char="•"/>
                </a:pPr>
                <a:r>
                  <a:rPr lang="en-US" altLang="zh-CN" dirty="0"/>
                  <a:t> </a:t>
                </a: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4856842"/>
              </a:xfrm>
              <a:prstGeom prst="rect">
                <a:avLst/>
              </a:prstGeom>
              <a:blipFill rotWithShape="0">
                <a:blip r:embed="rId3"/>
                <a:stretch>
                  <a:fillRect l="-545" t="-627" b="-502"/>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4"/>
          <a:srcRect b="1691"/>
          <a:stretch/>
        </p:blipFill>
        <p:spPr>
          <a:xfrm>
            <a:off x="1626983" y="2040523"/>
            <a:ext cx="5715000" cy="2078804"/>
          </a:xfrm>
          <a:prstGeom prst="rect">
            <a:avLst/>
          </a:prstGeom>
        </p:spPr>
      </p:pic>
      <p:pic>
        <p:nvPicPr>
          <p:cNvPr id="6" name="图片 5"/>
          <p:cNvPicPr>
            <a:picLocks noChangeAspect="1"/>
          </p:cNvPicPr>
          <p:nvPr/>
        </p:nvPicPr>
        <p:blipFill>
          <a:blip r:embed="rId5"/>
          <a:stretch>
            <a:fillRect/>
          </a:stretch>
        </p:blipFill>
        <p:spPr>
          <a:xfrm>
            <a:off x="1626983" y="5543569"/>
            <a:ext cx="5676900" cy="1085850"/>
          </a:xfrm>
          <a:prstGeom prst="rect">
            <a:avLst/>
          </a:prstGeom>
        </p:spPr>
      </p:pic>
    </p:spTree>
    <p:extLst>
      <p:ext uri="{BB962C8B-B14F-4D97-AF65-F5344CB8AC3E}">
        <p14:creationId xmlns:p14="http://schemas.microsoft.com/office/powerpoint/2010/main" val="1213918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p:sp>
        <p:nvSpPr>
          <p:cNvPr id="5" name="文本框 4"/>
          <p:cNvSpPr txBox="1"/>
          <p:nvPr/>
        </p:nvSpPr>
        <p:spPr>
          <a:xfrm>
            <a:off x="294237" y="1122630"/>
            <a:ext cx="11185557" cy="4001095"/>
          </a:xfrm>
          <a:prstGeom prst="rect">
            <a:avLst/>
          </a:prstGeom>
          <a:noFill/>
        </p:spPr>
        <p:txBody>
          <a:bodyPr wrap="square" rtlCol="0">
            <a:spAutoFit/>
          </a:bodyPr>
          <a:lstStyle/>
          <a:p>
            <a:r>
              <a:rPr lang="en-US" altLang="zh-CN" sz="2000" dirty="0" smtClean="0"/>
              <a:t>Upper </a:t>
            </a:r>
            <a:r>
              <a:rPr lang="en-US" altLang="zh-CN" sz="2000" dirty="0"/>
              <a:t>Bound of the Number of Messages of an Object</a:t>
            </a:r>
            <a:endParaRPr lang="en-US" altLang="zh-CN" sz="2000" dirty="0" smtClean="0"/>
          </a:p>
          <a:p>
            <a:pPr marL="800100" lvl="1" indent="-342900">
              <a:buFont typeface="Arial" panose="020B0604020202020204" pitchFamily="34" charset="0"/>
              <a:buChar char="•"/>
            </a:pPr>
            <a:r>
              <a:rPr lang="zh-CN" altLang="en-US" dirty="0" smtClean="0"/>
              <a:t>证明定理</a:t>
            </a:r>
            <a:r>
              <a:rPr lang="en-US" altLang="zh-CN" dirty="0" smtClean="0"/>
              <a:t>1</a:t>
            </a:r>
          </a:p>
          <a:p>
            <a:pPr marL="1257300" lvl="2" indent="-342900">
              <a:buFont typeface="Arial" panose="020B0604020202020204" pitchFamily="34" charset="0"/>
              <a:buChar char="•"/>
            </a:pPr>
            <a:r>
              <a:rPr lang="zh-CN" altLang="en-US" dirty="0"/>
              <a:t>一</a:t>
            </a:r>
            <a:r>
              <a:rPr lang="zh-CN" altLang="en-US" dirty="0" smtClean="0"/>
              <a:t>个定义</a:t>
            </a:r>
            <a:endParaRPr lang="en-US" altLang="zh-CN" dirty="0" smtClean="0"/>
          </a:p>
          <a:p>
            <a:pPr marL="1714500" lvl="3" indent="-342900">
              <a:buFont typeface="Arial" panose="020B0604020202020204" pitchFamily="34" charset="0"/>
              <a:buChar char="•"/>
            </a:pPr>
            <a:r>
              <a:rPr lang="en-US" altLang="zh-CN" dirty="0"/>
              <a:t> </a:t>
            </a:r>
            <a:endParaRPr lang="en-US" altLang="zh-CN" dirty="0" smtClean="0"/>
          </a:p>
          <a:p>
            <a:pPr marL="1257300" lvl="2" indent="-342900">
              <a:buFont typeface="Arial" panose="020B0604020202020204" pitchFamily="34" charset="0"/>
              <a:buChar char="•"/>
            </a:pPr>
            <a:endParaRPr lang="en-US" altLang="zh-CN" dirty="0"/>
          </a:p>
          <a:p>
            <a:pPr lvl="2"/>
            <a:endParaRPr lang="en-US" altLang="zh-CN" dirty="0" smtClean="0"/>
          </a:p>
          <a:p>
            <a:pPr marL="1257300" lvl="2" indent="-342900">
              <a:buFont typeface="Arial" panose="020B0604020202020204" pitchFamily="34" charset="0"/>
              <a:buChar char="•"/>
            </a:pPr>
            <a:r>
              <a:rPr lang="en-US" altLang="zh-CN" dirty="0" smtClean="0"/>
              <a:t>5</a:t>
            </a:r>
            <a:r>
              <a:rPr lang="zh-CN" altLang="en-US" dirty="0" smtClean="0"/>
              <a:t>个引理</a:t>
            </a:r>
            <a:endParaRPr lang="en-US" altLang="zh-CN" dirty="0"/>
          </a:p>
          <a:p>
            <a:pPr marL="1714500" lvl="3" indent="-342900">
              <a:buFont typeface="Arial" panose="020B0604020202020204" pitchFamily="34" charset="0"/>
              <a:buChar char="•"/>
            </a:pPr>
            <a:r>
              <a:rPr lang="en-US" altLang="zh-CN" dirty="0" smtClean="0"/>
              <a:t> </a:t>
            </a:r>
          </a:p>
          <a:p>
            <a:pPr marL="1714500" lvl="3" indent="-342900">
              <a:buFont typeface="Arial" panose="020B0604020202020204" pitchFamily="34" charset="0"/>
              <a:buChar char="•"/>
            </a:pPr>
            <a:endParaRPr lang="en-US" altLang="zh-CN" dirty="0" smtClean="0"/>
          </a:p>
          <a:p>
            <a:pPr marL="1714500" lvl="3" indent="-342900">
              <a:buFont typeface="Arial" panose="020B0604020202020204" pitchFamily="34" charset="0"/>
              <a:buChar char="•"/>
            </a:pPr>
            <a:endParaRPr lang="en-US" altLang="zh-CN" dirty="0"/>
          </a:p>
          <a:p>
            <a:pPr marL="1714500" lvl="3" indent="-342900">
              <a:buFont typeface="Arial" panose="020B0604020202020204" pitchFamily="34" charset="0"/>
              <a:buChar char="•"/>
            </a:pPr>
            <a:r>
              <a:rPr lang="en-US" altLang="zh-CN" dirty="0" smtClean="0"/>
              <a:t> </a:t>
            </a:r>
          </a:p>
          <a:p>
            <a:pPr lvl="3"/>
            <a:r>
              <a:rPr lang="en-US" altLang="zh-CN" dirty="0" smtClean="0"/>
              <a:t> </a:t>
            </a:r>
          </a:p>
          <a:p>
            <a:pPr marL="1714500" lvl="3" indent="-342900">
              <a:buFont typeface="Arial" panose="020B0604020202020204" pitchFamily="34" charset="0"/>
              <a:buChar char="•"/>
            </a:pPr>
            <a:endParaRPr lang="en-US" altLang="zh-CN" dirty="0"/>
          </a:p>
          <a:p>
            <a:pPr marL="1714500" lvl="3" indent="-342900">
              <a:buFont typeface="Arial" panose="020B0604020202020204" pitchFamily="34" charset="0"/>
              <a:buChar char="•"/>
            </a:pPr>
            <a:r>
              <a:rPr lang="en-US" altLang="zh-CN" dirty="0" smtClean="0"/>
              <a:t>  </a:t>
            </a:r>
          </a:p>
        </p:txBody>
      </p:sp>
      <p:pic>
        <p:nvPicPr>
          <p:cNvPr id="7" name="图片 6"/>
          <p:cNvPicPr>
            <a:picLocks noChangeAspect="1"/>
          </p:cNvPicPr>
          <p:nvPr/>
        </p:nvPicPr>
        <p:blipFill rotWithShape="1">
          <a:blip r:embed="rId3"/>
          <a:srcRect b="5610"/>
          <a:stretch/>
        </p:blipFill>
        <p:spPr>
          <a:xfrm>
            <a:off x="2008171" y="2096762"/>
            <a:ext cx="5657498" cy="764133"/>
          </a:xfrm>
          <a:prstGeom prst="rect">
            <a:avLst/>
          </a:prstGeom>
        </p:spPr>
      </p:pic>
      <p:pic>
        <p:nvPicPr>
          <p:cNvPr id="8" name="图片 7"/>
          <p:cNvPicPr>
            <a:picLocks noChangeAspect="1"/>
          </p:cNvPicPr>
          <p:nvPr/>
        </p:nvPicPr>
        <p:blipFill rotWithShape="1">
          <a:blip r:embed="rId4"/>
          <a:srcRect t="9898"/>
          <a:stretch/>
        </p:blipFill>
        <p:spPr>
          <a:xfrm>
            <a:off x="2008171" y="3200698"/>
            <a:ext cx="5582924" cy="515714"/>
          </a:xfrm>
          <a:prstGeom prst="rect">
            <a:avLst/>
          </a:prstGeom>
        </p:spPr>
      </p:pic>
      <p:pic>
        <p:nvPicPr>
          <p:cNvPr id="9" name="图片 8"/>
          <p:cNvPicPr>
            <a:picLocks noChangeAspect="1"/>
          </p:cNvPicPr>
          <p:nvPr/>
        </p:nvPicPr>
        <p:blipFill>
          <a:blip r:embed="rId5"/>
          <a:stretch>
            <a:fillRect/>
          </a:stretch>
        </p:blipFill>
        <p:spPr>
          <a:xfrm>
            <a:off x="2008171" y="3999068"/>
            <a:ext cx="5695950" cy="542925"/>
          </a:xfrm>
          <a:prstGeom prst="rect">
            <a:avLst/>
          </a:prstGeom>
        </p:spPr>
      </p:pic>
      <p:pic>
        <p:nvPicPr>
          <p:cNvPr id="10" name="图片 9"/>
          <p:cNvPicPr>
            <a:picLocks noChangeAspect="1"/>
          </p:cNvPicPr>
          <p:nvPr/>
        </p:nvPicPr>
        <p:blipFill>
          <a:blip r:embed="rId6"/>
          <a:stretch>
            <a:fillRect/>
          </a:stretch>
        </p:blipFill>
        <p:spPr>
          <a:xfrm>
            <a:off x="2008171" y="4796952"/>
            <a:ext cx="5629275" cy="1685925"/>
          </a:xfrm>
          <a:prstGeom prst="rect">
            <a:avLst/>
          </a:prstGeom>
        </p:spPr>
      </p:pic>
    </p:spTree>
    <p:extLst>
      <p:ext uri="{BB962C8B-B14F-4D97-AF65-F5344CB8AC3E}">
        <p14:creationId xmlns:p14="http://schemas.microsoft.com/office/powerpoint/2010/main" val="2560510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p:sp>
        <p:nvSpPr>
          <p:cNvPr id="5" name="文本框 4"/>
          <p:cNvSpPr txBox="1"/>
          <p:nvPr/>
        </p:nvSpPr>
        <p:spPr>
          <a:xfrm>
            <a:off x="294237" y="1122630"/>
            <a:ext cx="11185557" cy="3170099"/>
          </a:xfrm>
          <a:prstGeom prst="rect">
            <a:avLst/>
          </a:prstGeom>
          <a:noFill/>
        </p:spPr>
        <p:txBody>
          <a:bodyPr wrap="square" rtlCol="0">
            <a:spAutoFit/>
          </a:bodyPr>
          <a:lstStyle/>
          <a:p>
            <a:r>
              <a:rPr lang="en-US" altLang="zh-CN" sz="2000" dirty="0" smtClean="0"/>
              <a:t>Upper </a:t>
            </a:r>
            <a:r>
              <a:rPr lang="en-US" altLang="zh-CN" sz="2000" dirty="0"/>
              <a:t>Bound of the Number of Messages of an Object</a:t>
            </a:r>
            <a:endParaRPr lang="en-US" altLang="zh-CN" sz="2000" dirty="0" smtClean="0"/>
          </a:p>
          <a:p>
            <a:pPr marL="800100" lvl="1" indent="-342900">
              <a:buFont typeface="Arial" panose="020B0604020202020204" pitchFamily="34" charset="0"/>
              <a:buChar char="•"/>
            </a:pPr>
            <a:r>
              <a:rPr lang="zh-CN" altLang="en-US" dirty="0" smtClean="0"/>
              <a:t>证明定理</a:t>
            </a:r>
            <a:r>
              <a:rPr lang="en-US" altLang="zh-CN" dirty="0" smtClean="0"/>
              <a:t>1</a:t>
            </a:r>
          </a:p>
          <a:p>
            <a:pPr marL="800100" lvl="1" indent="-342900">
              <a:buFont typeface="Arial" panose="020B0604020202020204" pitchFamily="34" charset="0"/>
              <a:buChar char="•"/>
            </a:pPr>
            <a:endParaRPr lang="en-US" altLang="zh-CN" dirty="0" smtClean="0"/>
          </a:p>
          <a:p>
            <a:pPr marL="1257300" lvl="2" indent="-342900">
              <a:buFont typeface="Arial" panose="020B0604020202020204" pitchFamily="34" charset="0"/>
              <a:buChar char="•"/>
            </a:pPr>
            <a:r>
              <a:rPr lang="en-US" altLang="zh-CN" dirty="0" smtClean="0"/>
              <a:t>5</a:t>
            </a:r>
            <a:r>
              <a:rPr lang="zh-CN" altLang="en-US" dirty="0" smtClean="0"/>
              <a:t>个引理</a:t>
            </a:r>
            <a:endParaRPr lang="en-US" altLang="zh-CN" dirty="0"/>
          </a:p>
          <a:p>
            <a:pPr marL="1714500" lvl="3" indent="-342900">
              <a:buFont typeface="Arial" panose="020B0604020202020204" pitchFamily="34" charset="0"/>
              <a:buChar char="•"/>
            </a:pPr>
            <a:r>
              <a:rPr lang="en-US" altLang="zh-CN" dirty="0" smtClean="0"/>
              <a:t> </a:t>
            </a:r>
          </a:p>
          <a:p>
            <a:pPr marL="1714500" lvl="3" indent="-342900">
              <a:buFont typeface="Arial" panose="020B0604020202020204" pitchFamily="34" charset="0"/>
              <a:buChar char="•"/>
            </a:pPr>
            <a:endParaRPr lang="en-US" altLang="zh-CN" dirty="0" smtClean="0"/>
          </a:p>
          <a:p>
            <a:pPr marL="1714500" lvl="3" indent="-342900">
              <a:buFont typeface="Arial" panose="020B0604020202020204" pitchFamily="34" charset="0"/>
              <a:buChar char="•"/>
            </a:pPr>
            <a:endParaRPr lang="en-US" altLang="zh-CN" dirty="0"/>
          </a:p>
          <a:p>
            <a:pPr lvl="3"/>
            <a:r>
              <a:rPr lang="en-US" altLang="zh-CN" dirty="0" smtClean="0"/>
              <a:t> </a:t>
            </a:r>
          </a:p>
          <a:p>
            <a:pPr lvl="3"/>
            <a:r>
              <a:rPr lang="en-US" altLang="zh-CN" dirty="0" smtClean="0"/>
              <a:t> </a:t>
            </a:r>
          </a:p>
          <a:p>
            <a:pPr marL="1714500" lvl="3" indent="-342900">
              <a:buFont typeface="Arial" panose="020B0604020202020204" pitchFamily="34" charset="0"/>
              <a:buChar char="•"/>
            </a:pPr>
            <a:endParaRPr lang="en-US" altLang="zh-CN" dirty="0"/>
          </a:p>
          <a:p>
            <a:pPr marL="1714500" lvl="3" indent="-342900">
              <a:buFont typeface="Arial" panose="020B0604020202020204" pitchFamily="34" charset="0"/>
              <a:buChar char="•"/>
            </a:pPr>
            <a:r>
              <a:rPr lang="en-US" altLang="zh-CN" dirty="0" smtClean="0"/>
              <a:t>  </a:t>
            </a:r>
          </a:p>
        </p:txBody>
      </p:sp>
      <p:pic>
        <p:nvPicPr>
          <p:cNvPr id="2" name="图片 1"/>
          <p:cNvPicPr>
            <a:picLocks noChangeAspect="1"/>
          </p:cNvPicPr>
          <p:nvPr/>
        </p:nvPicPr>
        <p:blipFill rotWithShape="1">
          <a:blip r:embed="rId3"/>
          <a:srcRect l="992"/>
          <a:stretch/>
        </p:blipFill>
        <p:spPr>
          <a:xfrm>
            <a:off x="2091350" y="2345273"/>
            <a:ext cx="5639460" cy="1562100"/>
          </a:xfrm>
          <a:prstGeom prst="rect">
            <a:avLst/>
          </a:prstGeom>
        </p:spPr>
      </p:pic>
      <p:pic>
        <p:nvPicPr>
          <p:cNvPr id="3" name="图片 2"/>
          <p:cNvPicPr>
            <a:picLocks noChangeAspect="1"/>
          </p:cNvPicPr>
          <p:nvPr/>
        </p:nvPicPr>
        <p:blipFill>
          <a:blip r:embed="rId4"/>
          <a:stretch>
            <a:fillRect/>
          </a:stretch>
        </p:blipFill>
        <p:spPr>
          <a:xfrm>
            <a:off x="2091350" y="3988854"/>
            <a:ext cx="5619750" cy="1600200"/>
          </a:xfrm>
          <a:prstGeom prst="rect">
            <a:avLst/>
          </a:prstGeom>
        </p:spPr>
      </p:pic>
    </p:spTree>
    <p:extLst>
      <p:ext uri="{BB962C8B-B14F-4D97-AF65-F5344CB8AC3E}">
        <p14:creationId xmlns:p14="http://schemas.microsoft.com/office/powerpoint/2010/main" val="2850643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 INTRODUCTION</a:t>
            </a:r>
            <a:endParaRPr lang="zh-CN" altLang="en-US" sz="4000" dirty="0"/>
          </a:p>
        </p:txBody>
      </p:sp>
      <p:sp>
        <p:nvSpPr>
          <p:cNvPr id="5" name="文本框 4"/>
          <p:cNvSpPr txBox="1"/>
          <p:nvPr/>
        </p:nvSpPr>
        <p:spPr>
          <a:xfrm>
            <a:off x="294237" y="1122630"/>
            <a:ext cx="10438645" cy="5262979"/>
          </a:xfrm>
          <a:prstGeom prst="rect">
            <a:avLst/>
          </a:prstGeom>
          <a:noFill/>
        </p:spPr>
        <p:txBody>
          <a:bodyPr wrap="square" rtlCol="0">
            <a:spAutoFit/>
          </a:bodyPr>
          <a:lstStyle/>
          <a:p>
            <a:r>
              <a:rPr lang="en-US" altLang="zh-CN" sz="2000" dirty="0" err="1" smtClean="0"/>
              <a:t>kNN</a:t>
            </a:r>
            <a:r>
              <a:rPr lang="en-US" altLang="zh-CN" sz="2000" dirty="0" smtClean="0"/>
              <a:t> query, a basic type of Location-based services (LBS)</a:t>
            </a:r>
          </a:p>
          <a:p>
            <a:r>
              <a:rPr lang="en-US" altLang="zh-CN" sz="2000" dirty="0" smtClean="0"/>
              <a:t>We compute the </a:t>
            </a:r>
            <a:r>
              <a:rPr lang="en-US" altLang="zh-CN" sz="2000" dirty="0" err="1" smtClean="0"/>
              <a:t>kNN</a:t>
            </a:r>
            <a:r>
              <a:rPr lang="en-US" altLang="zh-CN" sz="2000" dirty="0" smtClean="0"/>
              <a:t> only based on a snapshot(</a:t>
            </a:r>
            <a:r>
              <a:rPr lang="zh-CN" altLang="en-US" sz="2000" dirty="0" smtClean="0"/>
              <a:t>快照</a:t>
            </a:r>
            <a:r>
              <a:rPr lang="en-US" altLang="zh-CN" sz="2000" dirty="0" smtClean="0"/>
              <a:t>) of the locations of the data objects at query time.</a:t>
            </a:r>
          </a:p>
          <a:p>
            <a:r>
              <a:rPr lang="en-US" altLang="zh-CN" sz="2000" dirty="0" smtClean="0"/>
              <a:t>An example:</a:t>
            </a:r>
          </a:p>
          <a:p>
            <a:pPr marL="342900" indent="-342900">
              <a:buFont typeface="Arial" panose="020B0604020202020204" pitchFamily="34" charset="0"/>
              <a:buChar char="•"/>
            </a:pPr>
            <a:r>
              <a:rPr lang="en-US" altLang="zh-CN" sz="2000" dirty="0" smtClean="0"/>
              <a:t>find the three nearest Uber cars for a user</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zh-CN" altLang="en-US" dirty="0" smtClean="0"/>
              <a:t>用户处于</a:t>
            </a:r>
            <a:r>
              <a:rPr lang="en-US" altLang="zh-CN" dirty="0" smtClean="0"/>
              <a:t>&lt;8.5, 6.5&gt;</a:t>
            </a:r>
            <a:r>
              <a:rPr lang="zh-CN" altLang="en-US" dirty="0" smtClean="0"/>
              <a:t>，要求找到离他最近的三辆汽车。</a:t>
            </a:r>
          </a:p>
          <a:p>
            <a:pPr marL="342900" indent="-342900">
              <a:buFont typeface="Arial" panose="020B0604020202020204" pitchFamily="34" charset="0"/>
              <a:buChar char="•"/>
            </a:pPr>
            <a:r>
              <a:rPr lang="zh-CN" altLang="en-US" dirty="0" smtClean="0"/>
              <a:t>服务器检索最近的汽车，比如</a:t>
            </a:r>
            <a:r>
              <a:rPr lang="en-US" altLang="zh-CN" dirty="0" smtClean="0"/>
              <a:t>&lt;o5, o4, o2&gt;</a:t>
            </a:r>
            <a:r>
              <a:rPr lang="zh-CN" altLang="en-US" dirty="0" smtClean="0"/>
              <a:t>，返回给用户。</a:t>
            </a:r>
          </a:p>
          <a:p>
            <a:pPr marL="342900" indent="-342900">
              <a:buFont typeface="Arial" panose="020B0604020202020204" pitchFamily="34" charset="0"/>
              <a:buChar char="•"/>
            </a:pPr>
            <a:r>
              <a:rPr lang="zh-CN" altLang="en-US" dirty="0" smtClean="0"/>
              <a:t>主要挑战：服务器需要持续获取汽车位置的更新信息</a:t>
            </a:r>
            <a:r>
              <a:rPr lang="zh-CN" altLang="en-US" sz="2000" dirty="0" smtClean="0"/>
              <a:t>，</a:t>
            </a:r>
            <a:r>
              <a:rPr lang="zh-CN" altLang="en-US" dirty="0" smtClean="0"/>
              <a:t>以便在查询处理时使其位置保持最新。</a:t>
            </a:r>
            <a:endParaRPr lang="zh-CN" altLang="en-US" sz="2000" dirty="0"/>
          </a:p>
        </p:txBody>
      </p:sp>
      <p:pic>
        <p:nvPicPr>
          <p:cNvPr id="2" name="图片 1"/>
          <p:cNvPicPr>
            <a:picLocks noChangeAspect="1"/>
          </p:cNvPicPr>
          <p:nvPr/>
        </p:nvPicPr>
        <p:blipFill rotWithShape="1">
          <a:blip r:embed="rId3"/>
          <a:srcRect t="3587"/>
          <a:stretch/>
        </p:blipFill>
        <p:spPr>
          <a:xfrm>
            <a:off x="630347" y="2752254"/>
            <a:ext cx="5372100" cy="2552982"/>
          </a:xfrm>
          <a:prstGeom prst="rect">
            <a:avLst/>
          </a:prstGeom>
        </p:spPr>
      </p:pic>
    </p:spTree>
    <p:extLst>
      <p:ext uri="{BB962C8B-B14F-4D97-AF65-F5344CB8AC3E}">
        <p14:creationId xmlns:p14="http://schemas.microsoft.com/office/powerpoint/2010/main" val="142506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p:sp>
        <p:nvSpPr>
          <p:cNvPr id="5" name="文本框 4"/>
          <p:cNvSpPr txBox="1"/>
          <p:nvPr/>
        </p:nvSpPr>
        <p:spPr>
          <a:xfrm>
            <a:off x="294237" y="1122630"/>
            <a:ext cx="11185557" cy="3170099"/>
          </a:xfrm>
          <a:prstGeom prst="rect">
            <a:avLst/>
          </a:prstGeom>
          <a:noFill/>
        </p:spPr>
        <p:txBody>
          <a:bodyPr wrap="square" rtlCol="0">
            <a:spAutoFit/>
          </a:bodyPr>
          <a:lstStyle/>
          <a:p>
            <a:r>
              <a:rPr lang="en-US" altLang="zh-CN" sz="2000" dirty="0" smtClean="0"/>
              <a:t>Upper </a:t>
            </a:r>
            <a:r>
              <a:rPr lang="en-US" altLang="zh-CN" sz="2000" dirty="0"/>
              <a:t>Bound of the Number of Messages of an Object</a:t>
            </a:r>
            <a:endParaRPr lang="en-US" altLang="zh-CN" sz="2000" dirty="0" smtClean="0"/>
          </a:p>
          <a:p>
            <a:pPr marL="800100" lvl="1" indent="-342900">
              <a:buFont typeface="Arial" panose="020B0604020202020204" pitchFamily="34" charset="0"/>
              <a:buChar char="•"/>
            </a:pPr>
            <a:r>
              <a:rPr lang="zh-CN" altLang="en-US" dirty="0" smtClean="0"/>
              <a:t>证明定理</a:t>
            </a:r>
            <a:r>
              <a:rPr lang="en-US" altLang="zh-CN" dirty="0" smtClean="0"/>
              <a:t>1</a:t>
            </a:r>
          </a:p>
          <a:p>
            <a:pPr marL="800100" lvl="1" indent="-342900">
              <a:buFont typeface="Arial" panose="020B0604020202020204" pitchFamily="34" charset="0"/>
              <a:buChar char="•"/>
            </a:pPr>
            <a:endParaRPr lang="en-US" altLang="zh-CN" dirty="0" smtClean="0"/>
          </a:p>
          <a:p>
            <a:pPr marL="1257300" lvl="2" indent="-342900">
              <a:buFont typeface="Arial" panose="020B0604020202020204" pitchFamily="34" charset="0"/>
              <a:buChar char="•"/>
            </a:pPr>
            <a:r>
              <a:rPr lang="en-US" altLang="zh-CN" dirty="0" smtClean="0"/>
              <a:t>5</a:t>
            </a:r>
            <a:r>
              <a:rPr lang="zh-CN" altLang="en-US" dirty="0" smtClean="0"/>
              <a:t>个引理</a:t>
            </a:r>
            <a:endParaRPr lang="en-US" altLang="zh-CN" dirty="0"/>
          </a:p>
          <a:p>
            <a:pPr marL="1714500" lvl="3" indent="-342900">
              <a:buFont typeface="Arial" panose="020B0604020202020204" pitchFamily="34" charset="0"/>
              <a:buChar char="•"/>
            </a:pPr>
            <a:r>
              <a:rPr lang="en-US" altLang="zh-CN" dirty="0" smtClean="0"/>
              <a:t> </a:t>
            </a:r>
          </a:p>
          <a:p>
            <a:pPr marL="1714500" lvl="3" indent="-342900">
              <a:buFont typeface="Arial" panose="020B0604020202020204" pitchFamily="34" charset="0"/>
              <a:buChar char="•"/>
            </a:pPr>
            <a:endParaRPr lang="en-US" altLang="zh-CN" dirty="0" smtClean="0"/>
          </a:p>
          <a:p>
            <a:pPr marL="1714500" lvl="3" indent="-342900">
              <a:buFont typeface="Arial" panose="020B0604020202020204" pitchFamily="34" charset="0"/>
              <a:buChar char="•"/>
            </a:pPr>
            <a:endParaRPr lang="en-US" altLang="zh-CN" dirty="0"/>
          </a:p>
          <a:p>
            <a:pPr lvl="3"/>
            <a:r>
              <a:rPr lang="en-US" altLang="zh-CN" dirty="0" smtClean="0"/>
              <a:t> </a:t>
            </a:r>
          </a:p>
          <a:p>
            <a:pPr lvl="3"/>
            <a:r>
              <a:rPr lang="en-US" altLang="zh-CN" dirty="0" smtClean="0"/>
              <a:t> </a:t>
            </a:r>
          </a:p>
          <a:p>
            <a:pPr marL="1714500" lvl="3" indent="-342900">
              <a:buFont typeface="Arial" panose="020B0604020202020204" pitchFamily="34" charset="0"/>
              <a:buChar char="•"/>
            </a:pPr>
            <a:endParaRPr lang="en-US" altLang="zh-CN" dirty="0"/>
          </a:p>
          <a:p>
            <a:pPr marL="1714500" lvl="3" indent="-342900">
              <a:buFont typeface="Arial" panose="020B0604020202020204" pitchFamily="34" charset="0"/>
              <a:buChar char="•"/>
            </a:pPr>
            <a:r>
              <a:rPr lang="en-US" altLang="zh-CN" dirty="0" smtClean="0"/>
              <a:t>  </a:t>
            </a:r>
          </a:p>
        </p:txBody>
      </p:sp>
      <p:pic>
        <p:nvPicPr>
          <p:cNvPr id="2" name="图片 1"/>
          <p:cNvPicPr>
            <a:picLocks noChangeAspect="1"/>
          </p:cNvPicPr>
          <p:nvPr/>
        </p:nvPicPr>
        <p:blipFill rotWithShape="1">
          <a:blip r:embed="rId3"/>
          <a:srcRect l="992"/>
          <a:stretch/>
        </p:blipFill>
        <p:spPr>
          <a:xfrm>
            <a:off x="2091350" y="2345273"/>
            <a:ext cx="5639460" cy="1562100"/>
          </a:xfrm>
          <a:prstGeom prst="rect">
            <a:avLst/>
          </a:prstGeom>
        </p:spPr>
      </p:pic>
      <p:pic>
        <p:nvPicPr>
          <p:cNvPr id="3" name="图片 2"/>
          <p:cNvPicPr>
            <a:picLocks noChangeAspect="1"/>
          </p:cNvPicPr>
          <p:nvPr/>
        </p:nvPicPr>
        <p:blipFill>
          <a:blip r:embed="rId4"/>
          <a:stretch>
            <a:fillRect/>
          </a:stretch>
        </p:blipFill>
        <p:spPr>
          <a:xfrm>
            <a:off x="2091350" y="3988854"/>
            <a:ext cx="5619750" cy="1600200"/>
          </a:xfrm>
          <a:prstGeom prst="rect">
            <a:avLst/>
          </a:prstGeom>
        </p:spPr>
      </p:pic>
    </p:spTree>
    <p:extLst>
      <p:ext uri="{BB962C8B-B14F-4D97-AF65-F5344CB8AC3E}">
        <p14:creationId xmlns:p14="http://schemas.microsoft.com/office/powerpoint/2010/main" val="2220212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IV. UPDATING THE G-GRID</a:t>
            </a:r>
            <a:endParaRPr lang="zh-CN" altLang="en-US" sz="4000" dirty="0"/>
          </a:p>
        </p:txBody>
      </p:sp>
      <p:sp>
        <p:nvSpPr>
          <p:cNvPr id="5" name="文本框 4"/>
          <p:cNvSpPr txBox="1"/>
          <p:nvPr/>
        </p:nvSpPr>
        <p:spPr>
          <a:xfrm>
            <a:off x="294237" y="1122630"/>
            <a:ext cx="11185557" cy="954107"/>
          </a:xfrm>
          <a:prstGeom prst="rect">
            <a:avLst/>
          </a:prstGeom>
          <a:noFill/>
        </p:spPr>
        <p:txBody>
          <a:bodyPr wrap="square" rtlCol="0">
            <a:spAutoFit/>
          </a:bodyPr>
          <a:lstStyle/>
          <a:p>
            <a:r>
              <a:rPr lang="en-US" altLang="zh-CN" sz="2000" dirty="0" smtClean="0"/>
              <a:t>Upper </a:t>
            </a:r>
            <a:r>
              <a:rPr lang="en-US" altLang="zh-CN" sz="2000" dirty="0"/>
              <a:t>Bound of the Number of Messages of an Object</a:t>
            </a:r>
            <a:endParaRPr lang="en-US" altLang="zh-CN" sz="2000" dirty="0" smtClean="0"/>
          </a:p>
          <a:p>
            <a:pPr marL="800100" lvl="1" indent="-342900">
              <a:buFont typeface="Arial" panose="020B0604020202020204" pitchFamily="34" charset="0"/>
              <a:buChar char="•"/>
            </a:pPr>
            <a:r>
              <a:rPr lang="zh-CN" altLang="en-US" dirty="0" smtClean="0"/>
              <a:t>证明定理</a:t>
            </a:r>
            <a:r>
              <a:rPr lang="en-US" altLang="zh-CN" dirty="0" smtClean="0"/>
              <a:t>1</a:t>
            </a:r>
          </a:p>
          <a:p>
            <a:pPr marL="1257300" lvl="2" indent="-342900">
              <a:buFont typeface="Arial" panose="020B0604020202020204" pitchFamily="34" charset="0"/>
              <a:buChar char="•"/>
            </a:pPr>
            <a:r>
              <a:rPr lang="en-US" altLang="zh-CN" dirty="0"/>
              <a:t> </a:t>
            </a:r>
            <a:endParaRPr lang="en-US" altLang="zh-CN" dirty="0" smtClean="0"/>
          </a:p>
        </p:txBody>
      </p:sp>
      <p:pic>
        <p:nvPicPr>
          <p:cNvPr id="6" name="图片 5"/>
          <p:cNvPicPr>
            <a:picLocks noChangeAspect="1"/>
          </p:cNvPicPr>
          <p:nvPr/>
        </p:nvPicPr>
        <p:blipFill>
          <a:blip r:embed="rId3"/>
          <a:stretch>
            <a:fillRect/>
          </a:stretch>
        </p:blipFill>
        <p:spPr>
          <a:xfrm>
            <a:off x="1641270" y="1797489"/>
            <a:ext cx="6255065" cy="2095499"/>
          </a:xfrm>
          <a:prstGeom prst="rect">
            <a:avLst/>
          </a:prstGeom>
        </p:spPr>
      </p:pic>
      <p:sp>
        <p:nvSpPr>
          <p:cNvPr id="10" name="文本框 9"/>
          <p:cNvSpPr txBox="1"/>
          <p:nvPr/>
        </p:nvSpPr>
        <p:spPr>
          <a:xfrm>
            <a:off x="6029608" y="1901228"/>
            <a:ext cx="823866" cy="506994"/>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878112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 </a:t>
            </a:r>
            <a:r>
              <a:rPr lang="en-US" altLang="zh-CN" sz="4000" i="1" dirty="0" err="1"/>
              <a:t>k</a:t>
            </a:r>
            <a:r>
              <a:rPr lang="en-US" altLang="zh-CN" sz="4000" dirty="0" err="1"/>
              <a:t>NN</a:t>
            </a:r>
            <a:r>
              <a:rPr lang="en-US" altLang="zh-CN" sz="4000" dirty="0"/>
              <a:t> QUERY PROCESSING</a:t>
            </a:r>
            <a:endParaRPr lang="zh-CN" altLang="en-US" sz="4000" dirty="0"/>
          </a:p>
        </p:txBody>
      </p:sp>
      <p:sp>
        <p:nvSpPr>
          <p:cNvPr id="5" name="文本框 4"/>
          <p:cNvSpPr txBox="1"/>
          <p:nvPr/>
        </p:nvSpPr>
        <p:spPr>
          <a:xfrm>
            <a:off x="294237" y="1122630"/>
            <a:ext cx="11185557" cy="1692771"/>
          </a:xfrm>
          <a:prstGeom prst="rect">
            <a:avLst/>
          </a:prstGeom>
          <a:noFill/>
        </p:spPr>
        <p:txBody>
          <a:bodyPr wrap="square" rtlCol="0">
            <a:spAutoFit/>
          </a:bodyPr>
          <a:lstStyle/>
          <a:p>
            <a:r>
              <a:rPr lang="en-US" altLang="zh-CN" sz="2000" dirty="0"/>
              <a:t>We present our </a:t>
            </a:r>
            <a:r>
              <a:rPr lang="en-US" altLang="zh-CN" sz="2000" dirty="0" err="1"/>
              <a:t>kNN</a:t>
            </a:r>
            <a:r>
              <a:rPr lang="en-US" altLang="zh-CN" sz="2000" dirty="0"/>
              <a:t> algorithm in Algorithm </a:t>
            </a:r>
            <a:r>
              <a:rPr lang="en-US" altLang="zh-CN" sz="2000" dirty="0" smtClean="0"/>
              <a:t>4:</a:t>
            </a:r>
          </a:p>
          <a:p>
            <a:pPr marL="800100" lvl="1" indent="-342900">
              <a:buFont typeface="Arial" panose="020B0604020202020204" pitchFamily="34" charset="0"/>
              <a:buChar char="•"/>
            </a:pPr>
            <a:r>
              <a:rPr lang="en-US" altLang="zh-CN" dirty="0" smtClean="0"/>
              <a:t>three steps</a:t>
            </a:r>
          </a:p>
          <a:p>
            <a:pPr marL="1257300" lvl="2" indent="-342900">
              <a:buFont typeface="Arial" panose="020B0604020202020204" pitchFamily="34" charset="0"/>
              <a:buChar char="•"/>
            </a:pPr>
            <a:r>
              <a:rPr lang="zh-CN" altLang="en-US" sz="1600" dirty="0" smtClean="0"/>
              <a:t>确</a:t>
            </a:r>
            <a:r>
              <a:rPr lang="zh-CN" altLang="en-US" sz="1600" dirty="0"/>
              <a:t>定结果所在单元并发送消息到</a:t>
            </a:r>
            <a:r>
              <a:rPr lang="en-US" altLang="zh-CN" sz="1600" dirty="0"/>
              <a:t>GPU</a:t>
            </a:r>
            <a:r>
              <a:rPr lang="zh-CN" altLang="en-US" sz="1600" dirty="0"/>
              <a:t>进行消息清理</a:t>
            </a:r>
          </a:p>
          <a:p>
            <a:pPr marL="1257300" lvl="2" indent="-342900">
              <a:buFont typeface="Arial" panose="020B0604020202020204" pitchFamily="34" charset="0"/>
              <a:buChar char="•"/>
            </a:pPr>
            <a:r>
              <a:rPr lang="zh-CN" altLang="en-US" sz="1600" dirty="0" smtClean="0"/>
              <a:t>构造候选</a:t>
            </a:r>
            <a:r>
              <a:rPr lang="zh-CN" altLang="en-US" sz="1600" dirty="0"/>
              <a:t>集</a:t>
            </a:r>
          </a:p>
          <a:p>
            <a:pPr marL="1257300" lvl="2" indent="-342900">
              <a:buFont typeface="Arial" panose="020B0604020202020204" pitchFamily="34" charset="0"/>
              <a:buChar char="•"/>
            </a:pPr>
            <a:r>
              <a:rPr lang="zh-CN" altLang="en-US" sz="1600" dirty="0" smtClean="0"/>
              <a:t>细</a:t>
            </a:r>
            <a:r>
              <a:rPr lang="zh-CN" altLang="en-US" sz="1600" dirty="0"/>
              <a:t>化候选集获得最终结果</a:t>
            </a:r>
            <a:endParaRPr lang="en-US" altLang="zh-CN" sz="1600" dirty="0" smtClean="0"/>
          </a:p>
          <a:p>
            <a:pPr marL="800100" lvl="1" indent="-342900">
              <a:buFont typeface="Arial" panose="020B0604020202020204" pitchFamily="34" charset="0"/>
              <a:buChar char="•"/>
            </a:pPr>
            <a:endParaRPr lang="en-US" altLang="zh-CN" dirty="0" smtClean="0"/>
          </a:p>
        </p:txBody>
      </p:sp>
      <p:pic>
        <p:nvPicPr>
          <p:cNvPr id="6" name="图片 5"/>
          <p:cNvPicPr>
            <a:picLocks noChangeAspect="1"/>
          </p:cNvPicPr>
          <p:nvPr/>
        </p:nvPicPr>
        <p:blipFill rotWithShape="1">
          <a:blip r:embed="rId3"/>
          <a:srcRect l="2112"/>
          <a:stretch/>
        </p:blipFill>
        <p:spPr>
          <a:xfrm>
            <a:off x="2896118" y="2615933"/>
            <a:ext cx="5687557" cy="3038475"/>
          </a:xfrm>
          <a:prstGeom prst="rect">
            <a:avLst/>
          </a:prstGeom>
        </p:spPr>
      </p:pic>
    </p:spTree>
    <p:extLst>
      <p:ext uri="{BB962C8B-B14F-4D97-AF65-F5344CB8AC3E}">
        <p14:creationId xmlns:p14="http://schemas.microsoft.com/office/powerpoint/2010/main" val="480382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 </a:t>
            </a:r>
            <a:r>
              <a:rPr lang="en-US" altLang="zh-CN" sz="4000" i="1" dirty="0" err="1"/>
              <a:t>k</a:t>
            </a:r>
            <a:r>
              <a:rPr lang="en-US" altLang="zh-CN" sz="4000" dirty="0" err="1"/>
              <a:t>NN</a:t>
            </a:r>
            <a:r>
              <a:rPr lang="en-US" altLang="zh-CN" sz="4000" dirty="0"/>
              <a:t> QUERY PROCESSING</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2769989"/>
              </a:xfrm>
              <a:prstGeom prst="rect">
                <a:avLst/>
              </a:prstGeom>
              <a:noFill/>
            </p:spPr>
            <p:txBody>
              <a:bodyPr wrap="square" rtlCol="0">
                <a:spAutoFit/>
              </a:bodyPr>
              <a:lstStyle/>
              <a:p>
                <a:r>
                  <a:rPr lang="en-US" altLang="zh-CN" sz="2000" dirty="0" err="1" smtClean="0"/>
                  <a:t>kNN</a:t>
                </a:r>
                <a:r>
                  <a:rPr lang="en-US" altLang="zh-CN" sz="2000" dirty="0" smtClean="0"/>
                  <a:t> algorithm:</a:t>
                </a:r>
              </a:p>
              <a:p>
                <a:pPr marL="800100" lvl="1" indent="-342900">
                  <a:buFont typeface="Arial" panose="020B0604020202020204" pitchFamily="34" charset="0"/>
                  <a:buChar char="•"/>
                </a:pPr>
                <a:r>
                  <a:rPr lang="en-US" altLang="zh-CN" dirty="0"/>
                  <a:t>Selecting Candidate Objects</a:t>
                </a:r>
                <a:endParaRPr lang="en-US" altLang="zh-CN" dirty="0" smtClean="0"/>
              </a:p>
              <a:p>
                <a:pPr marL="1257300" lvl="2" indent="-342900">
                  <a:buFont typeface="Arial" panose="020B0604020202020204" pitchFamily="34" charset="0"/>
                  <a:buChar char="•"/>
                </a:pPr>
                <a:r>
                  <a:rPr lang="en-US" altLang="zh-CN" dirty="0"/>
                  <a:t>Transferring message lists</a:t>
                </a:r>
              </a:p>
              <a:p>
                <a:pPr marL="1714500" lvl="3" indent="-342900">
                  <a:buFont typeface="Arial" panose="020B0604020202020204" pitchFamily="34" charset="0"/>
                  <a:buChar char="•"/>
                </a:pPr>
                <a:r>
                  <a:rPr lang="zh-CN" altLang="en-US" sz="1600" dirty="0"/>
                  <a:t>数据迁移相对较慢，所以分组并行执行</a:t>
                </a:r>
                <a:endParaRPr lang="en-US" altLang="zh-CN" sz="1600" dirty="0"/>
              </a:p>
              <a:p>
                <a:pPr marL="1257300" lvl="2" indent="-342900">
                  <a:buFont typeface="Arial" panose="020B0604020202020204" pitchFamily="34" charset="0"/>
                  <a:buChar char="•"/>
                </a:pPr>
                <a:r>
                  <a:rPr lang="en-US" altLang="zh-CN" dirty="0"/>
                  <a:t>Selecting candidate cells</a:t>
                </a:r>
              </a:p>
              <a:p>
                <a:pPr marL="1714500" lvl="3" indent="-342900">
                  <a:buFont typeface="Arial" panose="020B0604020202020204" pitchFamily="34" charset="0"/>
                  <a:buChar char="•"/>
                </a:pPr>
                <a:r>
                  <a:rPr lang="en-US" altLang="zh-CN" dirty="0"/>
                  <a:t>compute a set of candidate cells that contain more than </a:t>
                </a:r>
                <a14:m>
                  <m:oMath xmlns:m="http://schemas.openxmlformats.org/officeDocument/2006/math">
                    <m:r>
                      <a:rPr lang="en-US" altLang="zh-CN" i="1" dirty="0">
                        <a:latin typeface="Cambria Math" panose="02040503050406030204" pitchFamily="18" charset="0"/>
                      </a:rPr>
                      <m:t>𝜌</m:t>
                    </m:r>
                    <m:r>
                      <a:rPr lang="en-US" altLang="zh-CN" i="1" dirty="0">
                        <a:latin typeface="Cambria Math" panose="02040503050406030204" pitchFamily="18" charset="0"/>
                      </a:rPr>
                      <m:t>·</m:t>
                    </m:r>
                    <m:r>
                      <a:rPr lang="en-US" altLang="zh-CN" i="1" dirty="0">
                        <a:latin typeface="Cambria Math" panose="02040503050406030204" pitchFamily="18" charset="0"/>
                      </a:rPr>
                      <m:t>𝑘</m:t>
                    </m:r>
                  </m:oMath>
                </a14:m>
                <a:r>
                  <a:rPr lang="en-US" altLang="zh-CN" dirty="0"/>
                  <a:t> objects</a:t>
                </a:r>
              </a:p>
              <a:p>
                <a:pPr marL="2171700" lvl="4" indent="-342900">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𝜌</m:t>
                    </m:r>
                  </m:oMath>
                </a14:m>
                <a:r>
                  <a:rPr lang="zh-CN" altLang="en-US" sz="1600" dirty="0"/>
                  <a:t>系统参数，平衡</a:t>
                </a:r>
                <a:r>
                  <a:rPr lang="en-US" altLang="zh-CN" sz="1600" dirty="0"/>
                  <a:t>CPU</a:t>
                </a:r>
                <a:r>
                  <a:rPr lang="zh-CN" altLang="en-US" sz="1600" dirty="0"/>
                  <a:t>和</a:t>
                </a:r>
                <a:r>
                  <a:rPr lang="en-US" altLang="zh-CN" sz="1600" dirty="0"/>
                  <a:t>GPU</a:t>
                </a:r>
                <a:r>
                  <a:rPr lang="zh-CN" altLang="en-US" sz="1600" dirty="0"/>
                  <a:t>工作负载</a:t>
                </a:r>
                <a:endParaRPr lang="en-US" altLang="zh-CN" sz="1600" dirty="0"/>
              </a:p>
              <a:p>
                <a:pPr marL="1714500" lvl="3" indent="-342900">
                  <a:buFont typeface="Arial" panose="020B0604020202020204" pitchFamily="34" charset="0"/>
                  <a:buChar char="•"/>
                </a:pPr>
                <a:r>
                  <a:rPr lang="zh-CN" altLang="en-US" sz="1600" dirty="0"/>
                  <a:t>先传输查询点和它</a:t>
                </a:r>
                <a:r>
                  <a:rPr lang="zh-CN" altLang="en-US" sz="1600" dirty="0" smtClean="0"/>
                  <a:t>的相邻单</a:t>
                </a:r>
                <a:r>
                  <a:rPr lang="zh-CN" altLang="en-US" sz="1600" dirty="0"/>
                  <a:t>元</a:t>
                </a:r>
                <a:endParaRPr lang="en-US" altLang="zh-CN" sz="1600" dirty="0"/>
              </a:p>
              <a:p>
                <a:pPr marL="1714500" lvl="3" indent="-342900">
                  <a:buFont typeface="Arial" panose="020B0604020202020204" pitchFamily="34" charset="0"/>
                  <a:buChar char="•"/>
                </a:pPr>
                <a:r>
                  <a:rPr lang="zh-CN" altLang="en-US" sz="1600" dirty="0"/>
                  <a:t>迭代发</a:t>
                </a:r>
                <a:r>
                  <a:rPr lang="zh-CN" altLang="en-US" sz="1600" dirty="0" smtClean="0"/>
                  <a:t>送相邻单</a:t>
                </a:r>
                <a:r>
                  <a:rPr lang="zh-CN" altLang="en-US" sz="1600" dirty="0"/>
                  <a:t>元直至满足数量要</a:t>
                </a:r>
                <a:r>
                  <a:rPr lang="zh-CN" altLang="en-US" sz="1600" dirty="0" smtClean="0"/>
                  <a:t>求（</a:t>
                </a:r>
                <a:r>
                  <a:rPr lang="en-US" altLang="zh-CN" sz="1600" dirty="0" smtClean="0"/>
                  <a:t>3-4</a:t>
                </a:r>
                <a:r>
                  <a:rPr lang="zh-CN" altLang="en-US" sz="1600" dirty="0" smtClean="0"/>
                  <a:t>行）</a:t>
                </a:r>
                <a:endParaRPr lang="en-US" altLang="zh-CN" dirty="0"/>
              </a:p>
              <a:p>
                <a:pPr marL="800100" lvl="1" indent="-34290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2769989"/>
              </a:xfrm>
              <a:prstGeom prst="rect">
                <a:avLst/>
              </a:prstGeom>
              <a:blipFill rotWithShape="0">
                <a:blip r:embed="rId4"/>
                <a:stretch>
                  <a:fillRect l="-545" t="-1099"/>
                </a:stretch>
              </a:blipFill>
            </p:spPr>
            <p:txBody>
              <a:bodyPr/>
              <a:lstStyle/>
              <a:p>
                <a:r>
                  <a:rPr lang="zh-CN" altLang="en-US">
                    <a:noFill/>
                  </a:rPr>
                  <a:t> </a:t>
                </a:r>
              </a:p>
            </p:txBody>
          </p:sp>
        </mc:Fallback>
      </mc:AlternateContent>
      <p:pic>
        <p:nvPicPr>
          <p:cNvPr id="7" name="图片 6"/>
          <p:cNvPicPr>
            <a:picLocks noChangeAspect="1"/>
          </p:cNvPicPr>
          <p:nvPr/>
        </p:nvPicPr>
        <p:blipFill rotWithShape="1">
          <a:blip r:embed="rId5"/>
          <a:srcRect l="2112"/>
          <a:stretch/>
        </p:blipFill>
        <p:spPr>
          <a:xfrm>
            <a:off x="2896118" y="3593707"/>
            <a:ext cx="5687557" cy="3038475"/>
          </a:xfrm>
          <a:prstGeom prst="rect">
            <a:avLst/>
          </a:prstGeom>
        </p:spPr>
      </p:pic>
    </p:spTree>
    <p:extLst>
      <p:ext uri="{BB962C8B-B14F-4D97-AF65-F5344CB8AC3E}">
        <p14:creationId xmlns:p14="http://schemas.microsoft.com/office/powerpoint/2010/main" val="1044457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 </a:t>
            </a:r>
            <a:r>
              <a:rPr lang="en-US" altLang="zh-CN" sz="4000" i="1" dirty="0" err="1"/>
              <a:t>k</a:t>
            </a:r>
            <a:r>
              <a:rPr lang="en-US" altLang="zh-CN" sz="4000" dirty="0" err="1"/>
              <a:t>NN</a:t>
            </a:r>
            <a:r>
              <a:rPr lang="en-US" altLang="zh-CN" sz="4000" dirty="0"/>
              <a:t> QUERY PROCESSING</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5047536"/>
              </a:xfrm>
              <a:prstGeom prst="rect">
                <a:avLst/>
              </a:prstGeom>
              <a:noFill/>
            </p:spPr>
            <p:txBody>
              <a:bodyPr wrap="square" rtlCol="0">
                <a:spAutoFit/>
              </a:bodyPr>
              <a:lstStyle/>
              <a:p>
                <a:r>
                  <a:rPr lang="en-US" altLang="zh-CN" sz="2000" dirty="0" err="1" smtClean="0"/>
                  <a:t>kNN</a:t>
                </a:r>
                <a:r>
                  <a:rPr lang="en-US" altLang="zh-CN" sz="2000" dirty="0" smtClean="0"/>
                  <a:t> algorithm:</a:t>
                </a:r>
                <a:endParaRPr lang="en-US" altLang="zh-CN" sz="1600" dirty="0" smtClean="0"/>
              </a:p>
              <a:p>
                <a:pPr marL="800100" lvl="1" indent="-342900">
                  <a:buFont typeface="Arial" panose="020B0604020202020204" pitchFamily="34" charset="0"/>
                  <a:buChar char="•"/>
                </a:pPr>
                <a:r>
                  <a:rPr lang="en-US" altLang="zh-CN" dirty="0" smtClean="0"/>
                  <a:t>Constructing a Candidate Result Set</a:t>
                </a:r>
              </a:p>
              <a:p>
                <a:pPr marL="1257300" lvl="2" indent="-342900">
                  <a:buFont typeface="Arial" panose="020B0604020202020204" pitchFamily="34" charset="0"/>
                  <a:buChar char="•"/>
                </a:pPr>
                <a:r>
                  <a:rPr lang="en-US" altLang="zh-CN" dirty="0"/>
                  <a:t>Computing candidate </a:t>
                </a:r>
                <a:r>
                  <a:rPr lang="en-US" altLang="zh-CN" dirty="0" smtClean="0"/>
                  <a:t>objects </a:t>
                </a:r>
                <a14:m>
                  <m:oMath xmlns:m="http://schemas.openxmlformats.org/officeDocument/2006/math">
                    <m:r>
                      <a:rPr lang="zh-CN" altLang="en-US" i="1" smtClean="0">
                        <a:latin typeface="Cambria Math" panose="02040503050406030204" pitchFamily="18" charset="0"/>
                      </a:rPr>
                      <m:t>𝒱</m:t>
                    </m:r>
                  </m:oMath>
                </a14:m>
                <a:r>
                  <a:rPr lang="en-US" altLang="zh-CN" dirty="0" smtClean="0"/>
                  <a:t> : </a:t>
                </a:r>
                <a:endParaRPr lang="en-US" altLang="zh-CN" dirty="0"/>
              </a:p>
              <a:p>
                <a:pPr marL="1714500" lvl="3" indent="-342900">
                  <a:buFont typeface="Arial" panose="020B0604020202020204" pitchFamily="34" charset="0"/>
                  <a:buChar char="•"/>
                </a:pPr>
                <a:r>
                  <a:rPr lang="zh-CN" altLang="en-US" sz="1600" dirty="0"/>
                  <a:t>计算备选单元集中的每一个顶点到</a:t>
                </a:r>
                <a:r>
                  <a:rPr lang="en-US" altLang="zh-CN" sz="1600" dirty="0"/>
                  <a:t>q</a:t>
                </a:r>
                <a:r>
                  <a:rPr lang="zh-CN" altLang="en-US" sz="1600" dirty="0"/>
                  <a:t>的最短路径。</a:t>
                </a:r>
              </a:p>
              <a:p>
                <a:pPr marL="1714500" lvl="3" indent="-342900">
                  <a:buFont typeface="Arial" panose="020B0604020202020204" pitchFamily="34" charset="0"/>
                  <a:buChar char="•"/>
                </a:pPr>
                <a:r>
                  <a:rPr lang="zh-CN" altLang="en-US" sz="1600" dirty="0"/>
                  <a:t>使用</a:t>
                </a:r>
                <a:r>
                  <a:rPr lang="en-US" altLang="zh-CN" sz="1600" dirty="0"/>
                  <a:t>bell-ford</a:t>
                </a:r>
                <a:r>
                  <a:rPr lang="zh-CN" altLang="en-US" sz="1600" dirty="0"/>
                  <a:t>算法的变体，并行处</a:t>
                </a:r>
                <a:r>
                  <a:rPr lang="zh-CN" altLang="en-US" sz="1600" dirty="0" smtClean="0"/>
                  <a:t>理</a:t>
                </a:r>
                <a:r>
                  <a:rPr lang="zh-CN" altLang="en-US" sz="1600" dirty="0"/>
                  <a:t>目</a:t>
                </a:r>
                <a:r>
                  <a:rPr lang="zh-CN" altLang="en-US" sz="1600" dirty="0" smtClean="0"/>
                  <a:t>标</a:t>
                </a:r>
                <a:r>
                  <a:rPr lang="zh-CN" altLang="en-US" sz="1600" dirty="0"/>
                  <a:t>顶点</a:t>
                </a:r>
                <a:r>
                  <a:rPr lang="zh-CN" altLang="en-US" sz="1600" dirty="0" smtClean="0"/>
                  <a:t>不</a:t>
                </a:r>
                <a:r>
                  <a:rPr lang="zh-CN" altLang="en-US" sz="1600" dirty="0"/>
                  <a:t>同的</a:t>
                </a:r>
                <a:r>
                  <a:rPr lang="zh-CN" altLang="en-US" sz="1600" dirty="0" smtClean="0"/>
                  <a:t>边</a:t>
                </a:r>
                <a:endParaRPr lang="en-US" altLang="zh-CN" sz="1600" dirty="0" smtClean="0"/>
              </a:p>
              <a:p>
                <a:pPr marL="1714500" lvl="3" indent="-342900">
                  <a:buFont typeface="Arial" panose="020B0604020202020204" pitchFamily="34" charset="0"/>
                  <a:buChar char="•"/>
                </a:pPr>
                <a:endParaRPr lang="en-US" altLang="zh-CN" sz="1600" dirty="0"/>
              </a:p>
              <a:p>
                <a:pPr marL="1714500" lvl="3" indent="-342900">
                  <a:buFont typeface="Arial" panose="020B0604020202020204" pitchFamily="34" charset="0"/>
                  <a:buChar char="•"/>
                </a:pPr>
                <a:endParaRPr lang="en-US" altLang="zh-CN" sz="1600" dirty="0" smtClean="0"/>
              </a:p>
              <a:p>
                <a:pPr marL="1714500" lvl="3" indent="-342900">
                  <a:buFont typeface="Arial" panose="020B0604020202020204" pitchFamily="34" charset="0"/>
                  <a:buChar char="•"/>
                </a:pPr>
                <a:endParaRPr lang="en-US" altLang="zh-CN" sz="1600" dirty="0"/>
              </a:p>
              <a:p>
                <a:pPr marL="1714500" lvl="3" indent="-342900">
                  <a:buFont typeface="Arial" panose="020B0604020202020204" pitchFamily="34" charset="0"/>
                  <a:buChar char="•"/>
                </a:pPr>
                <a:endParaRPr lang="en-US" altLang="zh-CN" sz="1600" dirty="0" smtClean="0"/>
              </a:p>
              <a:p>
                <a:pPr marL="1714500" lvl="3" indent="-342900">
                  <a:buFont typeface="Arial" panose="020B0604020202020204" pitchFamily="34" charset="0"/>
                  <a:buChar char="•"/>
                </a:pPr>
                <a:endParaRPr lang="en-US" altLang="zh-CN" sz="1600" dirty="0"/>
              </a:p>
              <a:p>
                <a:pPr marL="1714500" lvl="3" indent="-342900">
                  <a:buFont typeface="Arial" panose="020B0604020202020204" pitchFamily="34" charset="0"/>
                  <a:buChar char="•"/>
                </a:pPr>
                <a:endParaRPr lang="en-US" altLang="zh-CN" sz="1600" dirty="0" smtClean="0"/>
              </a:p>
              <a:p>
                <a:pPr marL="1714500" lvl="3" indent="-342900">
                  <a:buFont typeface="Arial" panose="020B0604020202020204" pitchFamily="34" charset="0"/>
                  <a:buChar char="•"/>
                </a:pPr>
                <a:endParaRPr lang="en-US" altLang="zh-CN" sz="1600" dirty="0"/>
              </a:p>
              <a:p>
                <a:pPr lvl="3"/>
                <a:endParaRPr lang="en-US" altLang="zh-CN" sz="1600" dirty="0"/>
              </a:p>
              <a:p>
                <a:pPr lvl="3"/>
                <a:endParaRPr lang="en-US" altLang="zh-CN" sz="1600" dirty="0" smtClean="0"/>
              </a:p>
              <a:p>
                <a:pPr marL="1714500" lvl="3" indent="-342900">
                  <a:buFont typeface="Arial" panose="020B0604020202020204" pitchFamily="34" charset="0"/>
                  <a:buChar char="•"/>
                </a:pPr>
                <a:endParaRPr lang="en-US" altLang="zh-CN" dirty="0" smtClean="0"/>
              </a:p>
              <a:p>
                <a:pPr marL="1257300" lvl="2" indent="-342900">
                  <a:buFont typeface="Arial" panose="020B0604020202020204" pitchFamily="34" charset="0"/>
                  <a:buChar char="•"/>
                </a:pPr>
                <a:r>
                  <a:rPr lang="en-US" altLang="zh-CN" dirty="0"/>
                  <a:t>Computing unresolved </a:t>
                </a:r>
                <a:r>
                  <a:rPr lang="en-US" altLang="zh-CN" dirty="0" smtClean="0"/>
                  <a:t>vertices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ℳ</m:t>
                    </m:r>
                  </m:oMath>
                </a14:m>
                <a:r>
                  <a:rPr lang="en-US" altLang="zh-CN" dirty="0" smtClean="0"/>
                  <a:t> :</a:t>
                </a:r>
              </a:p>
              <a:p>
                <a:pPr marL="1714500" lvl="3" indent="-342900">
                  <a:buFont typeface="Arial" panose="020B0604020202020204" pitchFamily="34" charset="0"/>
                  <a:buChar char="•"/>
                </a:pPr>
                <a:r>
                  <a:rPr lang="en-US" altLang="zh-CN" dirty="0" smtClean="0"/>
                  <a:t> </a:t>
                </a:r>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5047536"/>
              </a:xfrm>
              <a:prstGeom prst="rect">
                <a:avLst/>
              </a:prstGeom>
              <a:blipFill rotWithShape="0">
                <a:blip r:embed="rId3"/>
                <a:stretch>
                  <a:fillRect l="-545" t="-604"/>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2419868" y="2509131"/>
            <a:ext cx="5069036" cy="2479328"/>
          </a:xfrm>
          <a:prstGeom prst="rect">
            <a:avLst/>
          </a:prstGeom>
        </p:spPr>
      </p:pic>
      <p:pic>
        <p:nvPicPr>
          <p:cNvPr id="3" name="图片 2"/>
          <p:cNvPicPr>
            <a:picLocks noChangeAspect="1"/>
          </p:cNvPicPr>
          <p:nvPr/>
        </p:nvPicPr>
        <p:blipFill>
          <a:blip r:embed="rId5"/>
          <a:stretch>
            <a:fillRect/>
          </a:stretch>
        </p:blipFill>
        <p:spPr>
          <a:xfrm>
            <a:off x="2058673" y="5297170"/>
            <a:ext cx="5229367" cy="1499143"/>
          </a:xfrm>
          <a:prstGeom prst="rect">
            <a:avLst/>
          </a:prstGeom>
        </p:spPr>
      </p:pic>
    </p:spTree>
    <p:extLst>
      <p:ext uri="{BB962C8B-B14F-4D97-AF65-F5344CB8AC3E}">
        <p14:creationId xmlns:p14="http://schemas.microsoft.com/office/powerpoint/2010/main" val="627231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 </a:t>
            </a:r>
            <a:r>
              <a:rPr lang="en-US" altLang="zh-CN" sz="4000" i="1" dirty="0" err="1"/>
              <a:t>k</a:t>
            </a:r>
            <a:r>
              <a:rPr lang="en-US" altLang="zh-CN" sz="4000" dirty="0" err="1"/>
              <a:t>NN</a:t>
            </a:r>
            <a:r>
              <a:rPr lang="en-US" altLang="zh-CN" sz="4000" dirty="0"/>
              <a:t> QUERY PROCESSING</a:t>
            </a:r>
            <a:endParaRPr lang="zh-CN" altLang="en-US" sz="4000" dirty="0"/>
          </a:p>
        </p:txBody>
      </p:sp>
      <p:sp>
        <p:nvSpPr>
          <p:cNvPr id="5" name="文本框 4"/>
          <p:cNvSpPr txBox="1"/>
          <p:nvPr/>
        </p:nvSpPr>
        <p:spPr>
          <a:xfrm>
            <a:off x="294237" y="1122630"/>
            <a:ext cx="11185557" cy="2554545"/>
          </a:xfrm>
          <a:prstGeom prst="rect">
            <a:avLst/>
          </a:prstGeom>
          <a:noFill/>
        </p:spPr>
        <p:txBody>
          <a:bodyPr wrap="square" rtlCol="0">
            <a:spAutoFit/>
          </a:bodyPr>
          <a:lstStyle/>
          <a:p>
            <a:r>
              <a:rPr lang="en-US" altLang="zh-CN" sz="2000" dirty="0" err="1" smtClean="0"/>
              <a:t>kNN</a:t>
            </a:r>
            <a:r>
              <a:rPr lang="en-US" altLang="zh-CN" sz="2000" dirty="0" smtClean="0"/>
              <a:t> algorithm:</a:t>
            </a:r>
          </a:p>
          <a:p>
            <a:pPr marL="800100" lvl="1" indent="-342900">
              <a:buFont typeface="Arial" panose="020B0604020202020204" pitchFamily="34" charset="0"/>
              <a:buChar char="•"/>
            </a:pPr>
            <a:r>
              <a:rPr lang="en-US" altLang="zh-CN" dirty="0" smtClean="0"/>
              <a:t>Final </a:t>
            </a:r>
            <a:r>
              <a:rPr lang="en-US" altLang="zh-CN" dirty="0"/>
              <a:t>Result </a:t>
            </a:r>
            <a:r>
              <a:rPr lang="en-US" altLang="zh-CN" dirty="0" smtClean="0"/>
              <a:t>Refinement</a:t>
            </a:r>
          </a:p>
          <a:p>
            <a:pPr marL="1257300" lvl="2" indent="-342900">
              <a:buFont typeface="Arial" panose="020B0604020202020204" pitchFamily="34" charset="0"/>
              <a:buChar char="•"/>
            </a:pPr>
            <a:r>
              <a:rPr lang="zh-CN" altLang="en-US" sz="1600" dirty="0" smtClean="0"/>
              <a:t>使用</a:t>
            </a:r>
            <a:r>
              <a:rPr lang="en-US" altLang="zh-CN" sz="1600" dirty="0" err="1" smtClean="0"/>
              <a:t>dijkstra</a:t>
            </a:r>
            <a:r>
              <a:rPr lang="zh-CN" altLang="en-US" sz="1600" dirty="0" smtClean="0"/>
              <a:t>算法</a:t>
            </a:r>
            <a:endParaRPr lang="en-US" altLang="zh-CN" sz="1600" dirty="0" smtClean="0"/>
          </a:p>
          <a:p>
            <a:pPr marL="1257300" lvl="2" indent="-342900">
              <a:buFont typeface="Arial" panose="020B0604020202020204" pitchFamily="34" charset="0"/>
              <a:buChar char="•"/>
            </a:pPr>
            <a:r>
              <a:rPr lang="zh-CN" altLang="en-US" sz="1600" dirty="0" smtClean="0"/>
              <a:t>由</a:t>
            </a:r>
            <a:r>
              <a:rPr lang="en-US" altLang="zh-CN" sz="1600" dirty="0" smtClean="0"/>
              <a:t>CPU</a:t>
            </a:r>
            <a:r>
              <a:rPr lang="zh-CN" altLang="en-US" sz="1600" dirty="0" smtClean="0"/>
              <a:t>最终完成</a:t>
            </a:r>
            <a:endParaRPr lang="en-US" altLang="zh-CN" sz="1600"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p:txBody>
      </p:sp>
      <p:pic>
        <p:nvPicPr>
          <p:cNvPr id="2" name="图片 1"/>
          <p:cNvPicPr>
            <a:picLocks noChangeAspect="1"/>
          </p:cNvPicPr>
          <p:nvPr/>
        </p:nvPicPr>
        <p:blipFill>
          <a:blip r:embed="rId3"/>
          <a:stretch>
            <a:fillRect/>
          </a:stretch>
        </p:blipFill>
        <p:spPr>
          <a:xfrm>
            <a:off x="1898587" y="2399902"/>
            <a:ext cx="6280333" cy="2072510"/>
          </a:xfrm>
          <a:prstGeom prst="rect">
            <a:avLst/>
          </a:prstGeom>
        </p:spPr>
      </p:pic>
    </p:spTree>
    <p:extLst>
      <p:ext uri="{BB962C8B-B14F-4D97-AF65-F5344CB8AC3E}">
        <p14:creationId xmlns:p14="http://schemas.microsoft.com/office/powerpoint/2010/main" val="1768453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 COST ANALYSIS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4758097"/>
              </a:xfrm>
              <a:prstGeom prst="rect">
                <a:avLst/>
              </a:prstGeom>
              <a:noFill/>
            </p:spPr>
            <p:txBody>
              <a:bodyPr wrap="square" rtlCol="0">
                <a:spAutoFit/>
              </a:bodyPr>
              <a:lstStyle/>
              <a:p>
                <a:r>
                  <a:rPr lang="en-US" altLang="zh-CN" sz="2000" dirty="0" smtClean="0"/>
                  <a:t>Space Cost:</a:t>
                </a:r>
              </a:p>
              <a:p>
                <a:pPr marL="800100" lvl="1" indent="-342900">
                  <a:buFont typeface="Arial" panose="020B0604020202020204" pitchFamily="34" charset="0"/>
                  <a:buChar char="•"/>
                </a:pPr>
                <a:r>
                  <a:rPr lang="en-US" altLang="zh-CN" sz="2000" dirty="0"/>
                  <a:t>The overall space cost of graph grid is </a:t>
                </a:r>
                <a14:m>
                  <m:oMath xmlns:m="http://schemas.openxmlformats.org/officeDocument/2006/math">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V</m:t>
                    </m:r>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E</m:t>
                    </m:r>
                    <m:r>
                      <a:rPr lang="en-US" altLang="zh-CN" i="0" dirty="0" smtClean="0">
                        <a:latin typeface="Cambria Math" panose="02040503050406030204" pitchFamily="18" charset="0"/>
                      </a:rPr>
                      <m:t>|)</m:t>
                    </m:r>
                  </m:oMath>
                </a14:m>
                <a:r>
                  <a:rPr lang="en-US" altLang="zh-CN" dirty="0" smtClean="0"/>
                  <a:t>.</a:t>
                </a:r>
                <a:endParaRPr lang="en-US" altLang="zh-CN" sz="2000" dirty="0" smtClean="0"/>
              </a:p>
              <a:p>
                <a:pPr marL="800100" lvl="1" indent="-342900">
                  <a:buFont typeface="Arial" panose="020B0604020202020204" pitchFamily="34" charset="0"/>
                  <a:buChar char="•"/>
                </a:pPr>
                <a:r>
                  <a:rPr lang="en-US" altLang="zh-CN" sz="2000" dirty="0" smtClean="0"/>
                  <a:t>The </a:t>
                </a:r>
                <a:r>
                  <a:rPr lang="en-US" altLang="zh-CN" sz="2000" dirty="0"/>
                  <a:t>space cost of message lists </a:t>
                </a:r>
                <a:r>
                  <a:rPr lang="en-US" altLang="zh-CN" sz="2000" dirty="0" smtClean="0"/>
                  <a:t>is </a:t>
                </a:r>
                <a14:m>
                  <m:oMath xmlns:m="http://schemas.openxmlformats.org/officeDocument/2006/math">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𝛥</m:t>
                        </m:r>
                      </m:sub>
                    </m:sSub>
                    <m:r>
                      <a:rPr lang="en-US" altLang="zh-CN" b="0" i="0" dirty="0" smtClean="0">
                        <a:latin typeface="Cambria Math" panose="02040503050406030204" pitchFamily="18" charset="0"/>
                      </a:rPr>
                      <m:t>|</m:t>
                    </m:r>
                    <m:r>
                      <a:rPr lang="zh-CN" altLang="en-US" i="0" dirty="0" smtClean="0">
                        <a:latin typeface="Cambria Math" panose="02040503050406030204" pitchFamily="18" charset="0"/>
                      </a:rPr>
                      <m:t>𝒪</m:t>
                    </m:r>
                    <m:r>
                      <a:rPr lang="en-US" altLang="zh-CN" i="0" dirty="0" smtClean="0">
                        <a:latin typeface="Cambria Math" panose="02040503050406030204" pitchFamily="18" charset="0"/>
                      </a:rPr>
                      <m:t>|)</m:t>
                    </m:r>
                  </m:oMath>
                </a14:m>
                <a:r>
                  <a:rPr lang="en-US" altLang="zh-CN" dirty="0" smtClean="0"/>
                  <a:t>.</a:t>
                </a:r>
                <a:endParaRPr lang="en-US" altLang="zh-CN" sz="2000" dirty="0" smtClean="0"/>
              </a:p>
              <a:p>
                <a:pPr marL="800100" lvl="1" indent="-342900">
                  <a:buFont typeface="Arial" panose="020B0604020202020204" pitchFamily="34" charset="0"/>
                  <a:buChar char="•"/>
                </a:pPr>
                <a:r>
                  <a:rPr lang="en-US" altLang="zh-CN" sz="2000" dirty="0"/>
                  <a:t>the space cost of the object table is </a:t>
                </a:r>
                <a14:m>
                  <m:oMath xmlns:m="http://schemas.openxmlformats.org/officeDocument/2006/math">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m:t>
                    </m:r>
                    <m:r>
                      <a:rPr lang="zh-CN" altLang="en-US" i="0" dirty="0" smtClean="0">
                        <a:latin typeface="Cambria Math" panose="02040503050406030204" pitchFamily="18" charset="0"/>
                      </a:rPr>
                      <m:t>𝒪</m:t>
                    </m:r>
                    <m:r>
                      <a:rPr lang="en-US" altLang="zh-CN" i="0" dirty="0" smtClean="0">
                        <a:latin typeface="Cambria Math" panose="02040503050406030204" pitchFamily="18" charset="0"/>
                      </a:rPr>
                      <m:t>|)</m:t>
                    </m:r>
                  </m:oMath>
                </a14:m>
                <a:r>
                  <a:rPr lang="en-US" altLang="zh-CN" dirty="0" smtClean="0"/>
                  <a:t>.</a:t>
                </a:r>
                <a:endParaRPr lang="en-US" altLang="zh-CN" sz="2000" dirty="0" smtClean="0"/>
              </a:p>
              <a:p>
                <a:endParaRPr lang="en-US" altLang="zh-CN" sz="2000" dirty="0"/>
              </a:p>
              <a:p>
                <a:r>
                  <a:rPr lang="en-US" altLang="zh-CN" dirty="0"/>
                  <a:t>Query </a:t>
                </a:r>
                <a:r>
                  <a:rPr lang="en-US" altLang="zh-CN" dirty="0" smtClean="0"/>
                  <a:t>Cost:</a:t>
                </a:r>
              </a:p>
              <a:p>
                <a:pPr marL="742950" lvl="1" indent="-285750">
                  <a:buFont typeface="Arial" panose="020B0604020202020204" pitchFamily="34" charset="0"/>
                  <a:buChar char="•"/>
                </a:pPr>
                <a:r>
                  <a:rPr lang="en-US" altLang="zh-CN" dirty="0"/>
                  <a:t>Message </a:t>
                </a:r>
                <a:r>
                  <a:rPr lang="en-US" altLang="zh-CN" dirty="0" smtClean="0"/>
                  <a:t>Cleaning</a:t>
                </a:r>
                <a:r>
                  <a:rPr lang="en-US" altLang="zh-CN" dirty="0"/>
                  <a:t>:</a:t>
                </a:r>
                <a:endParaRPr lang="en-US" altLang="zh-CN" dirty="0" smtClean="0"/>
              </a:p>
              <a:p>
                <a:pPr marL="1200150" lvl="2" indent="-285750">
                  <a:buFont typeface="Arial" panose="020B0604020202020204" pitchFamily="34" charset="0"/>
                  <a:buChar char="•"/>
                </a:pPr>
                <a:r>
                  <a:rPr lang="en-US" altLang="zh-CN" dirty="0"/>
                  <a:t>the number of messages transferred to the </a:t>
                </a:r>
                <a:r>
                  <a:rPr lang="en-US" altLang="zh-CN" dirty="0" smtClean="0"/>
                  <a:t>GPU is </a:t>
                </a:r>
                <a:r>
                  <a:rPr lang="en-US" altLang="zh-CN" dirty="0"/>
                  <a:t>bounded by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𝛥</m:t>
                        </m:r>
                      </m:sub>
                    </m:sSub>
                    <m:r>
                      <a:rPr lang="en-US" altLang="zh-CN" i="1" dirty="0" smtClean="0">
                        <a:latin typeface="Cambria Math" panose="02040503050406030204" pitchFamily="18" charset="0"/>
                      </a:rPr>
                      <m:t>𝜌</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en-US" altLang="zh-CN" dirty="0" smtClean="0"/>
                  <a:t>.</a:t>
                </a:r>
              </a:p>
              <a:p>
                <a:pPr marL="1200150" lvl="2" indent="-285750">
                  <a:buFont typeface="Arial" panose="020B0604020202020204" pitchFamily="34" charset="0"/>
                  <a:buChar char="•"/>
                </a:pPr>
                <a:r>
                  <a:rPr lang="en-US" altLang="zh-CN" dirty="0"/>
                  <a:t>the computation cost </a:t>
                </a:r>
                <a:r>
                  <a:rPr lang="en-US" altLang="zh-CN" dirty="0" smtClean="0"/>
                  <a:t>of message </a:t>
                </a:r>
                <a:r>
                  <a:rPr lang="en-US" altLang="zh-CN" dirty="0"/>
                  <a:t>processing in GPU is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𝛿</m:t>
                        </m:r>
                      </m:e>
                      <m:sup>
                        <m:r>
                          <a:rPr lang="en-US" altLang="zh-CN" i="1" dirty="0">
                            <a:latin typeface="Cambria Math" panose="02040503050406030204" pitchFamily="18" charset="0"/>
                          </a:rPr>
                          <m:t>𝑏</m:t>
                        </m:r>
                      </m:sup>
                    </m:sSup>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i="1" dirty="0">
                            <a:latin typeface="Cambria Math" panose="02040503050406030204" pitchFamily="18" charset="0"/>
                          </a:rPr>
                          <m:t>𝜂</m:t>
                        </m:r>
                      </m:den>
                    </m:f>
                    <m:r>
                      <a:rPr lang="en-US" altLang="zh-CN" i="1" dirty="0">
                        <a:latin typeface="Cambria Math" panose="02040503050406030204" pitchFamily="18" charset="0"/>
                      </a:rPr>
                      <m:t>( </m:t>
                    </m:r>
                    <m:r>
                      <m:rPr>
                        <m:sty m:val="p"/>
                      </m:rPr>
                      <a:rPr lang="en-US" altLang="zh-CN" i="1" dirty="0" smtClean="0">
                        <a:latin typeface="Cambria Math" panose="02040503050406030204" pitchFamily="18" charset="0"/>
                      </a:rPr>
                      <m:t>log</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𝛥</m:t>
                        </m:r>
                      </m:sub>
                    </m:sSub>
                    <m:r>
                      <a:rPr lang="en-US" altLang="zh-CN" i="1" dirty="0" smtClean="0">
                        <a:latin typeface="Cambria Math" panose="02040503050406030204" pitchFamily="18" charset="0"/>
                      </a:rPr>
                      <m:t>𝜌</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log</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i="1" dirty="0">
                            <a:latin typeface="Cambria Math" panose="02040503050406030204" pitchFamily="18" charset="0"/>
                          </a:rPr>
                          <m:t>𝑏</m:t>
                        </m:r>
                      </m:sup>
                    </m:sSup>
                    <m:r>
                      <a:rPr lang="en-US" altLang="zh-CN" i="1" dirty="0">
                        <a:latin typeface="Cambria Math" panose="02040503050406030204" pitchFamily="18" charset="0"/>
                      </a:rPr>
                      <m:t>))</m:t>
                    </m:r>
                  </m:oMath>
                </a14:m>
                <a:r>
                  <a:rPr lang="en-US" altLang="zh-CN" dirty="0"/>
                  <a:t>.</a:t>
                </a:r>
              </a:p>
              <a:p>
                <a:pPr marL="1657350" lvl="3" indent="-285750">
                  <a:buFont typeface="Arial" panose="020B0604020202020204" pitchFamily="34" charset="0"/>
                  <a:buChar char="•"/>
                </a:pPr>
                <a:r>
                  <a:rPr lang="en-US" altLang="zh-CN" dirty="0" smtClean="0"/>
                  <a:t>the </a:t>
                </a:r>
                <a:r>
                  <a:rPr lang="en-US" altLang="zh-CN" dirty="0"/>
                  <a:t>overall cost for </a:t>
                </a:r>
                <a:r>
                  <a:rPr lang="en-US" altLang="zh-CN" dirty="0" smtClean="0"/>
                  <a:t>message cleaning </a:t>
                </a:r>
                <a:r>
                  <a:rPr lang="en-US" altLang="zh-CN" dirty="0"/>
                  <a:t>is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i="1" dirty="0">
                            <a:latin typeface="Cambria Math" panose="02040503050406030204" pitchFamily="18" charset="0"/>
                          </a:rPr>
                          <m:t>𝑏</m:t>
                        </m:r>
                      </m:sup>
                    </m:sSup>
                    <m:r>
                      <a:rPr lang="en-US" altLang="zh-CN" b="0" i="1" dirty="0" smtClean="0">
                        <a:latin typeface="Cambria Math" panose="02040503050406030204" pitchFamily="18" charset="0"/>
                      </a:rPr>
                      <m:t>)</m:t>
                    </m:r>
                  </m:oMath>
                </a14:m>
                <a:r>
                  <a:rPr lang="en-US" altLang="zh-CN" dirty="0" smtClean="0"/>
                  <a:t>.</a:t>
                </a:r>
              </a:p>
              <a:p>
                <a:pPr marL="1657350" lvl="3" indent="-285750">
                  <a:buFont typeface="Arial" panose="020B0604020202020204" pitchFamily="34" charset="0"/>
                  <a:buChar char="•"/>
                </a:pPr>
                <a:r>
                  <a:rPr lang="en-US" altLang="zh-CN" dirty="0"/>
                  <a:t>the query cost </a:t>
                </a:r>
                <a:r>
                  <a:rPr lang="en-US" altLang="zh-CN" dirty="0" smtClean="0"/>
                  <a:t>is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𝜂</m:t>
                        </m:r>
                      </m:den>
                    </m:f>
                    <m:r>
                      <a:rPr lang="en-US" altLang="zh-CN" i="1" dirty="0">
                        <a:latin typeface="Cambria Math" panose="02040503050406030204" pitchFamily="18" charset="0"/>
                      </a:rPr>
                      <m:t>( </m:t>
                    </m:r>
                    <m:r>
                      <m:rPr>
                        <m:sty m:val="p"/>
                      </m:rPr>
                      <a:rPr lang="en-US" altLang="zh-CN" i="1" dirty="0">
                        <a:latin typeface="Cambria Math" panose="02040503050406030204" pitchFamily="18" charset="0"/>
                      </a:rPr>
                      <m:t>log</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𝛥</m:t>
                        </m:r>
                      </m:sub>
                    </m:sSub>
                    <m:r>
                      <a:rPr lang="en-US" altLang="zh-CN" i="1" dirty="0">
                        <a:latin typeface="Cambria Math" panose="02040503050406030204" pitchFamily="18" charset="0"/>
                      </a:rPr>
                      <m:t>𝜌</m:t>
                    </m:r>
                    <m:r>
                      <a:rPr lang="en-US" altLang="zh-CN" i="1" dirty="0">
                        <a:latin typeface="Cambria Math" panose="02040503050406030204" pitchFamily="18" charset="0"/>
                      </a:rPr>
                      <m:t>𝑘</m:t>
                    </m:r>
                    <m:r>
                      <a:rPr lang="en-US" altLang="zh-CN" i="1" dirty="0">
                        <a:latin typeface="Cambria Math" panose="02040503050406030204" pitchFamily="18" charset="0"/>
                      </a:rPr>
                      <m:t>−</m:t>
                    </m:r>
                    <m:r>
                      <m:rPr>
                        <m:sty m:val="p"/>
                      </m:rPr>
                      <a:rPr lang="en-US" altLang="zh-CN" i="1" dirty="0">
                        <a:latin typeface="Cambria Math" panose="02040503050406030204" pitchFamily="18" charset="0"/>
                      </a:rPr>
                      <m:t>log</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i="1" dirty="0">
                            <a:latin typeface="Cambria Math" panose="02040503050406030204" pitchFamily="18" charset="0"/>
                          </a:rPr>
                          <m:t>𝑏</m:t>
                        </m:r>
                      </m:sup>
                    </m:sSup>
                    <m:r>
                      <a:rPr lang="en-US" altLang="zh-CN" i="1" dirty="0">
                        <a:latin typeface="Cambria Math" panose="02040503050406030204" pitchFamily="18" charset="0"/>
                      </a:rPr>
                      <m:t>))</m:t>
                    </m:r>
                    <m:r>
                      <m:rPr>
                        <m:nor/>
                      </m:rPr>
                      <a:rPr lang="en-US" altLang="zh-CN" dirty="0"/>
                      <m:t>.</m:t>
                    </m:r>
                  </m:oMath>
                </a14:m>
                <a:endParaRPr lang="en-US" altLang="zh-CN" dirty="0"/>
              </a:p>
              <a:p>
                <a:pPr marL="742950" lvl="1" indent="-285750">
                  <a:buFont typeface="Arial" panose="020B0604020202020204" pitchFamily="34" charset="0"/>
                  <a:buChar char="•"/>
                </a:pPr>
                <a:r>
                  <a:rPr lang="en-US" altLang="zh-CN" dirty="0" smtClean="0"/>
                  <a:t>Computation </a:t>
                </a:r>
                <a:r>
                  <a:rPr lang="en-US" altLang="zh-CN" dirty="0"/>
                  <a:t>of Query Result:</a:t>
                </a:r>
              </a:p>
              <a:p>
                <a:pPr marL="1200150" lvl="2" indent="-285750">
                  <a:buFont typeface="Arial" panose="020B0604020202020204" pitchFamily="34" charset="0"/>
                  <a:buChar char="•"/>
                </a:pPr>
                <a:r>
                  <a:rPr lang="en-US" altLang="zh-CN" dirty="0"/>
                  <a:t>To run GPU </a:t>
                </a:r>
                <a:r>
                  <a:rPr lang="en-US" altLang="zh-CN" dirty="0" err="1"/>
                  <a:t>SDist</a:t>
                </a:r>
                <a:r>
                  <a:rPr lang="en-US" altLang="zh-CN" dirty="0"/>
                  <a:t>, each </a:t>
                </a:r>
                <a:r>
                  <a:rPr lang="en-US" altLang="zh-CN" dirty="0" smtClean="0"/>
                  <a:t>thread performs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b="0" i="1" dirty="0" smtClean="0">
                            <a:latin typeface="Cambria Math" panose="02040503050406030204" pitchFamily="18" charset="0"/>
                          </a:rPr>
                          <m:t>𝑐</m:t>
                        </m:r>
                      </m:sup>
                    </m:sSup>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b="0" i="1" dirty="0" smtClean="0">
                            <a:latin typeface="Cambria Math" panose="02040503050406030204" pitchFamily="18" charset="0"/>
                          </a:rPr>
                          <m:t>𝑣</m:t>
                        </m:r>
                      </m:sup>
                    </m:sSup>
                    <m:r>
                      <a:rPr lang="en-US" altLang="zh-CN" i="1" dirty="0">
                        <a:latin typeface="Cambria Math" panose="02040503050406030204" pitchFamily="18" charset="0"/>
                      </a:rPr>
                      <m:t>)</m:t>
                    </m:r>
                  </m:oMath>
                </a14:m>
                <a:endParaRPr lang="en-US" altLang="zh-CN" dirty="0" smtClean="0"/>
              </a:p>
              <a:p>
                <a:pPr marL="1200150" lvl="2" indent="-285750">
                  <a:buFont typeface="Arial" panose="020B0604020202020204" pitchFamily="34" charset="0"/>
                  <a:buChar char="•"/>
                </a:pPr>
                <a:r>
                  <a:rPr lang="en-US" altLang="zh-CN" dirty="0"/>
                  <a:t>the overall time for computing the candidate set </a:t>
                </a:r>
                <a:r>
                  <a:rPr lang="en-US" altLang="zh-CN" dirty="0" smtClean="0"/>
                  <a:t>is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r>
                      <a:rPr lang="en-US" altLang="zh-CN" i="1" dirty="0">
                        <a:latin typeface="Cambria Math" panose="02040503050406030204" pitchFamily="18" charset="0"/>
                      </a:rPr>
                      <m:t>𝜌</m:t>
                    </m:r>
                    <m:r>
                      <a:rPr lang="en-US" altLang="zh-CN" i="1" dirty="0">
                        <a:latin typeface="Cambria Math" panose="02040503050406030204" pitchFamily="18" charset="0"/>
                      </a:rPr>
                      <m:t>𝑘</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i="1" dirty="0">
                            <a:latin typeface="Cambria Math" panose="02040503050406030204" pitchFamily="18" charset="0"/>
                          </a:rPr>
                          <m:t>𝑣</m:t>
                        </m:r>
                      </m:sup>
                    </m:sSup>
                    <m:r>
                      <a:rPr lang="en-US" altLang="zh-CN" i="1" dirty="0">
                        <a:latin typeface="Cambria Math" panose="02040503050406030204" pitchFamily="18" charset="0"/>
                      </a:rPr>
                      <m:t>)</m:t>
                    </m:r>
                  </m:oMath>
                </a14:m>
                <a:r>
                  <a:rPr lang="en-US" altLang="zh-CN" dirty="0" smtClean="0"/>
                  <a:t> </a:t>
                </a:r>
              </a:p>
              <a:p>
                <a:pPr marL="1200150" lvl="2" indent="-285750">
                  <a:buFont typeface="Arial" panose="020B0604020202020204" pitchFamily="34" charset="0"/>
                  <a:buChar char="•"/>
                </a:pPr>
                <a:r>
                  <a:rPr lang="en-US" altLang="zh-CN" dirty="0" smtClean="0"/>
                  <a:t>the computational complexity of the </a:t>
                </a:r>
                <a:r>
                  <a:rPr lang="en-US" altLang="zh-CN" dirty="0" err="1" smtClean="0"/>
                  <a:t>dijkstra</a:t>
                </a:r>
                <a:r>
                  <a:rPr lang="en-US" altLang="zh-CN" dirty="0" smtClean="0"/>
                  <a:t> search procedure is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ad>
                      <m:radPr>
                        <m:degHide m:val="on"/>
                        <m:ctrlPr>
                          <a:rPr lang="en-US" altLang="zh-CN" b="0" i="1" dirty="0" smtClean="0">
                            <a:latin typeface="Cambria Math" panose="02040503050406030204" pitchFamily="18" charset="0"/>
                          </a:rPr>
                        </m:ctrlPr>
                      </m:radPr>
                      <m:deg/>
                      <m:e>
                        <m:r>
                          <a:rPr lang="en-US" altLang="zh-CN" i="1" dirty="0">
                            <a:latin typeface="Cambria Math" panose="02040503050406030204" pitchFamily="18" charset="0"/>
                          </a:rPr>
                          <m:t>𝜌</m:t>
                        </m:r>
                      </m:e>
                    </m:rad>
                    <m:r>
                      <a:rPr lang="en-US" altLang="zh-CN" b="0" i="1" dirty="0" smtClean="0">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b="0" i="1" dirty="0" smtClean="0">
                            <a:latin typeface="Cambria Math" panose="02040503050406030204" pitchFamily="18" charset="0"/>
                          </a:rPr>
                          <m:t>𝑘</m:t>
                        </m:r>
                      </m:e>
                    </m:rad>
                    <m:r>
                      <m:rPr>
                        <m:sty m:val="p"/>
                      </m:rPr>
                      <a:rPr lang="en-US" altLang="zh-CN" b="0" i="0" dirty="0" smtClean="0">
                        <a:latin typeface="Cambria Math" panose="02040503050406030204" pitchFamily="18" charset="0"/>
                      </a:rPr>
                      <m:t>log</m:t>
                    </m:r>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m:t>
                    </m:r>
                    <m:r>
                      <a:rPr lang="en-US" altLang="zh-CN" i="1" dirty="0">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𝜌</m:t>
                        </m:r>
                      </m:e>
                    </m:rad>
                    <m:r>
                      <a:rPr lang="en-US" altLang="zh-CN" i="1" dirty="0">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𝑘</m:t>
                        </m:r>
                      </m:e>
                    </m:rad>
                    <m:r>
                      <a:rPr lang="en-US" altLang="zh-CN" b="0" i="1" dirty="0" smtClean="0">
                        <a:latin typeface="Cambria Math" panose="02040503050406030204" pitchFamily="18" charset="0"/>
                      </a:rPr>
                      <m:t>)</m:t>
                    </m:r>
                  </m:oMath>
                </a14:m>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4758097"/>
              </a:xfrm>
              <a:prstGeom prst="rect">
                <a:avLst/>
              </a:prstGeom>
              <a:blipFill rotWithShape="0">
                <a:blip r:embed="rId3"/>
                <a:stretch>
                  <a:fillRect l="-545" t="-640" b="-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9955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 EXPERIMENTAL STUDY</a:t>
            </a:r>
            <a:endParaRPr lang="zh-CN" altLang="en-US" sz="4000" dirty="0"/>
          </a:p>
        </p:txBody>
      </p:sp>
      <p:sp>
        <p:nvSpPr>
          <p:cNvPr id="5" name="文本框 4"/>
          <p:cNvSpPr txBox="1"/>
          <p:nvPr/>
        </p:nvSpPr>
        <p:spPr>
          <a:xfrm>
            <a:off x="294237" y="1122630"/>
            <a:ext cx="11185557" cy="4001095"/>
          </a:xfrm>
          <a:prstGeom prst="rect">
            <a:avLst/>
          </a:prstGeom>
          <a:noFill/>
        </p:spPr>
        <p:txBody>
          <a:bodyPr wrap="square" rtlCol="0">
            <a:spAutoFit/>
          </a:bodyPr>
          <a:lstStyle/>
          <a:p>
            <a:r>
              <a:rPr lang="en-US" altLang="zh-CN" sz="2000" i="1" dirty="0"/>
              <a:t>Settings</a:t>
            </a:r>
            <a:r>
              <a:rPr lang="en-US" altLang="zh-CN" sz="2000" dirty="0" smtClean="0"/>
              <a:t>:</a:t>
            </a:r>
          </a:p>
          <a:p>
            <a:pPr marL="800100" lvl="1" indent="-342900">
              <a:buFont typeface="Arial" panose="020B0604020202020204" pitchFamily="34" charset="0"/>
              <a:buChar char="•"/>
            </a:pPr>
            <a:r>
              <a:rPr lang="en-US" altLang="zh-CN" dirty="0"/>
              <a:t>C++ and CUDA 9.0</a:t>
            </a:r>
            <a:r>
              <a:rPr lang="en-US" altLang="zh-CN" dirty="0" smtClean="0"/>
              <a:t>.</a:t>
            </a:r>
          </a:p>
          <a:p>
            <a:pPr marL="800100" lvl="1" indent="-342900">
              <a:buFont typeface="Arial" panose="020B0604020202020204" pitchFamily="34" charset="0"/>
              <a:buChar char="•"/>
            </a:pPr>
            <a:r>
              <a:rPr lang="en-US" altLang="zh-CN" dirty="0"/>
              <a:t>Windows operating </a:t>
            </a:r>
            <a:r>
              <a:rPr lang="en-US" altLang="zh-CN" dirty="0" smtClean="0"/>
              <a:t>system</a:t>
            </a:r>
          </a:p>
          <a:p>
            <a:pPr marL="800100" lvl="1" indent="-342900">
              <a:buFont typeface="Arial" panose="020B0604020202020204" pitchFamily="34" charset="0"/>
              <a:buChar char="•"/>
            </a:pPr>
            <a:r>
              <a:rPr lang="en-US" altLang="zh-CN" dirty="0"/>
              <a:t>16GB </a:t>
            </a:r>
            <a:r>
              <a:rPr lang="en-US" altLang="zh-CN" dirty="0" smtClean="0"/>
              <a:t>memory</a:t>
            </a:r>
          </a:p>
          <a:p>
            <a:pPr marL="800100" lvl="1" indent="-342900">
              <a:buFont typeface="Arial" panose="020B0604020202020204" pitchFamily="34" charset="0"/>
              <a:buChar char="•"/>
            </a:pPr>
            <a:r>
              <a:rPr lang="en-US" altLang="zh-CN" dirty="0"/>
              <a:t>two 2.5 </a:t>
            </a:r>
            <a:r>
              <a:rPr lang="en-US" altLang="zh-CN" dirty="0" smtClean="0"/>
              <a:t>GHz Intel </a:t>
            </a:r>
            <a:r>
              <a:rPr lang="en-US" altLang="zh-CN" dirty="0"/>
              <a:t>Xeon E5 CPUs (12 physical cores in total</a:t>
            </a:r>
            <a:r>
              <a:rPr lang="en-US" altLang="zh-CN" dirty="0" smtClean="0"/>
              <a:t>)</a:t>
            </a:r>
          </a:p>
          <a:p>
            <a:pPr marL="800100" lvl="1" indent="-342900">
              <a:buFont typeface="Arial" panose="020B0604020202020204" pitchFamily="34" charset="0"/>
              <a:buChar char="•"/>
            </a:pPr>
            <a:r>
              <a:rPr lang="en-US" altLang="zh-CN" dirty="0" err="1"/>
              <a:t>Nvidia</a:t>
            </a:r>
            <a:r>
              <a:rPr lang="en-US" altLang="zh-CN" dirty="0"/>
              <a:t> </a:t>
            </a:r>
            <a:r>
              <a:rPr lang="en-US" altLang="zh-CN" dirty="0" err="1"/>
              <a:t>Quadro</a:t>
            </a:r>
            <a:r>
              <a:rPr lang="en-US" altLang="zh-CN" dirty="0"/>
              <a:t> P2000 GPU with 1024 cores and 5GB </a:t>
            </a:r>
            <a:r>
              <a:rPr lang="en-US" altLang="zh-CN" dirty="0" smtClean="0"/>
              <a:t>memory</a:t>
            </a:r>
          </a:p>
          <a:p>
            <a:pPr marL="800100" lvl="1" indent="-342900">
              <a:buFont typeface="Arial" panose="020B0604020202020204" pitchFamily="34" charset="0"/>
              <a:buChar char="•"/>
            </a:pPr>
            <a:r>
              <a:rPr lang="en-US" altLang="zh-CN" dirty="0"/>
              <a:t>six real-world road </a:t>
            </a:r>
            <a:r>
              <a:rPr lang="en-US" altLang="zh-CN" dirty="0" smtClean="0"/>
              <a:t>networks</a:t>
            </a:r>
          </a:p>
          <a:p>
            <a:pPr marL="800100" lvl="1" indent="-342900">
              <a:buFont typeface="Arial" panose="020B0604020202020204" pitchFamily="34" charset="0"/>
              <a:buChar char="•"/>
            </a:pPr>
            <a:r>
              <a:rPr lang="en-US" altLang="zh-CN" dirty="0" smtClean="0"/>
              <a:t>We generate </a:t>
            </a:r>
            <a:r>
              <a:rPr lang="en-US" altLang="zh-CN" dirty="0"/>
              <a:t>the moving objects using </a:t>
            </a:r>
            <a:r>
              <a:rPr lang="en-US" altLang="zh-CN" dirty="0" smtClean="0"/>
              <a:t>MOTO</a:t>
            </a:r>
          </a:p>
          <a:p>
            <a:pPr marL="800100" lvl="1" indent="-342900">
              <a:buFont typeface="Arial" panose="020B0604020202020204" pitchFamily="34" charset="0"/>
              <a:buChar char="•"/>
            </a:pPr>
            <a:r>
              <a:rPr lang="en-US" altLang="zh-CN" dirty="0"/>
              <a:t>randomly generate the query locations</a:t>
            </a: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smtClean="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endParaRPr lang="en-US" altLang="zh-CN" dirty="0" smtClean="0"/>
          </a:p>
        </p:txBody>
      </p:sp>
      <p:pic>
        <p:nvPicPr>
          <p:cNvPr id="3" name="图片 2"/>
          <p:cNvPicPr>
            <a:picLocks noChangeAspect="1"/>
          </p:cNvPicPr>
          <p:nvPr/>
        </p:nvPicPr>
        <p:blipFill>
          <a:blip r:embed="rId3"/>
          <a:stretch>
            <a:fillRect/>
          </a:stretch>
        </p:blipFill>
        <p:spPr>
          <a:xfrm>
            <a:off x="3027748" y="3937862"/>
            <a:ext cx="5076825" cy="2371725"/>
          </a:xfrm>
          <a:prstGeom prst="rect">
            <a:avLst/>
          </a:prstGeom>
        </p:spPr>
      </p:pic>
    </p:spTree>
    <p:extLst>
      <p:ext uri="{BB962C8B-B14F-4D97-AF65-F5344CB8AC3E}">
        <p14:creationId xmlns:p14="http://schemas.microsoft.com/office/powerpoint/2010/main" val="4235456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 EXPERIMENTAL STUDY</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3852465"/>
              </a:xfrm>
              <a:prstGeom prst="rect">
                <a:avLst/>
              </a:prstGeom>
              <a:noFill/>
            </p:spPr>
            <p:txBody>
              <a:bodyPr wrap="square" rtlCol="0">
                <a:spAutoFit/>
              </a:bodyPr>
              <a:lstStyle/>
              <a:p>
                <a:r>
                  <a:rPr lang="en-US" altLang="zh-CN" sz="2000" i="1" dirty="0" smtClean="0"/>
                  <a:t>Baseline Algorithms</a:t>
                </a:r>
                <a:r>
                  <a:rPr lang="en-US" altLang="zh-CN" sz="2000" dirty="0"/>
                  <a:t>:</a:t>
                </a:r>
              </a:p>
              <a:p>
                <a:pPr marL="800100" lvl="1" indent="-342900">
                  <a:buFont typeface="Arial" panose="020B0604020202020204" pitchFamily="34" charset="0"/>
                  <a:buChar char="•"/>
                </a:pPr>
                <a:r>
                  <a:rPr lang="en-US" altLang="zh-CN" dirty="0"/>
                  <a:t>two state-of-the-art methods, V-Tree [4] and ROAD [9].</a:t>
                </a:r>
              </a:p>
              <a:p>
                <a:pPr marL="800100" lvl="1" indent="-342900">
                  <a:buFont typeface="Arial" panose="020B0604020202020204" pitchFamily="34" charset="0"/>
                  <a:buChar char="•"/>
                </a:pPr>
                <a:r>
                  <a:rPr lang="en-US" altLang="zh-CN" dirty="0"/>
                  <a:t>we implement a GPU based version of the V-Tree algorithm, denoted as V-Tree (G</a:t>
                </a:r>
                <a:r>
                  <a:rPr lang="en-US" altLang="zh-CN" dirty="0" smtClean="0"/>
                  <a:t>).</a:t>
                </a:r>
                <a:endParaRPr lang="en-US" altLang="zh-CN" sz="2000" i="1" dirty="0" smtClean="0"/>
              </a:p>
              <a:p>
                <a:r>
                  <a:rPr lang="en-US" altLang="zh-CN" sz="2000" i="1" dirty="0" smtClean="0"/>
                  <a:t>Results:</a:t>
                </a:r>
                <a:endParaRPr lang="en-US" altLang="zh-CN" sz="2000" dirty="0" smtClean="0"/>
              </a:p>
              <a:p>
                <a:pPr marL="742950" lvl="1" indent="-285750">
                  <a:buFont typeface="Arial" panose="020B0604020202020204" pitchFamily="34" charset="0"/>
                  <a:buChar char="•"/>
                </a:pPr>
                <a:r>
                  <a:rPr lang="en-US" altLang="zh-CN" dirty="0"/>
                  <a:t>Tuning System Parameters</a:t>
                </a:r>
              </a:p>
              <a:p>
                <a:pPr marL="1200150" lvl="2" indent="-285750">
                  <a:buFont typeface="Arial" panose="020B0604020202020204" pitchFamily="34" charset="0"/>
                  <a:buChar char="•"/>
                </a:pPr>
                <a:r>
                  <a:rPr lang="en-US" altLang="zh-CN" dirty="0"/>
                  <a:t>Optimizing </a:t>
                </a:r>
                <a14:m>
                  <m:oMath xmlns:m="http://schemas.openxmlformats.org/officeDocument/2006/math">
                    <m:sSup>
                      <m:sSupPr>
                        <m:ctrlPr>
                          <a:rPr lang="el-GR" altLang="zh-CN" i="1" dirty="0" smtClean="0">
                            <a:latin typeface="Cambria Math" panose="02040503050406030204" pitchFamily="18" charset="0"/>
                          </a:rPr>
                        </m:ctrlPr>
                      </m:sSupPr>
                      <m:e>
                        <m:r>
                          <a:rPr lang="el-GR" altLang="zh-CN" i="1" dirty="0">
                            <a:latin typeface="Cambria Math" panose="02040503050406030204" pitchFamily="18" charset="0"/>
                          </a:rPr>
                          <m:t>𝛿</m:t>
                        </m:r>
                      </m:e>
                      <m:sup>
                        <m:r>
                          <a:rPr lang="en-US" altLang="zh-CN" i="1" dirty="0">
                            <a:latin typeface="Cambria Math" panose="02040503050406030204" pitchFamily="18" charset="0"/>
                          </a:rPr>
                          <m:t>𝑐</m:t>
                        </m:r>
                      </m:sup>
                    </m:sSup>
                  </m:oMath>
                </a14:m>
                <a:r>
                  <a:rPr lang="en-US" altLang="zh-CN" dirty="0"/>
                  <a:t> and </a:t>
                </a:r>
                <a14:m>
                  <m:oMath xmlns:m="http://schemas.openxmlformats.org/officeDocument/2006/math">
                    <m:sSup>
                      <m:sSupPr>
                        <m:ctrlPr>
                          <a:rPr lang="el-GR" altLang="zh-CN" i="1" dirty="0">
                            <a:latin typeface="Cambria Math" panose="02040503050406030204" pitchFamily="18" charset="0"/>
                          </a:rPr>
                        </m:ctrlPr>
                      </m:sSupPr>
                      <m:e>
                        <m:r>
                          <a:rPr lang="el-GR" altLang="zh-CN" i="1" dirty="0">
                            <a:latin typeface="Cambria Math" panose="02040503050406030204" pitchFamily="18" charset="0"/>
                          </a:rPr>
                          <m:t>𝛿</m:t>
                        </m:r>
                      </m:e>
                      <m:sup>
                        <m:r>
                          <a:rPr lang="en-US" altLang="zh-CN" b="0" i="1" dirty="0" smtClean="0">
                            <a:latin typeface="Cambria Math" panose="02040503050406030204" pitchFamily="18" charset="0"/>
                          </a:rPr>
                          <m:t>𝑣</m:t>
                        </m:r>
                      </m:sup>
                    </m:sSup>
                  </m:oMath>
                </a14:m>
                <a:endParaRPr lang="en-US" altLang="zh-CN" dirty="0" smtClean="0"/>
              </a:p>
              <a:p>
                <a:pPr marL="1657350" lvl="3" indent="-285750">
                  <a:buFont typeface="Arial" panose="020B0604020202020204" pitchFamily="34" charset="0"/>
                  <a:buChar char="•"/>
                </a:pPr>
                <a:r>
                  <a:rPr lang="en-US" altLang="zh-CN" dirty="0" smtClean="0"/>
                  <a:t>The ratios </a:t>
                </a:r>
                <a:r>
                  <a:rPr lang="en-US" altLang="zh-CN" dirty="0"/>
                  <a:t>of the number of edges over the number of vertices </a:t>
                </a:r>
                <a:r>
                  <a:rPr lang="en-US" altLang="zh-CN" dirty="0" smtClean="0"/>
                  <a:t>are all </a:t>
                </a:r>
                <a:r>
                  <a:rPr lang="en-US" altLang="zh-CN" dirty="0"/>
                  <a:t>below 3. Thus, we set </a:t>
                </a:r>
                <a14:m>
                  <m:oMath xmlns:m="http://schemas.openxmlformats.org/officeDocument/2006/math">
                    <m:sSup>
                      <m:sSupPr>
                        <m:ctrlPr>
                          <a:rPr lang="el-GR" altLang="zh-CN" i="1" dirty="0">
                            <a:latin typeface="Cambria Math" panose="02040503050406030204" pitchFamily="18" charset="0"/>
                          </a:rPr>
                        </m:ctrlPr>
                      </m:sSupPr>
                      <m:e>
                        <m:r>
                          <a:rPr lang="el-GR" altLang="zh-CN" i="1" dirty="0">
                            <a:latin typeface="Cambria Math" panose="02040503050406030204" pitchFamily="18" charset="0"/>
                          </a:rPr>
                          <m:t>𝛿</m:t>
                        </m:r>
                      </m:e>
                      <m:sup>
                        <m:r>
                          <a:rPr lang="en-US" altLang="zh-CN" b="0" i="1" dirty="0" smtClean="0">
                            <a:latin typeface="Cambria Math" panose="02040503050406030204" pitchFamily="18" charset="0"/>
                          </a:rPr>
                          <m:t>𝑣</m:t>
                        </m:r>
                      </m:sup>
                    </m:sSup>
                  </m:oMath>
                </a14:m>
                <a:r>
                  <a:rPr lang="en-US" altLang="zh-CN" dirty="0"/>
                  <a:t> = 2</a:t>
                </a:r>
                <a:r>
                  <a:rPr lang="en-US" altLang="zh-CN" dirty="0" smtClean="0"/>
                  <a:t>.</a:t>
                </a:r>
              </a:p>
              <a:p>
                <a:pPr marL="1657350" lvl="3" indent="-285750">
                  <a:buFont typeface="Arial" panose="020B0604020202020204" pitchFamily="34" charset="0"/>
                  <a:buChar char="•"/>
                </a:pPr>
                <a:r>
                  <a:rPr lang="en-US" altLang="zh-CN" dirty="0"/>
                  <a:t>An edge </a:t>
                </a:r>
                <a:r>
                  <a:rPr lang="en-US" altLang="zh-CN" dirty="0" smtClean="0"/>
                  <a:t>costs 12 </a:t>
                </a:r>
                <a:r>
                  <a:rPr lang="en-US" altLang="zh-CN" dirty="0"/>
                  <a:t>bytes, and a vertex costs 32 bytes</a:t>
                </a:r>
                <a:r>
                  <a:rPr lang="en-US" altLang="zh-CN" dirty="0" smtClean="0"/>
                  <a:t>. </a:t>
                </a:r>
              </a:p>
              <a:p>
                <a:pPr marL="1657350" lvl="3" indent="-285750">
                  <a:buFont typeface="Arial" panose="020B0604020202020204" pitchFamily="34" charset="0"/>
                  <a:buChar char="•"/>
                </a:pPr>
                <a:r>
                  <a:rPr lang="en-US" altLang="zh-CN" dirty="0"/>
                  <a:t>we set </a:t>
                </a:r>
                <a14:m>
                  <m:oMath xmlns:m="http://schemas.openxmlformats.org/officeDocument/2006/math">
                    <m:sSup>
                      <m:sSupPr>
                        <m:ctrlPr>
                          <a:rPr lang="el-GR" altLang="zh-CN" i="1" dirty="0">
                            <a:latin typeface="Cambria Math" panose="02040503050406030204" pitchFamily="18" charset="0"/>
                          </a:rPr>
                        </m:ctrlPr>
                      </m:sSupPr>
                      <m:e>
                        <m:r>
                          <a:rPr lang="el-GR" altLang="zh-CN" i="1" dirty="0">
                            <a:latin typeface="Cambria Math" panose="02040503050406030204" pitchFamily="18" charset="0"/>
                          </a:rPr>
                          <m:t>𝛿</m:t>
                        </m:r>
                      </m:e>
                      <m:sup>
                        <m:r>
                          <a:rPr lang="en-US" altLang="zh-CN" i="1" dirty="0">
                            <a:latin typeface="Cambria Math" panose="02040503050406030204" pitchFamily="18" charset="0"/>
                          </a:rPr>
                          <m:t>𝑐</m:t>
                        </m:r>
                      </m:sup>
                    </m:sSup>
                  </m:oMath>
                </a14:m>
                <a:r>
                  <a:rPr lang="en-US" altLang="zh-CN" dirty="0"/>
                  <a:t> as 3. Thus, a </a:t>
                </a:r>
                <a:r>
                  <a:rPr lang="en-US" altLang="zh-CN" dirty="0" smtClean="0"/>
                  <a:t>cell costs 32×3 + 8 </a:t>
                </a:r>
                <a:r>
                  <a:rPr lang="en-US" altLang="zh-CN" dirty="0"/>
                  <a:t>= 104 bytes</a:t>
                </a:r>
                <a:r>
                  <a:rPr lang="en-US" altLang="zh-CN" dirty="0" smtClean="0"/>
                  <a:t>.</a:t>
                </a:r>
              </a:p>
              <a:p>
                <a:pPr marL="1657350" lvl="3" indent="-285750">
                  <a:buFont typeface="Arial" panose="020B0604020202020204" pitchFamily="34" charset="0"/>
                  <a:buChar char="•"/>
                </a:pPr>
                <a:r>
                  <a:rPr lang="en-US" altLang="zh-CN" dirty="0"/>
                  <a:t>pad each cell with 24 </a:t>
                </a:r>
                <a:r>
                  <a:rPr lang="en-US" altLang="zh-CN" dirty="0" smtClean="0"/>
                  <a:t>extra bytes</a:t>
                </a:r>
              </a:p>
              <a:p>
                <a:pPr marL="1200150" lvl="2" indent="-285750">
                  <a:buFont typeface="Arial" panose="020B0604020202020204" pitchFamily="34" charset="0"/>
                  <a:buChar char="•"/>
                </a:pPr>
                <a:r>
                  <a:rPr lang="en-US" altLang="zh-CN" dirty="0"/>
                  <a:t>Optimizing</a:t>
                </a:r>
                <a14:m>
                  <m:oMath xmlns:m="http://schemas.openxmlformats.org/officeDocument/2006/math">
                    <m:sSup>
                      <m:sSupPr>
                        <m:ctrlPr>
                          <a:rPr lang="el-GR" altLang="zh-CN" i="1" dirty="0">
                            <a:latin typeface="Cambria Math" panose="02040503050406030204" pitchFamily="18" charset="0"/>
                          </a:rPr>
                        </m:ctrlPr>
                      </m:sSupPr>
                      <m:e>
                        <m:r>
                          <a:rPr lang="el-GR" altLang="zh-CN" i="1" dirty="0">
                            <a:latin typeface="Cambria Math" panose="02040503050406030204" pitchFamily="18" charset="0"/>
                          </a:rPr>
                          <m:t>𝛿</m:t>
                        </m:r>
                      </m:e>
                      <m:sup>
                        <m:r>
                          <a:rPr lang="en-US" altLang="zh-CN" b="0" i="1" dirty="0" smtClean="0">
                            <a:latin typeface="Cambria Math" panose="02040503050406030204" pitchFamily="18" charset="0"/>
                          </a:rPr>
                          <m:t>𝑏</m:t>
                        </m:r>
                      </m:sup>
                    </m:sSup>
                  </m:oMath>
                </a14:m>
                <a:r>
                  <a:rPr lang="en-US" altLang="zh-CN" dirty="0" smtClean="0"/>
                  <a:t>, </a:t>
                </a:r>
                <a14:m>
                  <m:oMath xmlns:m="http://schemas.openxmlformats.org/officeDocument/2006/math">
                    <m:r>
                      <a:rPr lang="el-GR" altLang="zh-CN" i="1" dirty="0" smtClean="0">
                        <a:latin typeface="Cambria Math" panose="02040503050406030204" pitchFamily="18" charset="0"/>
                      </a:rPr>
                      <m:t>2</m:t>
                    </m:r>
                    <m:r>
                      <a:rPr lang="el-GR" altLang="zh-CN" i="1" baseline="30000" dirty="0" smtClean="0">
                        <a:latin typeface="Cambria Math" panose="02040503050406030204" pitchFamily="18" charset="0"/>
                      </a:rPr>
                      <m:t>𝜂</m:t>
                    </m:r>
                  </m:oMath>
                </a14:m>
                <a:r>
                  <a:rPr lang="en-US" altLang="zh-CN" dirty="0" smtClean="0"/>
                  <a:t> ,</a:t>
                </a:r>
                <a:r>
                  <a:rPr lang="el-GR" altLang="zh-CN" dirty="0"/>
                  <a:t> </a:t>
                </a:r>
                <a14:m>
                  <m:oMath xmlns:m="http://schemas.openxmlformats.org/officeDocument/2006/math">
                    <m:r>
                      <a:rPr lang="el-GR" altLang="zh-CN" i="1" dirty="0" smtClean="0">
                        <a:latin typeface="Cambria Math" panose="02040503050406030204" pitchFamily="18" charset="0"/>
                      </a:rPr>
                      <m:t>𝜌</m:t>
                    </m:r>
                  </m:oMath>
                </a14:m>
                <a:r>
                  <a:rPr lang="en-US" altLang="zh-CN" dirty="0" smtClean="0"/>
                  <a:t>:</a:t>
                </a:r>
                <a:endParaRPr lang="en-US" altLang="zh-CN" dirty="0"/>
              </a:p>
              <a:p>
                <a:endParaRPr lang="en-US" altLang="zh-CN" sz="2000" i="1" dirty="0" smtClean="0"/>
              </a:p>
              <a:p>
                <a:pPr marL="800100" lvl="1" indent="-34290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3852465"/>
              </a:xfrm>
              <a:prstGeom prst="rect">
                <a:avLst/>
              </a:prstGeom>
              <a:blipFill rotWithShape="0">
                <a:blip r:embed="rId3"/>
                <a:stretch>
                  <a:fillRect l="-545" t="-791"/>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4084889" y="4089547"/>
            <a:ext cx="5947874" cy="2645710"/>
          </a:xfrm>
          <a:prstGeom prst="rect">
            <a:avLst/>
          </a:prstGeom>
        </p:spPr>
      </p:pic>
    </p:spTree>
    <p:extLst>
      <p:ext uri="{BB962C8B-B14F-4D97-AF65-F5344CB8AC3E}">
        <p14:creationId xmlns:p14="http://schemas.microsoft.com/office/powerpoint/2010/main" val="136490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 EXPERIMENTAL STUDY</a:t>
            </a:r>
            <a:endParaRPr lang="zh-CN" altLang="en-US" sz="4000" dirty="0"/>
          </a:p>
        </p:txBody>
      </p:sp>
      <p:sp>
        <p:nvSpPr>
          <p:cNvPr id="5" name="文本框 4"/>
          <p:cNvSpPr txBox="1"/>
          <p:nvPr/>
        </p:nvSpPr>
        <p:spPr>
          <a:xfrm>
            <a:off x="294237" y="1122630"/>
            <a:ext cx="11185557" cy="1261884"/>
          </a:xfrm>
          <a:prstGeom prst="rect">
            <a:avLst/>
          </a:prstGeom>
          <a:noFill/>
        </p:spPr>
        <p:txBody>
          <a:bodyPr wrap="square" rtlCol="0">
            <a:spAutoFit/>
          </a:bodyPr>
          <a:lstStyle/>
          <a:p>
            <a:r>
              <a:rPr lang="en-US" altLang="zh-CN" sz="2000" i="1" dirty="0" smtClean="0"/>
              <a:t>Results:</a:t>
            </a:r>
            <a:endParaRPr lang="en-US" altLang="zh-CN" sz="2000" dirty="0" smtClean="0"/>
          </a:p>
          <a:p>
            <a:pPr marL="742950" lvl="1" indent="-285750">
              <a:buFont typeface="Arial" panose="020B0604020202020204" pitchFamily="34" charset="0"/>
              <a:buChar char="•"/>
            </a:pPr>
            <a:r>
              <a:rPr lang="en-US" altLang="zh-CN" dirty="0"/>
              <a:t>Comparing with Baseline Algorithms:</a:t>
            </a:r>
          </a:p>
          <a:p>
            <a:pPr marL="1257300" lvl="2" indent="-342900">
              <a:buFont typeface="Arial" panose="020B0604020202020204" pitchFamily="34" charset="0"/>
              <a:buChar char="•"/>
            </a:pPr>
            <a:r>
              <a:rPr lang="en-US" altLang="zh-CN" sz="2000" dirty="0"/>
              <a:t>Varying datasets.</a:t>
            </a:r>
            <a:endParaRPr lang="en-US" altLang="zh-CN" sz="2000" i="1" dirty="0" smtClean="0"/>
          </a:p>
          <a:p>
            <a:pPr marL="800100" lvl="1" indent="-342900">
              <a:buFont typeface="Arial" panose="020B0604020202020204" pitchFamily="34" charset="0"/>
              <a:buChar char="•"/>
            </a:pPr>
            <a:endParaRPr lang="en-US" altLang="zh-CN" dirty="0" smtClean="0"/>
          </a:p>
        </p:txBody>
      </p:sp>
      <p:pic>
        <p:nvPicPr>
          <p:cNvPr id="3" name="图片 2"/>
          <p:cNvPicPr>
            <a:picLocks noChangeAspect="1"/>
          </p:cNvPicPr>
          <p:nvPr/>
        </p:nvPicPr>
        <p:blipFill>
          <a:blip r:embed="rId3"/>
          <a:stretch>
            <a:fillRect/>
          </a:stretch>
        </p:blipFill>
        <p:spPr>
          <a:xfrm>
            <a:off x="3593728" y="1753572"/>
            <a:ext cx="5038725" cy="4914900"/>
          </a:xfrm>
          <a:prstGeom prst="rect">
            <a:avLst/>
          </a:prstGeom>
        </p:spPr>
      </p:pic>
    </p:spTree>
    <p:extLst>
      <p:ext uri="{BB962C8B-B14F-4D97-AF65-F5344CB8AC3E}">
        <p14:creationId xmlns:p14="http://schemas.microsoft.com/office/powerpoint/2010/main" val="2457281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 INTRODUCTION</a:t>
            </a:r>
            <a:endParaRPr lang="zh-CN" altLang="en-US" sz="4000" dirty="0"/>
          </a:p>
        </p:txBody>
      </p:sp>
      <p:sp>
        <p:nvSpPr>
          <p:cNvPr id="5" name="文本框 4"/>
          <p:cNvSpPr txBox="1"/>
          <p:nvPr/>
        </p:nvSpPr>
        <p:spPr>
          <a:xfrm>
            <a:off x="294237" y="1122630"/>
            <a:ext cx="10438645" cy="5078313"/>
          </a:xfrm>
          <a:prstGeom prst="rect">
            <a:avLst/>
          </a:prstGeom>
          <a:noFill/>
        </p:spPr>
        <p:txBody>
          <a:bodyPr wrap="square" rtlCol="0">
            <a:spAutoFit/>
          </a:bodyPr>
          <a:lstStyle/>
          <a:p>
            <a:r>
              <a:rPr lang="en-US" altLang="zh-CN" sz="2000" dirty="0" smtClean="0"/>
              <a:t>Existing techniques:</a:t>
            </a:r>
          </a:p>
          <a:p>
            <a:pPr marL="800100" lvl="1" indent="-342900">
              <a:buFont typeface="Arial" panose="020B0604020202020204" pitchFamily="34" charset="0"/>
              <a:buChar char="•"/>
            </a:pPr>
            <a:r>
              <a:rPr lang="zh-CN" altLang="en-US" dirty="0" smtClean="0"/>
              <a:t>只针对静态对象的查询不能直接使用</a:t>
            </a:r>
            <a:endParaRPr lang="en-US" altLang="zh-CN" dirty="0" smtClean="0"/>
          </a:p>
          <a:p>
            <a:pPr marL="800100" lvl="1" indent="-342900">
              <a:buFont typeface="Arial" panose="020B0604020202020204" pitchFamily="34" charset="0"/>
              <a:buChar char="•"/>
            </a:pPr>
            <a:r>
              <a:rPr lang="en-US" altLang="zh-CN" dirty="0" smtClean="0"/>
              <a:t>The state-of-the-art road network </a:t>
            </a:r>
            <a:r>
              <a:rPr lang="en-US" altLang="zh-CN" dirty="0" err="1" smtClean="0"/>
              <a:t>kNN</a:t>
            </a:r>
            <a:r>
              <a:rPr lang="en-US" altLang="zh-CN" dirty="0" smtClean="0"/>
              <a:t> algorithm </a:t>
            </a:r>
            <a:r>
              <a:rPr lang="en-US" altLang="zh-CN" b="1" dirty="0" smtClean="0"/>
              <a:t>V-tree</a:t>
            </a:r>
            <a:r>
              <a:rPr lang="zh-CN" altLang="en-US" dirty="0" smtClean="0"/>
              <a:t>：</a:t>
            </a:r>
            <a:endParaRPr lang="en-US" altLang="zh-CN" dirty="0" smtClean="0"/>
          </a:p>
          <a:p>
            <a:pPr marL="1257300" lvl="2" indent="-342900">
              <a:buFont typeface="Arial" panose="020B0604020202020204" pitchFamily="34" charset="0"/>
              <a:buChar char="•"/>
            </a:pPr>
            <a:r>
              <a:rPr lang="zh-CN" altLang="en-US" dirty="0" smtClean="0"/>
              <a:t>可以适用动态对象</a:t>
            </a:r>
          </a:p>
          <a:p>
            <a:pPr marL="1257300" lvl="2" indent="-342900">
              <a:buFont typeface="Arial" panose="020B0604020202020204" pitchFamily="34" charset="0"/>
              <a:buChar char="•"/>
            </a:pPr>
            <a:r>
              <a:rPr lang="zh-CN" altLang="en-US" dirty="0" smtClean="0"/>
              <a:t>优点：用平衡搜索树来索引移动对象和预先打好的表来减少计算成本</a:t>
            </a:r>
          </a:p>
          <a:p>
            <a:pPr marL="1257300" lvl="2" indent="-342900">
              <a:buFont typeface="Arial" panose="020B0604020202020204" pitchFamily="34" charset="0"/>
              <a:buChar char="•"/>
            </a:pPr>
            <a:r>
              <a:rPr lang="zh-CN" altLang="en-US" dirty="0" smtClean="0"/>
              <a:t>不足：每一个位置的更新都会触发索引的更新，因此更新频率高时成本很高</a:t>
            </a:r>
            <a:endParaRPr lang="en-US" altLang="zh-CN" sz="2000" dirty="0" smtClean="0"/>
          </a:p>
          <a:p>
            <a:endParaRPr lang="en-US" altLang="zh-CN" sz="2000" dirty="0" smtClean="0"/>
          </a:p>
          <a:p>
            <a:r>
              <a:rPr lang="en-US" altLang="zh-CN" sz="2000" dirty="0" smtClean="0"/>
              <a:t>We propose an index structure</a:t>
            </a:r>
            <a:r>
              <a:rPr lang="en-US" altLang="zh-CN" sz="2000" dirty="0"/>
              <a:t>:</a:t>
            </a:r>
          </a:p>
          <a:p>
            <a:pPr marL="742950" lvl="1" indent="-285750">
              <a:buFont typeface="Arial" panose="020B0604020202020204" pitchFamily="34" charset="0"/>
              <a:buChar char="•"/>
            </a:pPr>
            <a:r>
              <a:rPr lang="zh-CN" altLang="en-US" dirty="0" smtClean="0"/>
              <a:t>在接收位置更新时简单地缓存位置更新，而不是实际对索引执行更新</a:t>
            </a:r>
            <a:endParaRPr lang="en-US" altLang="zh-CN" dirty="0" smtClean="0"/>
          </a:p>
          <a:p>
            <a:pPr marL="742950" lvl="1" indent="-285750">
              <a:buFont typeface="Arial" panose="020B0604020202020204" pitchFamily="34" charset="0"/>
              <a:buChar char="•"/>
            </a:pPr>
            <a:r>
              <a:rPr lang="zh-CN" altLang="en-US" dirty="0" smtClean="0"/>
              <a:t>在查询时，我们在搜索查询答案之前将缓存的更新刷新到索引中</a:t>
            </a:r>
            <a:endParaRPr lang="en-US" altLang="zh-CN" dirty="0" smtClean="0"/>
          </a:p>
          <a:p>
            <a:pPr marL="742950" lvl="1" indent="-285750">
              <a:buFont typeface="Arial" panose="020B0604020202020204" pitchFamily="34" charset="0"/>
              <a:buChar char="•"/>
            </a:pPr>
            <a:r>
              <a:rPr lang="zh-CN" altLang="en-US" dirty="0" smtClean="0"/>
              <a:t>使用</a:t>
            </a:r>
            <a:r>
              <a:rPr lang="en-US" altLang="zh-CN" dirty="0" smtClean="0"/>
              <a:t>GPU</a:t>
            </a:r>
            <a:r>
              <a:rPr lang="zh-CN" altLang="en-US" dirty="0" smtClean="0"/>
              <a:t>设计高度并行的算法来更新索引，从而确保更高的更新效率</a:t>
            </a:r>
            <a:endParaRPr lang="en-US" altLang="zh-CN" dirty="0" smtClean="0"/>
          </a:p>
          <a:p>
            <a:r>
              <a:rPr lang="en-US" altLang="zh-CN" sz="2000" dirty="0" smtClean="0"/>
              <a:t>We design a </a:t>
            </a:r>
            <a:r>
              <a:rPr lang="en-US" altLang="zh-CN" sz="2000" dirty="0" err="1" smtClean="0"/>
              <a:t>kNN</a:t>
            </a:r>
            <a:r>
              <a:rPr lang="en-US" altLang="zh-CN" sz="2000" dirty="0" smtClean="0"/>
              <a:t> algorithm based on the proposed index:</a:t>
            </a:r>
          </a:p>
          <a:p>
            <a:pPr marL="742950" lvl="1" indent="-285750">
              <a:buFont typeface="Arial" panose="020B0604020202020204" pitchFamily="34" charset="0"/>
              <a:buChar char="•"/>
            </a:pPr>
            <a:r>
              <a:rPr lang="zh-CN" altLang="en-US" dirty="0"/>
              <a:t>结合了</a:t>
            </a:r>
            <a:r>
              <a:rPr lang="en-US" altLang="zh-CN" dirty="0"/>
              <a:t>CPU</a:t>
            </a:r>
            <a:r>
              <a:rPr lang="zh-CN" altLang="en-US" dirty="0"/>
              <a:t>和</a:t>
            </a:r>
            <a:r>
              <a:rPr lang="en-US" altLang="zh-CN" dirty="0"/>
              <a:t>GPU</a:t>
            </a:r>
            <a:r>
              <a:rPr lang="zh-CN" altLang="en-US" dirty="0"/>
              <a:t>的优</a:t>
            </a:r>
            <a:r>
              <a:rPr lang="zh-CN" altLang="en-US" dirty="0" smtClean="0"/>
              <a:t>势</a:t>
            </a:r>
            <a:endParaRPr lang="en-US" altLang="zh-CN" dirty="0"/>
          </a:p>
          <a:p>
            <a:pPr marL="742950" lvl="1" indent="-285750">
              <a:buFont typeface="Arial" panose="020B0604020202020204" pitchFamily="34" charset="0"/>
              <a:buChar char="•"/>
            </a:pPr>
            <a:r>
              <a:rPr lang="zh-CN" altLang="en-US" dirty="0" smtClean="0"/>
              <a:t>收到</a:t>
            </a:r>
            <a:r>
              <a:rPr lang="zh-CN" altLang="en-US" dirty="0"/>
              <a:t>查询后</a:t>
            </a:r>
            <a:r>
              <a:rPr lang="zh-CN" altLang="en-US" dirty="0" smtClean="0"/>
              <a:t>，首</a:t>
            </a:r>
            <a:r>
              <a:rPr lang="zh-CN" altLang="en-US" dirty="0"/>
              <a:t>先使用</a:t>
            </a:r>
            <a:r>
              <a:rPr lang="en-US" altLang="zh-CN" dirty="0"/>
              <a:t>CPU</a:t>
            </a:r>
            <a:r>
              <a:rPr lang="zh-CN" altLang="en-US" dirty="0"/>
              <a:t>识别查询区</a:t>
            </a:r>
            <a:r>
              <a:rPr lang="zh-CN" altLang="en-US" dirty="0" smtClean="0"/>
              <a:t>域</a:t>
            </a:r>
            <a:endParaRPr lang="en-US" altLang="zh-CN" dirty="0" smtClean="0"/>
          </a:p>
          <a:p>
            <a:pPr marL="742950" lvl="1" indent="-285750">
              <a:buFont typeface="Arial" panose="020B0604020202020204" pitchFamily="34" charset="0"/>
              <a:buChar char="•"/>
            </a:pPr>
            <a:r>
              <a:rPr lang="zh-CN" altLang="en-US" dirty="0" smtClean="0"/>
              <a:t>然</a:t>
            </a:r>
            <a:r>
              <a:rPr lang="zh-CN" altLang="en-US" dirty="0"/>
              <a:t>后使用</a:t>
            </a:r>
            <a:r>
              <a:rPr lang="en-US" altLang="zh-CN" dirty="0"/>
              <a:t>GPU</a:t>
            </a:r>
            <a:r>
              <a:rPr lang="zh-CN" altLang="en-US" dirty="0"/>
              <a:t>处理该区域中</a:t>
            </a:r>
            <a:r>
              <a:rPr lang="zh-CN" altLang="en-US" dirty="0" smtClean="0"/>
              <a:t>的位置缓存，并使用</a:t>
            </a:r>
            <a:r>
              <a:rPr lang="en-US" altLang="zh-CN" dirty="0" smtClean="0"/>
              <a:t>GPU</a:t>
            </a:r>
            <a:r>
              <a:rPr lang="zh-CN" altLang="en-US" dirty="0"/>
              <a:t>计算候</a:t>
            </a:r>
            <a:r>
              <a:rPr lang="zh-CN" altLang="en-US" dirty="0" smtClean="0"/>
              <a:t>选结果集</a:t>
            </a:r>
            <a:endParaRPr lang="en-US" altLang="zh-CN" dirty="0" smtClean="0"/>
          </a:p>
          <a:p>
            <a:pPr marL="742950" lvl="1" indent="-285750">
              <a:buFont typeface="Arial" panose="020B0604020202020204" pitchFamily="34" charset="0"/>
              <a:buChar char="•"/>
            </a:pPr>
            <a:r>
              <a:rPr lang="zh-CN" altLang="en-US" dirty="0"/>
              <a:t>最后</a:t>
            </a:r>
            <a:r>
              <a:rPr lang="zh-CN" altLang="en-US" dirty="0" smtClean="0"/>
              <a:t>使</a:t>
            </a:r>
            <a:r>
              <a:rPr lang="zh-CN" altLang="en-US" dirty="0"/>
              <a:t>用</a:t>
            </a:r>
            <a:r>
              <a:rPr lang="en-US" altLang="zh-CN" dirty="0"/>
              <a:t>CPU</a:t>
            </a:r>
            <a:r>
              <a:rPr lang="zh-CN" altLang="en-US" dirty="0"/>
              <a:t>计算最终答</a:t>
            </a:r>
            <a:r>
              <a:rPr lang="zh-CN" altLang="en-US" dirty="0" smtClean="0"/>
              <a:t>案</a:t>
            </a:r>
            <a:endParaRPr lang="en-US" altLang="zh-CN" dirty="0"/>
          </a:p>
          <a:p>
            <a:endParaRPr lang="en-US" altLang="zh-CN" sz="2000" dirty="0" smtClean="0"/>
          </a:p>
        </p:txBody>
      </p:sp>
    </p:spTree>
    <p:extLst>
      <p:ext uri="{BB962C8B-B14F-4D97-AF65-F5344CB8AC3E}">
        <p14:creationId xmlns:p14="http://schemas.microsoft.com/office/powerpoint/2010/main" val="1111470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 EXPERIMENTAL STUDY</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1185557" cy="3693319"/>
              </a:xfrm>
              <a:prstGeom prst="rect">
                <a:avLst/>
              </a:prstGeom>
              <a:noFill/>
            </p:spPr>
            <p:txBody>
              <a:bodyPr wrap="square" rtlCol="0">
                <a:spAutoFit/>
              </a:bodyPr>
              <a:lstStyle/>
              <a:p>
                <a:r>
                  <a:rPr lang="en-US" altLang="zh-CN" sz="2000" i="1" dirty="0" smtClean="0"/>
                  <a:t>Results:</a:t>
                </a:r>
                <a:endParaRPr lang="en-US" altLang="zh-CN" sz="2000" dirty="0" smtClean="0"/>
              </a:p>
              <a:p>
                <a:pPr marL="742950" lvl="1" indent="-285750">
                  <a:buFont typeface="Arial" panose="020B0604020202020204" pitchFamily="34" charset="0"/>
                  <a:buChar char="•"/>
                </a:pPr>
                <a:r>
                  <a:rPr lang="en-US" altLang="zh-CN" dirty="0"/>
                  <a:t>Comparing with Baseline Algorithms:</a:t>
                </a:r>
              </a:p>
              <a:p>
                <a:pPr marL="1257300" lvl="2" indent="-342900">
                  <a:buFont typeface="Arial" panose="020B0604020202020204" pitchFamily="34" charset="0"/>
                  <a:buChar char="•"/>
                </a:pPr>
                <a:r>
                  <a:rPr lang="en-US" altLang="zh-CN" dirty="0"/>
                  <a:t>Varying </a:t>
                </a:r>
                <a:r>
                  <a:rPr lang="en-US" altLang="zh-CN" dirty="0" smtClean="0"/>
                  <a:t>k</a:t>
                </a:r>
              </a:p>
              <a:p>
                <a:pPr marL="1257300" lvl="2" indent="-342900">
                  <a:buFont typeface="Arial" panose="020B0604020202020204" pitchFamily="34" charset="0"/>
                  <a:buChar char="•"/>
                </a:pPr>
                <a:endParaRPr lang="en-US" altLang="zh-CN" sz="2000" i="1" dirty="0"/>
              </a:p>
              <a:p>
                <a:pPr marL="1257300" lvl="2" indent="-342900">
                  <a:buFont typeface="Arial" panose="020B0604020202020204" pitchFamily="34" charset="0"/>
                  <a:buChar char="•"/>
                </a:pPr>
                <a:endParaRPr lang="en-US" altLang="zh-CN" sz="2000" i="1" dirty="0" smtClean="0"/>
              </a:p>
              <a:p>
                <a:pPr marL="1257300" lvl="2" indent="-342900">
                  <a:buFont typeface="Arial" panose="020B0604020202020204" pitchFamily="34" charset="0"/>
                  <a:buChar char="•"/>
                </a:pPr>
                <a:endParaRPr lang="en-US" altLang="zh-CN" sz="2000" i="1" dirty="0"/>
              </a:p>
              <a:p>
                <a:pPr marL="1257300" lvl="2" indent="-342900">
                  <a:buFont typeface="Arial" panose="020B0604020202020204" pitchFamily="34" charset="0"/>
                  <a:buChar char="•"/>
                </a:pPr>
                <a:endParaRPr lang="en-US" altLang="zh-CN" sz="2000" i="1" dirty="0" smtClean="0"/>
              </a:p>
              <a:p>
                <a:pPr marL="1257300" lvl="2" indent="-342900">
                  <a:buFont typeface="Arial" panose="020B0604020202020204" pitchFamily="34" charset="0"/>
                  <a:buChar char="•"/>
                </a:pPr>
                <a:endParaRPr lang="en-US" altLang="zh-CN" sz="2000" i="1" dirty="0"/>
              </a:p>
              <a:p>
                <a:pPr marL="1257300" lvl="2" indent="-342900">
                  <a:buFont typeface="Arial" panose="020B0604020202020204" pitchFamily="34" charset="0"/>
                  <a:buChar char="•"/>
                </a:pPr>
                <a:endParaRPr lang="en-US" altLang="zh-CN" sz="2000" i="1" dirty="0" smtClean="0"/>
              </a:p>
              <a:p>
                <a:pPr marL="1257300" lvl="2" indent="-342900">
                  <a:buFont typeface="Arial" panose="020B0604020202020204" pitchFamily="34" charset="0"/>
                  <a:buChar char="•"/>
                </a:pPr>
                <a:endParaRPr lang="en-US" altLang="zh-CN" sz="2000" i="1" dirty="0"/>
              </a:p>
              <a:p>
                <a:pPr marL="1257300" lvl="2" indent="-342900">
                  <a:buFont typeface="Arial" panose="020B0604020202020204" pitchFamily="34" charset="0"/>
                  <a:buChar char="•"/>
                </a:pPr>
                <a:r>
                  <a:rPr lang="en-US" altLang="zh-CN" dirty="0"/>
                  <a:t>Varying </a:t>
                </a:r>
                <a14:m>
                  <m:oMath xmlns:m="http://schemas.openxmlformats.org/officeDocument/2006/math">
                    <m:r>
                      <a:rPr lang="en-US" altLang="zh-CN" sz="1600" i="1" dirty="0" smtClean="0">
                        <a:latin typeface="Cambria Math" panose="02040503050406030204" pitchFamily="18" charset="0"/>
                      </a:rPr>
                      <m:t>|</m:t>
                    </m:r>
                    <m:r>
                      <a:rPr lang="zh-CN" altLang="en-US" sz="1600" i="1" dirty="0" smtClean="0">
                        <a:latin typeface="Cambria Math" panose="02040503050406030204" pitchFamily="18" charset="0"/>
                      </a:rPr>
                      <m:t>𝒪</m:t>
                    </m:r>
                    <m:r>
                      <a:rPr lang="en-US" altLang="zh-CN" sz="1600" i="1" dirty="0" smtClean="0">
                        <a:latin typeface="Cambria Math" panose="02040503050406030204" pitchFamily="18" charset="0"/>
                      </a:rPr>
                      <m:t>|</m:t>
                    </m:r>
                  </m:oMath>
                </a14:m>
                <a:endParaRPr lang="en-US" altLang="zh-CN" sz="1600" i="1" dirty="0" smtClean="0"/>
              </a:p>
              <a:p>
                <a:pPr marL="800100" lvl="1" indent="-34290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1185557" cy="3693319"/>
              </a:xfrm>
              <a:prstGeom prst="rect">
                <a:avLst/>
              </a:prstGeom>
              <a:blipFill rotWithShape="0">
                <a:blip r:embed="rId3"/>
                <a:stretch>
                  <a:fillRect l="-545" t="-82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2762606" y="1753572"/>
            <a:ext cx="5829300" cy="2476500"/>
          </a:xfrm>
          <a:prstGeom prst="rect">
            <a:avLst/>
          </a:prstGeom>
        </p:spPr>
      </p:pic>
      <p:pic>
        <p:nvPicPr>
          <p:cNvPr id="6" name="图片 5"/>
          <p:cNvPicPr>
            <a:picLocks noChangeAspect="1"/>
          </p:cNvPicPr>
          <p:nvPr/>
        </p:nvPicPr>
        <p:blipFill>
          <a:blip r:embed="rId5"/>
          <a:stretch>
            <a:fillRect/>
          </a:stretch>
        </p:blipFill>
        <p:spPr>
          <a:xfrm>
            <a:off x="3152020" y="4368102"/>
            <a:ext cx="5175753" cy="2340101"/>
          </a:xfrm>
          <a:prstGeom prst="rect">
            <a:avLst/>
          </a:prstGeom>
        </p:spPr>
      </p:pic>
    </p:spTree>
    <p:extLst>
      <p:ext uri="{BB962C8B-B14F-4D97-AF65-F5344CB8AC3E}">
        <p14:creationId xmlns:p14="http://schemas.microsoft.com/office/powerpoint/2010/main" val="3994277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 EXPERIMENTAL STUDY</a:t>
            </a:r>
            <a:endParaRPr lang="zh-CN" altLang="en-US" sz="4000" dirty="0"/>
          </a:p>
        </p:txBody>
      </p:sp>
      <p:sp>
        <p:nvSpPr>
          <p:cNvPr id="5" name="文本框 4"/>
          <p:cNvSpPr txBox="1"/>
          <p:nvPr/>
        </p:nvSpPr>
        <p:spPr>
          <a:xfrm>
            <a:off x="294237" y="1122630"/>
            <a:ext cx="11185557" cy="1508105"/>
          </a:xfrm>
          <a:prstGeom prst="rect">
            <a:avLst/>
          </a:prstGeom>
          <a:noFill/>
        </p:spPr>
        <p:txBody>
          <a:bodyPr wrap="square" rtlCol="0">
            <a:spAutoFit/>
          </a:bodyPr>
          <a:lstStyle/>
          <a:p>
            <a:r>
              <a:rPr lang="en-US" altLang="zh-CN" sz="2000" i="1" dirty="0" smtClean="0"/>
              <a:t>Results:</a:t>
            </a:r>
            <a:endParaRPr lang="en-US" altLang="zh-CN" sz="2000" dirty="0" smtClean="0"/>
          </a:p>
          <a:p>
            <a:pPr marL="742950" lvl="1" indent="-285750">
              <a:buFont typeface="Arial" panose="020B0604020202020204" pitchFamily="34" charset="0"/>
              <a:buChar char="•"/>
            </a:pPr>
            <a:r>
              <a:rPr lang="en-US" altLang="zh-CN" dirty="0"/>
              <a:t>Scalability of </a:t>
            </a:r>
            <a:r>
              <a:rPr lang="en-US" altLang="zh-CN" dirty="0" smtClean="0"/>
              <a:t>G-Grid:</a:t>
            </a:r>
            <a:endParaRPr lang="en-US" altLang="zh-CN" dirty="0"/>
          </a:p>
          <a:p>
            <a:pPr marL="1257300" lvl="2" indent="-342900">
              <a:buFont typeface="Arial" panose="020B0604020202020204" pitchFamily="34" charset="0"/>
              <a:buChar char="•"/>
            </a:pPr>
            <a:r>
              <a:rPr lang="en-US" altLang="zh-CN" dirty="0"/>
              <a:t>Running time and </a:t>
            </a:r>
            <a:r>
              <a:rPr lang="en-US" altLang="zh-CN" dirty="0" smtClean="0"/>
              <a:t>throughput</a:t>
            </a:r>
            <a:endParaRPr lang="en-US" altLang="zh-CN" sz="2000" i="1" dirty="0"/>
          </a:p>
          <a:p>
            <a:pPr marL="1257300" lvl="2" indent="-342900">
              <a:buFont typeface="Arial" panose="020B0604020202020204" pitchFamily="34" charset="0"/>
              <a:buChar char="•"/>
            </a:pPr>
            <a:r>
              <a:rPr lang="en-US" altLang="zh-CN" dirty="0"/>
              <a:t>DRAM-GPU transfer </a:t>
            </a:r>
            <a:r>
              <a:rPr lang="en-US" altLang="zh-CN" dirty="0" smtClean="0"/>
              <a:t>costs</a:t>
            </a:r>
          </a:p>
          <a:p>
            <a:pPr marL="1257300" lvl="2" indent="-342900">
              <a:buFont typeface="Arial" panose="020B0604020202020204" pitchFamily="34" charset="0"/>
              <a:buChar char="•"/>
            </a:pPr>
            <a:endParaRPr lang="en-US" altLang="zh-CN" dirty="0" smtClean="0"/>
          </a:p>
        </p:txBody>
      </p:sp>
      <p:pic>
        <p:nvPicPr>
          <p:cNvPr id="3" name="图片 2"/>
          <p:cNvPicPr>
            <a:picLocks noChangeAspect="1"/>
          </p:cNvPicPr>
          <p:nvPr/>
        </p:nvPicPr>
        <p:blipFill>
          <a:blip r:embed="rId3"/>
          <a:stretch>
            <a:fillRect/>
          </a:stretch>
        </p:blipFill>
        <p:spPr>
          <a:xfrm>
            <a:off x="3015227" y="2394735"/>
            <a:ext cx="5743575" cy="3743325"/>
          </a:xfrm>
          <a:prstGeom prst="rect">
            <a:avLst/>
          </a:prstGeom>
        </p:spPr>
      </p:pic>
    </p:spTree>
    <p:extLst>
      <p:ext uri="{BB962C8B-B14F-4D97-AF65-F5344CB8AC3E}">
        <p14:creationId xmlns:p14="http://schemas.microsoft.com/office/powerpoint/2010/main" val="22104210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VIII. RELATED WORK</a:t>
            </a:r>
            <a:endParaRPr lang="zh-CN" altLang="en-US" sz="4000" dirty="0"/>
          </a:p>
        </p:txBody>
      </p:sp>
      <p:sp>
        <p:nvSpPr>
          <p:cNvPr id="5" name="文本框 4"/>
          <p:cNvSpPr txBox="1"/>
          <p:nvPr/>
        </p:nvSpPr>
        <p:spPr>
          <a:xfrm>
            <a:off x="294237" y="1122630"/>
            <a:ext cx="11185557" cy="4770537"/>
          </a:xfrm>
          <a:prstGeom prst="rect">
            <a:avLst/>
          </a:prstGeom>
          <a:noFill/>
        </p:spPr>
        <p:txBody>
          <a:bodyPr wrap="square" rtlCol="0">
            <a:spAutoFit/>
          </a:bodyPr>
          <a:lstStyle/>
          <a:p>
            <a:r>
              <a:rPr lang="en-US" altLang="zh-CN" sz="2000" dirty="0"/>
              <a:t>We review two most relevant groups of </a:t>
            </a:r>
            <a:r>
              <a:rPr lang="en-US" altLang="zh-CN" sz="2000" dirty="0" err="1" smtClean="0"/>
              <a:t>kNN</a:t>
            </a:r>
            <a:r>
              <a:rPr lang="en-US" altLang="zh-CN" sz="2000" dirty="0" smtClean="0"/>
              <a:t> studies</a:t>
            </a:r>
            <a:r>
              <a:rPr lang="en-US" altLang="zh-CN" sz="2000" dirty="0"/>
              <a:t>: </a:t>
            </a:r>
            <a:endParaRPr lang="en-US" altLang="zh-CN" sz="2000" dirty="0" smtClean="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r>
              <a:rPr lang="en-US" altLang="zh-CN" dirty="0" err="1" smtClean="0"/>
              <a:t>kNN</a:t>
            </a:r>
            <a:r>
              <a:rPr lang="en-US" altLang="zh-CN" dirty="0" smtClean="0"/>
              <a:t> </a:t>
            </a:r>
            <a:r>
              <a:rPr lang="en-US" altLang="zh-CN" dirty="0"/>
              <a:t>queries in road networks </a:t>
            </a:r>
            <a:endParaRPr lang="en-US" altLang="zh-CN" dirty="0" smtClean="0"/>
          </a:p>
          <a:p>
            <a:pPr marL="1200150" lvl="2" indent="-285750">
              <a:buFont typeface="Arial" panose="020B0604020202020204" pitchFamily="34" charset="0"/>
              <a:buChar char="•"/>
            </a:pPr>
            <a:r>
              <a:rPr lang="en-US" altLang="zh-CN" dirty="0" err="1"/>
              <a:t>Kolahdouzan</a:t>
            </a:r>
            <a:r>
              <a:rPr lang="en-US" altLang="zh-CN" dirty="0"/>
              <a:t> and </a:t>
            </a:r>
            <a:r>
              <a:rPr lang="en-US" altLang="zh-CN" dirty="0" err="1" smtClean="0"/>
              <a:t>Shahabi</a:t>
            </a:r>
            <a:r>
              <a:rPr lang="en-US" altLang="zh-CN" dirty="0" smtClean="0"/>
              <a:t> [13</a:t>
            </a:r>
            <a:r>
              <a:rPr lang="en-US" altLang="zh-CN" dirty="0"/>
              <a:t>] precompute </a:t>
            </a:r>
            <a:r>
              <a:rPr lang="en-US" altLang="zh-CN" dirty="0" err="1"/>
              <a:t>Voronoi</a:t>
            </a:r>
            <a:r>
              <a:rPr lang="en-US" altLang="zh-CN" dirty="0"/>
              <a:t> cells over a road network</a:t>
            </a:r>
            <a:r>
              <a:rPr lang="en-US" altLang="zh-CN" dirty="0" smtClean="0"/>
              <a:t>.</a:t>
            </a:r>
          </a:p>
          <a:p>
            <a:pPr marL="1200150" lvl="2" indent="-285750">
              <a:buFont typeface="Arial" panose="020B0604020202020204" pitchFamily="34" charset="0"/>
              <a:buChar char="•"/>
            </a:pPr>
            <a:r>
              <a:rPr lang="en-US" altLang="zh-CN" dirty="0"/>
              <a:t>Huang </a:t>
            </a:r>
            <a:r>
              <a:rPr lang="en-US" altLang="zh-CN" dirty="0" smtClean="0"/>
              <a:t>et al</a:t>
            </a:r>
            <a:r>
              <a:rPr lang="en-US" altLang="zh-CN" dirty="0"/>
              <a:t>. [14] propose a model for the abstract functionality of </a:t>
            </a:r>
            <a:r>
              <a:rPr lang="en-US" altLang="zh-CN" dirty="0" smtClean="0"/>
              <a:t>a road </a:t>
            </a:r>
            <a:r>
              <a:rPr lang="en-US" altLang="zh-CN" dirty="0"/>
              <a:t>network NN search</a:t>
            </a:r>
            <a:r>
              <a:rPr lang="en-US" altLang="zh-CN" dirty="0" smtClean="0"/>
              <a:t>.</a:t>
            </a:r>
          </a:p>
          <a:p>
            <a:pPr marL="1200150" lvl="2" indent="-285750">
              <a:buFont typeface="Arial" panose="020B0604020202020204" pitchFamily="34" charset="0"/>
              <a:buChar char="•"/>
            </a:pPr>
            <a:r>
              <a:rPr lang="en-US" altLang="zh-CN" dirty="0" err="1"/>
              <a:t>Papadias</a:t>
            </a:r>
            <a:r>
              <a:rPr lang="en-US" altLang="zh-CN" dirty="0"/>
              <a:t> </a:t>
            </a:r>
            <a:r>
              <a:rPr lang="en-US" altLang="zh-CN" dirty="0" smtClean="0"/>
              <a:t>et al</a:t>
            </a:r>
            <a:r>
              <a:rPr lang="en-US" altLang="zh-CN" dirty="0"/>
              <a:t>. [15] utilize the Euclidean distance to facilitate NN </a:t>
            </a:r>
            <a:r>
              <a:rPr lang="en-US" altLang="zh-CN" dirty="0" smtClean="0"/>
              <a:t>search in </a:t>
            </a:r>
            <a:r>
              <a:rPr lang="en-US" altLang="zh-CN" dirty="0"/>
              <a:t>road networks</a:t>
            </a:r>
            <a:r>
              <a:rPr lang="en-US" altLang="zh-CN" dirty="0" smtClean="0"/>
              <a:t>.</a:t>
            </a:r>
          </a:p>
          <a:p>
            <a:pPr marL="1200150" lvl="2" indent="-285750">
              <a:buFont typeface="Arial" panose="020B0604020202020204" pitchFamily="34" charset="0"/>
              <a:buChar char="•"/>
            </a:pPr>
            <a:r>
              <a:rPr lang="en-US" altLang="zh-CN" dirty="0"/>
              <a:t>A few other studies [16], [17], [18] </a:t>
            </a:r>
            <a:r>
              <a:rPr lang="en-US" altLang="zh-CN" dirty="0" smtClean="0"/>
              <a:t>consider monitoring </a:t>
            </a:r>
            <a:r>
              <a:rPr lang="en-US" altLang="zh-CN" dirty="0"/>
              <a:t>a </a:t>
            </a:r>
            <a:r>
              <a:rPr lang="en-US" altLang="zh-CN" dirty="0" err="1"/>
              <a:t>kNN</a:t>
            </a:r>
            <a:r>
              <a:rPr lang="en-US" altLang="zh-CN" dirty="0"/>
              <a:t> query continuously as the objects </a:t>
            </a:r>
            <a:r>
              <a:rPr lang="en-US" altLang="zh-CN" dirty="0" smtClean="0"/>
              <a:t>are moving.</a:t>
            </a:r>
          </a:p>
          <a:p>
            <a:pPr marL="1200150" lvl="2" indent="-285750">
              <a:buFont typeface="Arial" panose="020B0604020202020204" pitchFamily="34" charset="0"/>
              <a:buChar char="•"/>
            </a:pPr>
            <a:r>
              <a:rPr lang="zh-CN" altLang="en-US" sz="1600" dirty="0"/>
              <a:t>这些研究重点是降低处理与同一查询相关的更新成本，</a:t>
            </a:r>
            <a:r>
              <a:rPr lang="zh-CN" altLang="en-US" sz="1600" dirty="0" smtClean="0"/>
              <a:t>而我们是降</a:t>
            </a:r>
            <a:r>
              <a:rPr lang="zh-CN" altLang="en-US" sz="1600" dirty="0"/>
              <a:t>低所有数据对象的更新成</a:t>
            </a:r>
            <a:r>
              <a:rPr lang="zh-CN" altLang="en-US" sz="1600" dirty="0" smtClean="0"/>
              <a:t>本</a:t>
            </a:r>
            <a:endParaRPr lang="en-US" altLang="zh-CN" sz="1600" dirty="0" smtClean="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r>
              <a:rPr lang="en-US" altLang="zh-CN" dirty="0" err="1" smtClean="0"/>
              <a:t>kNN</a:t>
            </a:r>
            <a:r>
              <a:rPr lang="en-US" altLang="zh-CN" dirty="0" smtClean="0"/>
              <a:t> </a:t>
            </a:r>
            <a:r>
              <a:rPr lang="en-US" altLang="zh-CN" dirty="0"/>
              <a:t>queries </a:t>
            </a:r>
            <a:r>
              <a:rPr lang="en-US" altLang="zh-CN" dirty="0" smtClean="0"/>
              <a:t>using GPUs.</a:t>
            </a:r>
          </a:p>
          <a:p>
            <a:pPr marL="1200150" lvl="2" indent="-285750">
              <a:buFont typeface="Arial" panose="020B0604020202020204" pitchFamily="34" charset="0"/>
              <a:buChar char="•"/>
            </a:pPr>
            <a:r>
              <a:rPr lang="en-US" altLang="zh-CN" dirty="0"/>
              <a:t>GPUs have been used to </a:t>
            </a:r>
            <a:r>
              <a:rPr lang="en-US" altLang="zh-CN" dirty="0" smtClean="0"/>
              <a:t>accelerate </a:t>
            </a:r>
            <a:r>
              <a:rPr lang="en-US" altLang="zh-CN" dirty="0" err="1" smtClean="0"/>
              <a:t>kNN</a:t>
            </a:r>
            <a:r>
              <a:rPr lang="en-US" altLang="zh-CN" dirty="0" smtClean="0"/>
              <a:t> </a:t>
            </a:r>
            <a:r>
              <a:rPr lang="en-US" altLang="zh-CN" dirty="0"/>
              <a:t>query processing [19], [20</a:t>
            </a:r>
            <a:r>
              <a:rPr lang="en-US" altLang="zh-CN" dirty="0" smtClean="0"/>
              <a:t>].</a:t>
            </a:r>
          </a:p>
          <a:p>
            <a:pPr marL="1657350" lvl="3" indent="-285750">
              <a:buFont typeface="Arial" panose="020B0604020202020204" pitchFamily="34" charset="0"/>
              <a:buChar char="•"/>
            </a:pPr>
            <a:r>
              <a:rPr lang="en-US" altLang="zh-CN" dirty="0"/>
              <a:t>A fine-tuned </a:t>
            </a:r>
            <a:r>
              <a:rPr lang="en-US" altLang="zh-CN" dirty="0" smtClean="0"/>
              <a:t>linear algebra </a:t>
            </a:r>
            <a:r>
              <a:rPr lang="en-US" altLang="zh-CN" dirty="0"/>
              <a:t>library CUBLAS [21] is utilized in these studies </a:t>
            </a:r>
            <a:r>
              <a:rPr lang="en-US" altLang="zh-CN" dirty="0" smtClean="0"/>
              <a:t>to compute </a:t>
            </a:r>
            <a:r>
              <a:rPr lang="en-US" altLang="zh-CN" dirty="0"/>
              <a:t>the distances between objects.</a:t>
            </a:r>
            <a:endParaRPr lang="en-US" altLang="zh-CN" dirty="0" smtClean="0"/>
          </a:p>
          <a:p>
            <a:pPr marL="1200150" lvl="2" indent="-285750">
              <a:buFont typeface="Arial" panose="020B0604020202020204" pitchFamily="34" charset="0"/>
              <a:buChar char="•"/>
            </a:pPr>
            <a:r>
              <a:rPr lang="en-US" altLang="zh-CN" dirty="0" smtClean="0"/>
              <a:t>Another GPU-based </a:t>
            </a:r>
            <a:r>
              <a:rPr lang="en-US" altLang="zh-CN" dirty="0" err="1" smtClean="0"/>
              <a:t>kNN</a:t>
            </a:r>
            <a:r>
              <a:rPr lang="en-US" altLang="zh-CN" dirty="0" smtClean="0"/>
              <a:t> algorithm [22] speeds up </a:t>
            </a:r>
            <a:r>
              <a:rPr lang="en-US" altLang="zh-CN" dirty="0" err="1" smtClean="0"/>
              <a:t>kNN</a:t>
            </a:r>
            <a:r>
              <a:rPr lang="en-US" altLang="zh-CN" dirty="0" smtClean="0"/>
              <a:t> computation for a set of queries using shared computation.</a:t>
            </a:r>
          </a:p>
          <a:p>
            <a:pPr marL="1657350" lvl="3" indent="-285750">
              <a:buFont typeface="Arial" panose="020B0604020202020204" pitchFamily="34" charset="0"/>
              <a:buChar char="•"/>
            </a:pPr>
            <a:r>
              <a:rPr lang="en-US" altLang="zh-CN" dirty="0" smtClean="0"/>
              <a:t>This algorithm does not focus on handling object location updates.</a:t>
            </a:r>
          </a:p>
        </p:txBody>
      </p:sp>
    </p:spTree>
    <p:extLst>
      <p:ext uri="{BB962C8B-B14F-4D97-AF65-F5344CB8AC3E}">
        <p14:creationId xmlns:p14="http://schemas.microsoft.com/office/powerpoint/2010/main" val="440076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VIII. RELATED WORK</a:t>
            </a:r>
            <a:endParaRPr lang="zh-CN" altLang="en-US" sz="4000" dirty="0"/>
          </a:p>
        </p:txBody>
      </p:sp>
      <p:sp>
        <p:nvSpPr>
          <p:cNvPr id="5" name="文本框 4"/>
          <p:cNvSpPr txBox="1"/>
          <p:nvPr/>
        </p:nvSpPr>
        <p:spPr>
          <a:xfrm>
            <a:off x="294237" y="1122630"/>
            <a:ext cx="11185557" cy="4278094"/>
          </a:xfrm>
          <a:prstGeom prst="rect">
            <a:avLst/>
          </a:prstGeom>
          <a:noFill/>
        </p:spPr>
        <p:txBody>
          <a:bodyPr wrap="square" rtlCol="0">
            <a:spAutoFit/>
          </a:bodyPr>
          <a:lstStyle/>
          <a:p>
            <a:r>
              <a:rPr lang="en-US" altLang="zh-CN" sz="2000" dirty="0"/>
              <a:t>Indexing and querying moving objects: </a:t>
            </a:r>
            <a:endParaRPr lang="en-US" altLang="zh-CN" sz="2000" dirty="0" smtClean="0"/>
          </a:p>
          <a:p>
            <a:pPr marL="742950" lvl="1" indent="-285750">
              <a:buFont typeface="Arial" panose="020B0604020202020204" pitchFamily="34" charset="0"/>
              <a:buChar char="•"/>
            </a:pPr>
            <a:r>
              <a:rPr lang="en-US" altLang="zh-CN" dirty="0" smtClean="0"/>
              <a:t>The cover </a:t>
            </a:r>
            <a:r>
              <a:rPr lang="en-US" altLang="zh-CN" dirty="0"/>
              <a:t>field tree [23] is proposed to speed up moving </a:t>
            </a:r>
            <a:r>
              <a:rPr lang="en-US" altLang="zh-CN" dirty="0" smtClean="0"/>
              <a:t>object indexing </a:t>
            </a:r>
            <a:r>
              <a:rPr lang="en-US" altLang="zh-CN" dirty="0"/>
              <a:t>by controlling the size of each cells in the index.</a:t>
            </a:r>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r>
              <a:rPr lang="en-US" altLang="zh-CN" dirty="0" err="1" smtClean="0"/>
              <a:t>Sidlauskas</a:t>
            </a:r>
            <a:r>
              <a:rPr lang="en-US" altLang="zh-CN" dirty="0" smtClean="0"/>
              <a:t> </a:t>
            </a:r>
            <a:r>
              <a:rPr lang="en-US" altLang="zh-CN" dirty="0"/>
              <a:t>et al. [24] point out that for update-intensive </a:t>
            </a:r>
            <a:r>
              <a:rPr lang="en-US" altLang="zh-CN" dirty="0" smtClean="0"/>
              <a:t>workloads such </a:t>
            </a:r>
            <a:r>
              <a:rPr lang="en-US" altLang="zh-CN" dirty="0"/>
              <a:t>as indexing moving objects, grid-based </a:t>
            </a:r>
            <a:r>
              <a:rPr lang="en-US" altLang="zh-CN" dirty="0" smtClean="0"/>
              <a:t>structures outperforms </a:t>
            </a:r>
            <a:r>
              <a:rPr lang="en-US" altLang="zh-CN" dirty="0"/>
              <a:t>tree-based structures</a:t>
            </a:r>
            <a:r>
              <a:rPr lang="en-US" altLang="zh-CN" dirty="0" smtClean="0"/>
              <a:t>.</a:t>
            </a:r>
          </a:p>
          <a:p>
            <a:pPr marL="1200150" lvl="2" indent="-285750">
              <a:buFont typeface="Arial" panose="020B0604020202020204" pitchFamily="34" charset="0"/>
              <a:buChar char="•"/>
            </a:pPr>
            <a:r>
              <a:rPr lang="en-US" altLang="zh-CN" dirty="0"/>
              <a:t>Darius et al. [7] propose </a:t>
            </a:r>
            <a:r>
              <a:rPr lang="en-US" altLang="zh-CN" dirty="0" smtClean="0"/>
              <a:t>the </a:t>
            </a:r>
            <a:r>
              <a:rPr lang="en-US" altLang="zh-CN" dirty="0" err="1" smtClean="0"/>
              <a:t>PGrid</a:t>
            </a:r>
            <a:r>
              <a:rPr lang="en-US" altLang="zh-CN" dirty="0"/>
              <a:t>, which is a main memory index that exploits </a:t>
            </a:r>
            <a:r>
              <a:rPr lang="en-US" altLang="zh-CN" dirty="0" smtClean="0"/>
              <a:t>parallelism of </a:t>
            </a:r>
            <a:r>
              <a:rPr lang="en-US" altLang="zh-CN" dirty="0"/>
              <a:t>modern multi-core processors to support both </a:t>
            </a:r>
            <a:r>
              <a:rPr lang="en-US" altLang="zh-CN" dirty="0" smtClean="0"/>
              <a:t>long-running queries </a:t>
            </a:r>
            <a:r>
              <a:rPr lang="en-US" altLang="zh-CN" dirty="0"/>
              <a:t>and rapid updates in Euclidean space. </a:t>
            </a:r>
            <a:endParaRPr lang="en-US" altLang="zh-CN" dirty="0" smtClean="0"/>
          </a:p>
          <a:p>
            <a:pPr marL="1200150" lvl="2" indent="-285750">
              <a:buFont typeface="Arial" panose="020B0604020202020204" pitchFamily="34" charset="0"/>
              <a:buChar char="•"/>
            </a:pPr>
            <a:endParaRPr lang="en-US" altLang="zh-CN" dirty="0" smtClean="0"/>
          </a:p>
          <a:p>
            <a:pPr marL="1200150" lvl="2" indent="-285750">
              <a:buFont typeface="Arial" panose="020B0604020202020204" pitchFamily="34" charset="0"/>
              <a:buChar char="•"/>
            </a:pPr>
            <a:r>
              <a:rPr lang="en-US" altLang="zh-CN" dirty="0" smtClean="0"/>
              <a:t>Their work differs </a:t>
            </a:r>
            <a:r>
              <a:rPr lang="en-US" altLang="zh-CN" dirty="0"/>
              <a:t>from ours in three aspects. </a:t>
            </a:r>
            <a:endParaRPr lang="en-US" altLang="zh-CN" dirty="0" smtClean="0"/>
          </a:p>
          <a:p>
            <a:pPr marL="1657350" lvl="3" indent="-285750">
              <a:buFont typeface="Arial" panose="020B0604020202020204" pitchFamily="34" charset="0"/>
              <a:buChar char="•"/>
            </a:pPr>
            <a:r>
              <a:rPr lang="en-US" altLang="zh-CN" dirty="0" smtClean="0"/>
              <a:t>First</a:t>
            </a:r>
            <a:r>
              <a:rPr lang="en-US" altLang="zh-CN" dirty="0"/>
              <a:t>, they focus on </a:t>
            </a:r>
            <a:r>
              <a:rPr lang="en-US" altLang="zh-CN" dirty="0" err="1" smtClean="0"/>
              <a:t>kNN</a:t>
            </a:r>
            <a:r>
              <a:rPr lang="en-US" altLang="zh-CN" dirty="0" smtClean="0"/>
              <a:t> queries </a:t>
            </a:r>
            <a:r>
              <a:rPr lang="en-US" altLang="zh-CN" dirty="0"/>
              <a:t>in Euclidean space rather than road networks. </a:t>
            </a:r>
            <a:endParaRPr lang="en-US" altLang="zh-CN" dirty="0" smtClean="0"/>
          </a:p>
          <a:p>
            <a:pPr marL="1657350" lvl="3" indent="-285750">
              <a:buFont typeface="Arial" panose="020B0604020202020204" pitchFamily="34" charset="0"/>
              <a:buChar char="•"/>
            </a:pPr>
            <a:r>
              <a:rPr lang="en-US" altLang="zh-CN" dirty="0" smtClean="0"/>
              <a:t>Second, they </a:t>
            </a:r>
            <a:r>
              <a:rPr lang="en-US" altLang="zh-CN" dirty="0"/>
              <a:t>improve the update efficiency through accelerating </a:t>
            </a:r>
            <a:r>
              <a:rPr lang="en-US" altLang="zh-CN" dirty="0" smtClean="0"/>
              <a:t>every update </a:t>
            </a:r>
            <a:r>
              <a:rPr lang="en-US" altLang="zh-CN" dirty="0"/>
              <a:t>but not delaying or skipping any updates. </a:t>
            </a:r>
            <a:endParaRPr lang="en-US" altLang="zh-CN" dirty="0" smtClean="0"/>
          </a:p>
          <a:p>
            <a:pPr marL="1657350" lvl="3" indent="-285750">
              <a:buFont typeface="Arial" panose="020B0604020202020204" pitchFamily="34" charset="0"/>
              <a:buChar char="•"/>
            </a:pPr>
            <a:r>
              <a:rPr lang="en-US" altLang="zh-CN" dirty="0" smtClean="0"/>
              <a:t>Third</a:t>
            </a:r>
            <a:r>
              <a:rPr lang="en-US" altLang="zh-CN" dirty="0"/>
              <a:t>, </a:t>
            </a:r>
            <a:r>
              <a:rPr lang="en-US" altLang="zh-CN" dirty="0" smtClean="0"/>
              <a:t>they achieve </a:t>
            </a:r>
            <a:r>
              <a:rPr lang="en-US" altLang="zh-CN" dirty="0"/>
              <a:t>parallel processing using a multi-core CPU </a:t>
            </a:r>
            <a:r>
              <a:rPr lang="en-US" altLang="zh-CN" dirty="0" smtClean="0"/>
              <a:t>while we </a:t>
            </a:r>
            <a:r>
              <a:rPr lang="en-US" altLang="zh-CN" dirty="0"/>
              <a:t>use the GPU, which allows much more threads but </a:t>
            </a:r>
            <a:r>
              <a:rPr lang="en-US" altLang="zh-CN" dirty="0" smtClean="0"/>
              <a:t>also brings </a:t>
            </a:r>
            <a:r>
              <a:rPr lang="en-US" altLang="zh-CN" dirty="0"/>
              <a:t>challenges in concurrency control.</a:t>
            </a:r>
            <a:endParaRPr lang="en-US" altLang="zh-CN" dirty="0" smtClean="0"/>
          </a:p>
        </p:txBody>
      </p:sp>
    </p:spTree>
    <p:extLst>
      <p:ext uri="{BB962C8B-B14F-4D97-AF65-F5344CB8AC3E}">
        <p14:creationId xmlns:p14="http://schemas.microsoft.com/office/powerpoint/2010/main" val="1903023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IX. CONCLUSION</a:t>
            </a:r>
            <a:endParaRPr lang="zh-CN" altLang="en-US" sz="4000" dirty="0"/>
          </a:p>
        </p:txBody>
      </p:sp>
      <p:sp>
        <p:nvSpPr>
          <p:cNvPr id="5" name="文本框 4"/>
          <p:cNvSpPr txBox="1"/>
          <p:nvPr/>
        </p:nvSpPr>
        <p:spPr>
          <a:xfrm>
            <a:off x="294237" y="1122630"/>
            <a:ext cx="10351304" cy="4955203"/>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We studied the </a:t>
            </a:r>
            <a:r>
              <a:rPr lang="en-US" altLang="zh-CN" sz="2400" i="1" dirty="0" err="1"/>
              <a:t>k</a:t>
            </a:r>
            <a:r>
              <a:rPr lang="en-US" altLang="zh-CN" sz="2400" dirty="0" err="1"/>
              <a:t>NN</a:t>
            </a:r>
            <a:r>
              <a:rPr lang="en-US" altLang="zh-CN" sz="2400" dirty="0"/>
              <a:t> query in road networks with </a:t>
            </a:r>
            <a:r>
              <a:rPr lang="en-US" altLang="zh-CN" sz="2400" dirty="0" smtClean="0"/>
              <a:t>data location </a:t>
            </a:r>
            <a:r>
              <a:rPr lang="en-US" altLang="zh-CN" sz="2400" dirty="0"/>
              <a:t>updates. </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We </a:t>
            </a:r>
            <a:r>
              <a:rPr lang="en-US" altLang="zh-CN" sz="2400" dirty="0"/>
              <a:t>presented an indexing method that </a:t>
            </a:r>
            <a:r>
              <a:rPr lang="en-US" altLang="zh-CN" sz="2400" dirty="0" smtClean="0"/>
              <a:t>avoids unnecessary </a:t>
            </a:r>
            <a:r>
              <a:rPr lang="en-US" altLang="zh-CN" sz="2400" dirty="0"/>
              <a:t>index updates via a lazy update strategy. </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In particular</a:t>
            </a:r>
            <a:r>
              <a:rPr lang="en-US" altLang="zh-CN" sz="2400" dirty="0"/>
              <a:t>, we proposed a highly parallel algorithm for </a:t>
            </a:r>
            <a:r>
              <a:rPr lang="en-US" altLang="zh-CN" sz="2400" dirty="0" smtClean="0"/>
              <a:t>efficient handling </a:t>
            </a:r>
            <a:r>
              <a:rPr lang="en-US" altLang="zh-CN" sz="2400" dirty="0"/>
              <a:t>of cached updates, which enables the lazy </a:t>
            </a:r>
            <a:r>
              <a:rPr lang="en-US" altLang="zh-CN" sz="2400" dirty="0" smtClean="0"/>
              <a:t>update strategy</a:t>
            </a:r>
            <a:r>
              <a:rPr lang="en-US" altLang="zh-CN" sz="2400" dirty="0"/>
              <a:t>. </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We </a:t>
            </a:r>
            <a:r>
              <a:rPr lang="en-US" altLang="zh-CN" sz="2400" dirty="0"/>
              <a:t>further proposed a GPU-CPU collaborating </a:t>
            </a:r>
            <a:r>
              <a:rPr lang="en-US" altLang="zh-CN" sz="2400" dirty="0" smtClean="0"/>
              <a:t>algorithm for </a:t>
            </a:r>
            <a:r>
              <a:rPr lang="en-US" altLang="zh-CN" sz="2400" i="1" dirty="0" err="1"/>
              <a:t>k</a:t>
            </a:r>
            <a:r>
              <a:rPr lang="en-US" altLang="zh-CN" sz="2400" dirty="0" err="1"/>
              <a:t>NN</a:t>
            </a:r>
            <a:r>
              <a:rPr lang="en-US" altLang="zh-CN" sz="2400" dirty="0"/>
              <a:t> query processing based on our </a:t>
            </a:r>
            <a:r>
              <a:rPr lang="en-US" altLang="zh-CN" sz="2400" dirty="0" smtClean="0"/>
              <a:t>indexing method</a:t>
            </a:r>
            <a:r>
              <a:rPr lang="en-US" altLang="zh-CN" sz="2400" dirty="0"/>
              <a:t>. </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The </a:t>
            </a:r>
            <a:r>
              <a:rPr lang="en-US" altLang="zh-CN" sz="2400" dirty="0"/>
              <a:t>experimental results show that the </a:t>
            </a:r>
            <a:r>
              <a:rPr lang="en-US" altLang="zh-CN" sz="2400" dirty="0" smtClean="0"/>
              <a:t>proposed algorithm </a:t>
            </a:r>
            <a:r>
              <a:rPr lang="en-US" altLang="zh-CN" sz="2400" dirty="0"/>
              <a:t>outperforms the </a:t>
            </a:r>
            <a:r>
              <a:rPr lang="en-US" altLang="zh-CN" sz="2400" dirty="0" smtClean="0"/>
              <a:t>state</a:t>
            </a:r>
            <a:r>
              <a:rPr lang="en-US" altLang="zh-CN" sz="2800" dirty="0" smtClean="0"/>
              <a:t>-</a:t>
            </a:r>
            <a:r>
              <a:rPr lang="en-US" altLang="zh-CN" sz="2400" dirty="0"/>
              <a:t>of-the-art algorithms in </a:t>
            </a:r>
            <a:r>
              <a:rPr lang="en-US" altLang="zh-CN" sz="2400" dirty="0" smtClean="0"/>
              <a:t>both query </a:t>
            </a:r>
            <a:r>
              <a:rPr lang="en-US" altLang="zh-CN" sz="2400" dirty="0"/>
              <a:t>time and index size.</a:t>
            </a:r>
            <a:endParaRPr lang="en-US" altLang="zh-CN" sz="2400" dirty="0" smtClean="0"/>
          </a:p>
        </p:txBody>
      </p:sp>
    </p:spTree>
    <p:extLst>
      <p:ext uri="{BB962C8B-B14F-4D97-AF65-F5344CB8AC3E}">
        <p14:creationId xmlns:p14="http://schemas.microsoft.com/office/powerpoint/2010/main" val="8703345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smtClean="0"/>
              <a:t>Certification</a:t>
            </a:r>
            <a:endParaRPr lang="zh-CN" altLang="en-US" sz="4000" dirty="0"/>
          </a:p>
        </p:txBody>
      </p:sp>
      <p:pic>
        <p:nvPicPr>
          <p:cNvPr id="6" name="图片 5"/>
          <p:cNvPicPr>
            <a:picLocks noChangeAspect="1"/>
          </p:cNvPicPr>
          <p:nvPr/>
        </p:nvPicPr>
        <p:blipFill rotWithShape="1">
          <a:blip r:embed="rId3"/>
          <a:srcRect t="9898"/>
          <a:stretch/>
        </p:blipFill>
        <p:spPr>
          <a:xfrm>
            <a:off x="315464" y="4382347"/>
            <a:ext cx="5517445" cy="509665"/>
          </a:xfrm>
          <a:prstGeom prst="rect">
            <a:avLst/>
          </a:prstGeom>
        </p:spPr>
      </p:pic>
      <p:grpSp>
        <p:nvGrpSpPr>
          <p:cNvPr id="9" name="组合 8"/>
          <p:cNvGrpSpPr/>
          <p:nvPr/>
        </p:nvGrpSpPr>
        <p:grpSpPr>
          <a:xfrm>
            <a:off x="315464" y="1205431"/>
            <a:ext cx="5267189" cy="1980531"/>
            <a:chOff x="710099" y="1234307"/>
            <a:chExt cx="5715000" cy="2247900"/>
          </a:xfrm>
        </p:grpSpPr>
        <p:pic>
          <p:nvPicPr>
            <p:cNvPr id="2" name="图片 1"/>
            <p:cNvPicPr>
              <a:picLocks noChangeAspect="1"/>
            </p:cNvPicPr>
            <p:nvPr/>
          </p:nvPicPr>
          <p:blipFill>
            <a:blip r:embed="rId4"/>
            <a:stretch>
              <a:fillRect/>
            </a:stretch>
          </p:blipFill>
          <p:spPr>
            <a:xfrm>
              <a:off x="710099" y="2320157"/>
              <a:ext cx="5715000" cy="1162050"/>
            </a:xfrm>
            <a:prstGeom prst="rect">
              <a:avLst/>
            </a:prstGeom>
          </p:spPr>
        </p:pic>
        <p:pic>
          <p:nvPicPr>
            <p:cNvPr id="7" name="图片 6"/>
            <p:cNvPicPr>
              <a:picLocks noChangeAspect="1"/>
            </p:cNvPicPr>
            <p:nvPr/>
          </p:nvPicPr>
          <p:blipFill>
            <a:blip r:embed="rId5"/>
            <a:stretch>
              <a:fillRect/>
            </a:stretch>
          </p:blipFill>
          <p:spPr>
            <a:xfrm>
              <a:off x="710099" y="1234307"/>
              <a:ext cx="5676900" cy="1085850"/>
            </a:xfrm>
            <a:prstGeom prst="rect">
              <a:avLst/>
            </a:prstGeom>
          </p:spPr>
        </p:pic>
      </p:grpSp>
      <p:pic>
        <p:nvPicPr>
          <p:cNvPr id="8" name="图片 7"/>
          <p:cNvPicPr>
            <a:picLocks noChangeAspect="1"/>
          </p:cNvPicPr>
          <p:nvPr/>
        </p:nvPicPr>
        <p:blipFill>
          <a:blip r:embed="rId6"/>
          <a:stretch>
            <a:fillRect/>
          </a:stretch>
        </p:blipFill>
        <p:spPr>
          <a:xfrm>
            <a:off x="5986512" y="236248"/>
            <a:ext cx="5753100" cy="6429375"/>
          </a:xfrm>
          <a:prstGeom prst="rect">
            <a:avLst/>
          </a:prstGeom>
        </p:spPr>
      </p:pic>
    </p:spTree>
    <p:extLst>
      <p:ext uri="{BB962C8B-B14F-4D97-AF65-F5344CB8AC3E}">
        <p14:creationId xmlns:p14="http://schemas.microsoft.com/office/powerpoint/2010/main" val="924952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smtClean="0"/>
              <a:t>Certification</a:t>
            </a:r>
            <a:endParaRPr lang="zh-CN" altLang="en-US" sz="4000" dirty="0"/>
          </a:p>
        </p:txBody>
      </p:sp>
      <p:pic>
        <p:nvPicPr>
          <p:cNvPr id="3" name="图片 2"/>
          <p:cNvPicPr>
            <a:picLocks noChangeAspect="1"/>
          </p:cNvPicPr>
          <p:nvPr/>
        </p:nvPicPr>
        <p:blipFill rotWithShape="1">
          <a:blip r:embed="rId3"/>
          <a:srcRect b="62704"/>
          <a:stretch/>
        </p:blipFill>
        <p:spPr>
          <a:xfrm>
            <a:off x="259931" y="1005791"/>
            <a:ext cx="5800725" cy="1872164"/>
          </a:xfrm>
          <a:prstGeom prst="rect">
            <a:avLst/>
          </a:prstGeom>
        </p:spPr>
      </p:pic>
      <p:pic>
        <p:nvPicPr>
          <p:cNvPr id="5" name="图片 4"/>
          <p:cNvPicPr>
            <a:picLocks noChangeAspect="1"/>
          </p:cNvPicPr>
          <p:nvPr/>
        </p:nvPicPr>
        <p:blipFill rotWithShape="1">
          <a:blip r:embed="rId3"/>
          <a:srcRect t="37296"/>
          <a:stretch/>
        </p:blipFill>
        <p:spPr>
          <a:xfrm>
            <a:off x="259930" y="3416969"/>
            <a:ext cx="5800725" cy="3147510"/>
          </a:xfrm>
          <a:prstGeom prst="rect">
            <a:avLst/>
          </a:prstGeom>
        </p:spPr>
      </p:pic>
      <p:pic>
        <p:nvPicPr>
          <p:cNvPr id="10" name="图片 9"/>
          <p:cNvPicPr>
            <a:picLocks noChangeAspect="1"/>
          </p:cNvPicPr>
          <p:nvPr/>
        </p:nvPicPr>
        <p:blipFill>
          <a:blip r:embed="rId4"/>
          <a:stretch>
            <a:fillRect/>
          </a:stretch>
        </p:blipFill>
        <p:spPr>
          <a:xfrm>
            <a:off x="6275371" y="2249654"/>
            <a:ext cx="5762625" cy="4314825"/>
          </a:xfrm>
          <a:prstGeom prst="rect">
            <a:avLst/>
          </a:prstGeom>
        </p:spPr>
      </p:pic>
    </p:spTree>
    <p:extLst>
      <p:ext uri="{BB962C8B-B14F-4D97-AF65-F5344CB8AC3E}">
        <p14:creationId xmlns:p14="http://schemas.microsoft.com/office/powerpoint/2010/main" val="571338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smtClean="0"/>
              <a:t>Certification</a:t>
            </a:r>
            <a:endParaRPr lang="zh-CN" altLang="en-US" sz="4000" dirty="0"/>
          </a:p>
        </p:txBody>
      </p:sp>
      <p:pic>
        <p:nvPicPr>
          <p:cNvPr id="2" name="图片 1"/>
          <p:cNvPicPr>
            <a:picLocks noChangeAspect="1"/>
          </p:cNvPicPr>
          <p:nvPr/>
        </p:nvPicPr>
        <p:blipFill rotWithShape="1">
          <a:blip r:embed="rId3"/>
          <a:srcRect b="81051"/>
          <a:stretch/>
        </p:blipFill>
        <p:spPr>
          <a:xfrm>
            <a:off x="647987" y="2218339"/>
            <a:ext cx="4713048" cy="1310339"/>
          </a:xfrm>
          <a:prstGeom prst="rect">
            <a:avLst/>
          </a:prstGeom>
        </p:spPr>
      </p:pic>
      <p:pic>
        <p:nvPicPr>
          <p:cNvPr id="6" name="图片 5"/>
          <p:cNvPicPr>
            <a:picLocks noChangeAspect="1"/>
          </p:cNvPicPr>
          <p:nvPr/>
        </p:nvPicPr>
        <p:blipFill rotWithShape="1">
          <a:blip r:embed="rId3"/>
          <a:srcRect t="18512"/>
          <a:stretch/>
        </p:blipFill>
        <p:spPr>
          <a:xfrm>
            <a:off x="6009022" y="336884"/>
            <a:ext cx="5339163" cy="6383588"/>
          </a:xfrm>
          <a:prstGeom prst="rect">
            <a:avLst/>
          </a:prstGeom>
        </p:spPr>
      </p:pic>
    </p:spTree>
    <p:extLst>
      <p:ext uri="{BB962C8B-B14F-4D97-AF65-F5344CB8AC3E}">
        <p14:creationId xmlns:p14="http://schemas.microsoft.com/office/powerpoint/2010/main" val="2144156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smtClean="0"/>
              <a:t>Certification</a:t>
            </a:r>
            <a:endParaRPr lang="zh-CN" altLang="en-US" sz="4000" dirty="0"/>
          </a:p>
        </p:txBody>
      </p:sp>
      <p:pic>
        <p:nvPicPr>
          <p:cNvPr id="3" name="图片 2"/>
          <p:cNvPicPr>
            <a:picLocks noChangeAspect="1"/>
          </p:cNvPicPr>
          <p:nvPr/>
        </p:nvPicPr>
        <p:blipFill>
          <a:blip r:embed="rId3"/>
          <a:stretch>
            <a:fillRect/>
          </a:stretch>
        </p:blipFill>
        <p:spPr>
          <a:xfrm>
            <a:off x="508232" y="2205789"/>
            <a:ext cx="4998739" cy="1856072"/>
          </a:xfrm>
          <a:prstGeom prst="rect">
            <a:avLst/>
          </a:prstGeom>
        </p:spPr>
      </p:pic>
      <p:pic>
        <p:nvPicPr>
          <p:cNvPr id="5" name="图片 4"/>
          <p:cNvPicPr>
            <a:picLocks noChangeAspect="1"/>
          </p:cNvPicPr>
          <p:nvPr/>
        </p:nvPicPr>
        <p:blipFill>
          <a:blip r:embed="rId4"/>
          <a:stretch>
            <a:fillRect/>
          </a:stretch>
        </p:blipFill>
        <p:spPr>
          <a:xfrm>
            <a:off x="5792403" y="476399"/>
            <a:ext cx="5400932" cy="6030278"/>
          </a:xfrm>
          <a:prstGeom prst="rect">
            <a:avLst/>
          </a:prstGeom>
        </p:spPr>
      </p:pic>
    </p:spTree>
    <p:extLst>
      <p:ext uri="{BB962C8B-B14F-4D97-AF65-F5344CB8AC3E}">
        <p14:creationId xmlns:p14="http://schemas.microsoft.com/office/powerpoint/2010/main" val="260714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 INTRODUCTION</a:t>
            </a:r>
            <a:endParaRPr lang="zh-CN" altLang="en-US" sz="4000" dirty="0"/>
          </a:p>
        </p:txBody>
      </p:sp>
      <p:sp>
        <p:nvSpPr>
          <p:cNvPr id="5" name="文本框 4"/>
          <p:cNvSpPr txBox="1"/>
          <p:nvPr/>
        </p:nvSpPr>
        <p:spPr>
          <a:xfrm>
            <a:off x="294237" y="1122630"/>
            <a:ext cx="10438645" cy="4093428"/>
          </a:xfrm>
          <a:prstGeom prst="rect">
            <a:avLst/>
          </a:prstGeom>
          <a:noFill/>
        </p:spPr>
        <p:txBody>
          <a:bodyPr wrap="square" rtlCol="0">
            <a:spAutoFit/>
          </a:bodyPr>
          <a:lstStyle/>
          <a:p>
            <a:r>
              <a:rPr lang="en-US" altLang="zh-CN" sz="2000" dirty="0"/>
              <a:t>In summary, we make the following </a:t>
            </a:r>
            <a:r>
              <a:rPr lang="en-US" altLang="zh-CN" sz="2000" dirty="0" smtClean="0"/>
              <a:t>contributions:</a:t>
            </a:r>
          </a:p>
          <a:p>
            <a:pPr marL="800100" lvl="1" indent="-342900">
              <a:buFont typeface="Arial" panose="020B0604020202020204" pitchFamily="34" charset="0"/>
              <a:buChar char="•"/>
            </a:pPr>
            <a:r>
              <a:rPr lang="en-US" altLang="zh-CN" sz="2000" dirty="0" smtClean="0"/>
              <a:t>We propose </a:t>
            </a:r>
            <a:r>
              <a:rPr lang="en-US" altLang="zh-CN" sz="2000" b="1" dirty="0" smtClean="0"/>
              <a:t>a novel index structure </a:t>
            </a:r>
            <a:r>
              <a:rPr lang="en-US" altLang="zh-CN" sz="2000" dirty="0" smtClean="0"/>
              <a:t>and </a:t>
            </a:r>
            <a:r>
              <a:rPr lang="en-US" altLang="zh-CN" sz="2000" b="1" dirty="0" smtClean="0"/>
              <a:t>an index updating algorithm </a:t>
            </a:r>
            <a:r>
              <a:rPr lang="en-US" altLang="zh-CN" sz="2000" dirty="0" smtClean="0"/>
              <a:t>that caches and delays index updates until the indexed entries to be updated are queried, to </a:t>
            </a:r>
            <a:r>
              <a:rPr lang="en-US" altLang="zh-CN" sz="2000" b="1" dirty="0" smtClean="0"/>
              <a:t>reduce the index update frequency</a:t>
            </a:r>
            <a:r>
              <a:rPr lang="en-US" altLang="zh-CN" sz="2000" dirty="0" smtClean="0"/>
              <a:t>.</a:t>
            </a:r>
          </a:p>
          <a:p>
            <a:pPr marL="800100" lvl="1" indent="-342900">
              <a:buFont typeface="Arial" panose="020B0604020202020204" pitchFamily="34" charset="0"/>
              <a:buChar char="•"/>
            </a:pPr>
            <a:endParaRPr lang="en-US" altLang="zh-CN" sz="2000" dirty="0" smtClean="0"/>
          </a:p>
          <a:p>
            <a:pPr marL="800100" lvl="1" indent="-342900">
              <a:buFont typeface="Arial" panose="020B0604020202020204" pitchFamily="34" charset="0"/>
              <a:buChar char="•"/>
            </a:pPr>
            <a:r>
              <a:rPr lang="en-US" altLang="zh-CN" sz="2000" dirty="0" smtClean="0"/>
              <a:t>We propose </a:t>
            </a:r>
            <a:r>
              <a:rPr lang="en-US" altLang="zh-CN" sz="2000" b="1" dirty="0" smtClean="0"/>
              <a:t>a highly parallel algorithm on the GPU </a:t>
            </a:r>
            <a:r>
              <a:rPr lang="en-US" altLang="zh-CN" sz="2000" dirty="0" smtClean="0"/>
              <a:t>for cleaning cached updates simultaneously. The algorithm adopts a low-cost shuffle strategy to solve the synchronization issues and achieve a high concurrency.</a:t>
            </a:r>
          </a:p>
          <a:p>
            <a:pPr marL="800100" lvl="1" indent="-342900">
              <a:buFont typeface="Arial" panose="020B0604020202020204" pitchFamily="34" charset="0"/>
              <a:buChar char="•"/>
            </a:pPr>
            <a:endParaRPr lang="en-US" altLang="zh-CN" sz="2000" dirty="0" smtClean="0"/>
          </a:p>
          <a:p>
            <a:pPr marL="800100" lvl="1" indent="-342900">
              <a:buFont typeface="Arial" panose="020B0604020202020204" pitchFamily="34" charset="0"/>
              <a:buChar char="•"/>
            </a:pPr>
            <a:r>
              <a:rPr lang="en-US" altLang="zh-CN" sz="2000" dirty="0" smtClean="0"/>
              <a:t>We propose </a:t>
            </a:r>
            <a:r>
              <a:rPr lang="en-US" altLang="zh-CN" sz="2000" b="1" dirty="0" smtClean="0"/>
              <a:t>a CPU-GPU collaborating </a:t>
            </a:r>
            <a:r>
              <a:rPr lang="en-US" altLang="zh-CN" sz="2000" b="1" dirty="0" err="1" smtClean="0"/>
              <a:t>kNN</a:t>
            </a:r>
            <a:r>
              <a:rPr lang="en-US" altLang="zh-CN" sz="2000" b="1" dirty="0" smtClean="0"/>
              <a:t> query processing algorithm</a:t>
            </a:r>
            <a:r>
              <a:rPr lang="en-US" altLang="zh-CN" sz="2000" dirty="0" smtClean="0"/>
              <a:t>. </a:t>
            </a:r>
          </a:p>
          <a:p>
            <a:pPr marL="800100" lvl="1" indent="-342900">
              <a:buFont typeface="Arial" panose="020B0604020202020204" pitchFamily="34" charset="0"/>
              <a:buChar char="•"/>
            </a:pPr>
            <a:endParaRPr lang="en-US" altLang="zh-CN" sz="2000" dirty="0"/>
          </a:p>
          <a:p>
            <a:pPr marL="800100" lvl="1" indent="-342900">
              <a:buFont typeface="Arial" panose="020B0604020202020204" pitchFamily="34" charset="0"/>
              <a:buChar char="•"/>
            </a:pPr>
            <a:r>
              <a:rPr lang="en-US" altLang="zh-CN" sz="2000" dirty="0" smtClean="0"/>
              <a:t>We </a:t>
            </a:r>
            <a:r>
              <a:rPr lang="en-US" altLang="zh-CN" sz="2000" b="1" dirty="0" smtClean="0"/>
              <a:t>perform cost analysis and extensive experiments</a:t>
            </a:r>
            <a:r>
              <a:rPr lang="en-US" altLang="zh-CN" sz="2000" dirty="0" smtClean="0"/>
              <a:t>. The results confirm the superiority of the proposed algorithms over the state-of-the-art algorithms.</a:t>
            </a:r>
          </a:p>
        </p:txBody>
      </p:sp>
    </p:spTree>
    <p:extLst>
      <p:ext uri="{BB962C8B-B14F-4D97-AF65-F5344CB8AC3E}">
        <p14:creationId xmlns:p14="http://schemas.microsoft.com/office/powerpoint/2010/main" val="36693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 INTRODUCTION</a:t>
            </a:r>
            <a:endParaRPr lang="zh-CN" altLang="en-US" sz="4000" dirty="0"/>
          </a:p>
        </p:txBody>
      </p:sp>
      <p:sp>
        <p:nvSpPr>
          <p:cNvPr id="5" name="文本框 4"/>
          <p:cNvSpPr txBox="1"/>
          <p:nvPr/>
        </p:nvSpPr>
        <p:spPr>
          <a:xfrm>
            <a:off x="294237" y="1122630"/>
            <a:ext cx="10438645" cy="5632311"/>
          </a:xfrm>
          <a:prstGeom prst="rect">
            <a:avLst/>
          </a:prstGeom>
          <a:noFill/>
        </p:spPr>
        <p:txBody>
          <a:bodyPr wrap="square" rtlCol="0">
            <a:spAutoFit/>
          </a:bodyPr>
          <a:lstStyle/>
          <a:p>
            <a:r>
              <a:rPr lang="en-US" altLang="zh-CN" sz="2000" dirty="0" smtClean="0"/>
              <a:t>In summary, we make the following contributions:</a:t>
            </a:r>
          </a:p>
          <a:p>
            <a:pPr marL="800100" lvl="1" indent="-342900">
              <a:buFont typeface="Arial" panose="020B0604020202020204" pitchFamily="34" charset="0"/>
              <a:buChar char="•"/>
            </a:pPr>
            <a:r>
              <a:rPr lang="en-US" altLang="zh-CN" sz="2000" dirty="0" smtClean="0"/>
              <a:t>We propose </a:t>
            </a:r>
            <a:r>
              <a:rPr lang="en-US" altLang="zh-CN" sz="2000" b="1" dirty="0" smtClean="0"/>
              <a:t>a novel index structure </a:t>
            </a:r>
            <a:r>
              <a:rPr lang="en-US" altLang="zh-CN" sz="2000" dirty="0" smtClean="0"/>
              <a:t>and </a:t>
            </a:r>
            <a:r>
              <a:rPr lang="en-US" altLang="zh-CN" sz="2000" b="1" dirty="0" smtClean="0"/>
              <a:t>an index updating algorithm </a:t>
            </a:r>
            <a:r>
              <a:rPr lang="en-US" altLang="zh-CN" sz="2000" dirty="0" smtClean="0"/>
              <a:t>that caches and delays index updates until the indexed entries to be updated are queried, to </a:t>
            </a:r>
            <a:r>
              <a:rPr lang="en-US" altLang="zh-CN" sz="2000" b="1" dirty="0" smtClean="0"/>
              <a:t>reduce the index update frequency</a:t>
            </a:r>
            <a:r>
              <a:rPr lang="en-US" altLang="zh-CN" sz="2000" dirty="0" smtClean="0"/>
              <a:t>.</a:t>
            </a:r>
          </a:p>
          <a:p>
            <a:pPr marL="800100" lvl="1" indent="-342900">
              <a:buFont typeface="Arial" panose="020B0604020202020204" pitchFamily="34" charset="0"/>
              <a:buChar char="•"/>
            </a:pPr>
            <a:r>
              <a:rPr lang="en-US" altLang="zh-CN" sz="2000" dirty="0" smtClean="0"/>
              <a:t>We propose </a:t>
            </a:r>
            <a:r>
              <a:rPr lang="en-US" altLang="zh-CN" sz="2000" b="1" dirty="0" smtClean="0"/>
              <a:t>a highly parallel algorithm on the GPU </a:t>
            </a:r>
            <a:r>
              <a:rPr lang="en-US" altLang="zh-CN" sz="2000" dirty="0" smtClean="0"/>
              <a:t>for cleaning cached updates simultaneously. The algorithm adopts a low-cost shuffle strategy to solve the synchronization issues and achieve a high concurrency.</a:t>
            </a:r>
          </a:p>
          <a:p>
            <a:pPr marL="800100" lvl="1" indent="-342900">
              <a:buFont typeface="Arial" panose="020B0604020202020204" pitchFamily="34" charset="0"/>
              <a:buChar char="•"/>
            </a:pPr>
            <a:r>
              <a:rPr lang="en-US" altLang="zh-CN" sz="2000" dirty="0" smtClean="0"/>
              <a:t>We propose </a:t>
            </a:r>
            <a:r>
              <a:rPr lang="en-US" altLang="zh-CN" sz="2000" b="1" dirty="0" smtClean="0"/>
              <a:t>a CPU-GPU collaborating </a:t>
            </a:r>
            <a:r>
              <a:rPr lang="en-US" altLang="zh-CN" sz="2000" b="1" dirty="0" err="1" smtClean="0"/>
              <a:t>kNN</a:t>
            </a:r>
            <a:r>
              <a:rPr lang="en-US" altLang="zh-CN" sz="2000" b="1" dirty="0" smtClean="0"/>
              <a:t> query processing algorithm</a:t>
            </a:r>
            <a:r>
              <a:rPr lang="en-US" altLang="zh-CN" sz="2000" dirty="0" smtClean="0"/>
              <a:t>. </a:t>
            </a:r>
          </a:p>
          <a:p>
            <a:pPr marL="800100" lvl="1" indent="-342900">
              <a:buFont typeface="Arial" panose="020B0604020202020204" pitchFamily="34" charset="0"/>
              <a:buChar char="•"/>
            </a:pPr>
            <a:r>
              <a:rPr lang="en-US" altLang="zh-CN" sz="2000" dirty="0" smtClean="0"/>
              <a:t>We </a:t>
            </a:r>
            <a:r>
              <a:rPr lang="en-US" altLang="zh-CN" sz="2000" b="1" dirty="0" smtClean="0"/>
              <a:t>perform cost analysis and extensive experiments</a:t>
            </a:r>
            <a:r>
              <a:rPr lang="en-US" altLang="zh-CN" sz="2000" dirty="0" smtClean="0"/>
              <a:t>. The results confirm the superiority of the proposed algorithms over the state-of-the-art algorithms.</a:t>
            </a:r>
          </a:p>
          <a:p>
            <a:endParaRPr lang="en-US" altLang="zh-CN" sz="2000" dirty="0" smtClean="0"/>
          </a:p>
          <a:p>
            <a:r>
              <a:rPr lang="en-US" altLang="zh-CN" sz="2000" dirty="0" smtClean="0"/>
              <a:t>the paper is organized as follows:</a:t>
            </a:r>
          </a:p>
          <a:p>
            <a:pPr marL="800100" lvl="1" indent="-342900">
              <a:buFont typeface="Arial" panose="020B0604020202020204" pitchFamily="34" charset="0"/>
              <a:buChar char="•"/>
            </a:pPr>
            <a:r>
              <a:rPr lang="en-US" altLang="zh-CN" sz="2000" dirty="0" smtClean="0"/>
              <a:t>Section II</a:t>
            </a:r>
            <a:r>
              <a:rPr lang="en-US" altLang="zh-CN" sz="2000" dirty="0"/>
              <a:t> present </a:t>
            </a:r>
            <a:r>
              <a:rPr lang="en-US" altLang="zh-CN" sz="2000" dirty="0" smtClean="0"/>
              <a:t>preliminaries. </a:t>
            </a:r>
          </a:p>
          <a:p>
            <a:pPr marL="800100" lvl="1" indent="-342900">
              <a:buFont typeface="Arial" panose="020B0604020202020204" pitchFamily="34" charset="0"/>
              <a:buChar char="•"/>
            </a:pPr>
            <a:r>
              <a:rPr lang="en-US" altLang="zh-CN" sz="2000" dirty="0" smtClean="0"/>
              <a:t>Section III describe the proposed index structure. </a:t>
            </a:r>
          </a:p>
          <a:p>
            <a:pPr marL="800100" lvl="1" indent="-342900">
              <a:buFont typeface="Arial" panose="020B0604020202020204" pitchFamily="34" charset="0"/>
              <a:buChar char="•"/>
            </a:pPr>
            <a:r>
              <a:rPr lang="en-US" altLang="zh-CN" sz="2000" dirty="0" smtClean="0"/>
              <a:t>Section IV and Section V detail the index update algorithms and the </a:t>
            </a:r>
            <a:r>
              <a:rPr lang="en-US" altLang="zh-CN" sz="2000" dirty="0" err="1" smtClean="0"/>
              <a:t>kNN</a:t>
            </a:r>
            <a:r>
              <a:rPr lang="en-US" altLang="zh-CN" sz="2000" dirty="0" smtClean="0"/>
              <a:t> query algorithm. </a:t>
            </a:r>
          </a:p>
          <a:p>
            <a:pPr marL="800100" lvl="1" indent="-342900">
              <a:buFont typeface="Arial" panose="020B0604020202020204" pitchFamily="34" charset="0"/>
              <a:buChar char="•"/>
            </a:pPr>
            <a:r>
              <a:rPr lang="en-US" altLang="zh-CN" sz="2000" dirty="0" smtClean="0"/>
              <a:t>Section VI and Section VII report cost analysis and experimental results. </a:t>
            </a:r>
          </a:p>
          <a:p>
            <a:pPr marL="800100" lvl="1" indent="-342900">
              <a:buFont typeface="Arial" panose="020B0604020202020204" pitchFamily="34" charset="0"/>
              <a:buChar char="•"/>
            </a:pPr>
            <a:r>
              <a:rPr lang="en-US" altLang="zh-CN" sz="2000" dirty="0" smtClean="0"/>
              <a:t>Section VIII review related studies.</a:t>
            </a:r>
          </a:p>
          <a:p>
            <a:pPr marL="800100" lvl="1" indent="-342900">
              <a:buFont typeface="Arial" panose="020B0604020202020204" pitchFamily="34" charset="0"/>
              <a:buChar char="•"/>
            </a:pPr>
            <a:r>
              <a:rPr lang="en-US" altLang="zh-CN" sz="2000" dirty="0" smtClean="0"/>
              <a:t>Section IX conclude the paper.</a:t>
            </a:r>
            <a:endParaRPr lang="en-US" altLang="zh-CN" sz="2000" dirty="0"/>
          </a:p>
        </p:txBody>
      </p:sp>
    </p:spTree>
    <p:extLst>
      <p:ext uri="{BB962C8B-B14F-4D97-AF65-F5344CB8AC3E}">
        <p14:creationId xmlns:p14="http://schemas.microsoft.com/office/powerpoint/2010/main" val="208285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II. PRELIMINARIES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0438645" cy="4424866"/>
              </a:xfrm>
              <a:prstGeom prst="rect">
                <a:avLst/>
              </a:prstGeom>
              <a:noFill/>
            </p:spPr>
            <p:txBody>
              <a:bodyPr wrap="square" rtlCol="0">
                <a:spAutoFit/>
              </a:bodyPr>
              <a:lstStyle/>
              <a:p>
                <a:r>
                  <a:rPr lang="zh-CN" altLang="en-US" sz="2000" dirty="0" smtClean="0"/>
                  <a:t>使用有向图</a:t>
                </a:r>
                <a14:m>
                  <m:oMath xmlns:m="http://schemas.openxmlformats.org/officeDocument/2006/math">
                    <m:r>
                      <a:rPr lang="en-US" altLang="zh-CN" sz="2000" i="1" dirty="0" smtClean="0">
                        <a:latin typeface="Cambria Math" panose="02040503050406030204" pitchFamily="18" charset="0"/>
                      </a:rPr>
                      <m:t>𝐺</m:t>
                    </m:r>
                    <m:r>
                      <a:rPr lang="en-US" altLang="zh-CN" sz="2000" i="1" dirty="0" smtClean="0">
                        <a:latin typeface="Cambria Math" panose="02040503050406030204" pitchFamily="18" charset="0"/>
                      </a:rPr>
                      <m:t>=&lt;</m:t>
                    </m:r>
                    <m:r>
                      <a:rPr lang="en-US" altLang="zh-CN" sz="2000" i="1" dirty="0" smtClean="0">
                        <a:latin typeface="Cambria Math" panose="02040503050406030204" pitchFamily="18" charset="0"/>
                      </a:rPr>
                      <m:t>𝑉</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𝐸</m:t>
                    </m:r>
                    <m:r>
                      <a:rPr lang="en-US" altLang="zh-CN" sz="2000" i="1" dirty="0" smtClean="0">
                        <a:latin typeface="Cambria Math" panose="02040503050406030204" pitchFamily="18" charset="0"/>
                      </a:rPr>
                      <m:t>&gt;</m:t>
                    </m:r>
                  </m:oMath>
                </a14:m>
                <a:r>
                  <a:rPr lang="zh-CN" altLang="en-US" sz="2000" dirty="0" smtClean="0"/>
                  <a:t>来表示路网</a:t>
                </a:r>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en-US" altLang="zh-CN" sz="2000" dirty="0" smtClean="0"/>
                  <a:t>We assume a static query object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𝑜</m:t>
                        </m:r>
                      </m:e>
                      <m:sub>
                        <m:r>
                          <a:rPr lang="en-US" altLang="zh-CN" sz="2000" b="0" i="1" dirty="0" smtClean="0">
                            <a:latin typeface="Cambria Math" panose="02040503050406030204" pitchFamily="18" charset="0"/>
                          </a:rPr>
                          <m:t>𝑞</m:t>
                        </m:r>
                      </m:sub>
                    </m:sSub>
                  </m:oMath>
                </a14:m>
                <a:r>
                  <a:rPr lang="en-US" altLang="zh-CN" sz="2000" dirty="0" smtClean="0"/>
                  <a:t> and a set of n data objects O =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𝑜</m:t>
                        </m:r>
                      </m:e>
                      <m:sub>
                        <m:r>
                          <a:rPr lang="en-US" altLang="zh-CN" sz="2000" b="0" i="1" dirty="0" smtClean="0">
                            <a:latin typeface="Cambria Math" panose="02040503050406030204" pitchFamily="18" charset="0"/>
                          </a:rPr>
                          <m:t>1</m:t>
                        </m:r>
                      </m:sub>
                    </m:sSub>
                  </m:oMath>
                </a14:m>
                <a:r>
                  <a:rPr lang="en-US" altLang="zh-CN" sz="2000" dirty="0" smtClean="0"/>
                  <a: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𝑜</m:t>
                        </m:r>
                      </m:e>
                      <m:sub>
                        <m:r>
                          <a:rPr lang="en-US" altLang="zh-CN" sz="2000" b="0" i="1" dirty="0" smtClean="0">
                            <a:latin typeface="Cambria Math" panose="02040503050406030204" pitchFamily="18" charset="0"/>
                          </a:rPr>
                          <m:t>2</m:t>
                        </m:r>
                      </m:sub>
                    </m:sSub>
                  </m:oMath>
                </a14:m>
                <a:r>
                  <a:rPr lang="en-US" altLang="zh-CN" sz="2000" dirty="0" smtClean="0"/>
                  <a:t>, … ,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𝑜</m:t>
                        </m:r>
                      </m:e>
                      <m:sub>
                        <m:r>
                          <a:rPr lang="en-US" altLang="zh-CN" sz="2000" b="0" i="1" dirty="0" smtClean="0">
                            <a:latin typeface="Cambria Math" panose="02040503050406030204" pitchFamily="18" charset="0"/>
                          </a:rPr>
                          <m:t>𝑛</m:t>
                        </m:r>
                      </m:sub>
                    </m:sSub>
                  </m:oMath>
                </a14:m>
                <a:r>
                  <a:rPr lang="en-US" altLang="zh-CN" sz="2000" dirty="0" smtClean="0"/>
                  <a:t>}</a:t>
                </a:r>
              </a:p>
              <a:p>
                <a:r>
                  <a:rPr lang="en-US" altLang="zh-CN" sz="2000" dirty="0" smtClean="0"/>
                  <a:t>Definition 1 (KNN query):</a:t>
                </a:r>
              </a:p>
              <a:p>
                <a:endParaRPr lang="en-US" altLang="zh-CN" sz="2000" dirty="0" smtClean="0"/>
              </a:p>
              <a:p>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0438645" cy="4424866"/>
              </a:xfrm>
              <a:prstGeom prst="rect">
                <a:avLst/>
              </a:prstGeom>
              <a:blipFill rotWithShape="0">
                <a:blip r:embed="rId3"/>
                <a:stretch>
                  <a:fillRect l="-584" t="-1102"/>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828199" y="1476574"/>
            <a:ext cx="5427746" cy="2357588"/>
          </a:xfrm>
          <a:prstGeom prst="rect">
            <a:avLst/>
          </a:prstGeom>
        </p:spPr>
      </p:pic>
      <p:pic>
        <p:nvPicPr>
          <p:cNvPr id="3" name="图片 2"/>
          <p:cNvPicPr>
            <a:picLocks noChangeAspect="1"/>
          </p:cNvPicPr>
          <p:nvPr/>
        </p:nvPicPr>
        <p:blipFill rotWithShape="1">
          <a:blip r:embed="rId5"/>
          <a:srcRect b="2264"/>
          <a:stretch/>
        </p:blipFill>
        <p:spPr>
          <a:xfrm>
            <a:off x="828199" y="4892675"/>
            <a:ext cx="6736532" cy="1634873"/>
          </a:xfrm>
          <a:prstGeom prst="rect">
            <a:avLst/>
          </a:prstGeom>
        </p:spPr>
      </p:pic>
    </p:spTree>
    <p:extLst>
      <p:ext uri="{BB962C8B-B14F-4D97-AF65-F5344CB8AC3E}">
        <p14:creationId xmlns:p14="http://schemas.microsoft.com/office/powerpoint/2010/main" val="194875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II. PRELIMINARIES</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0438645" cy="3725059"/>
              </a:xfrm>
              <a:prstGeom prst="rect">
                <a:avLst/>
              </a:prstGeom>
              <a:noFill/>
            </p:spPr>
            <p:txBody>
              <a:bodyPr wrap="square" rtlCol="0">
                <a:spAutoFit/>
              </a:bodyPr>
              <a:lstStyle/>
              <a:p>
                <a:r>
                  <a:rPr lang="en-US" altLang="zh-CN" sz="2000" dirty="0" smtClean="0"/>
                  <a:t>We </a:t>
                </a:r>
                <a:r>
                  <a:rPr lang="en-US" altLang="zh-CN" sz="2000" dirty="0"/>
                  <a:t>use a server that hosts an object location index to </a:t>
                </a:r>
                <a:r>
                  <a:rPr lang="en-US" altLang="zh-CN" sz="2000" dirty="0" smtClean="0"/>
                  <a:t>process </a:t>
                </a:r>
                <a:r>
                  <a:rPr lang="en-US" altLang="zh-CN" sz="2000" i="1" dirty="0" err="1" smtClean="0"/>
                  <a:t>k</a:t>
                </a:r>
                <a:r>
                  <a:rPr lang="en-US" altLang="zh-CN" sz="2000" dirty="0" err="1" smtClean="0"/>
                  <a:t>NN</a:t>
                </a:r>
                <a:r>
                  <a:rPr lang="en-US" altLang="zh-CN" sz="2000" dirty="0" smtClean="0"/>
                  <a:t> </a:t>
                </a:r>
                <a:r>
                  <a:rPr lang="en-US" altLang="zh-CN" sz="2000" dirty="0"/>
                  <a:t>queries.</a:t>
                </a:r>
                <a:endParaRPr lang="en-US" altLang="zh-CN" sz="2000" dirty="0" smtClean="0"/>
              </a:p>
              <a:p>
                <a:r>
                  <a:rPr lang="en-US" altLang="zh-CN" sz="2000" dirty="0" smtClean="0"/>
                  <a:t>The time interval between two location updates must not exceed a predefined value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𝑡</m:t>
                        </m:r>
                      </m:e>
                      <m:sub>
                        <m:r>
                          <m:rPr>
                            <m:sty m:val="p"/>
                          </m:rPr>
                          <a:rPr lang="el-GR" altLang="zh-CN" sz="2000" i="1" dirty="0" smtClean="0">
                            <a:latin typeface="Cambria Math" panose="02040503050406030204" pitchFamily="18" charset="0"/>
                            <a:ea typeface="Cambria Math" panose="02040503050406030204" pitchFamily="18" charset="0"/>
                          </a:rPr>
                          <m:t>Δ</m:t>
                        </m:r>
                      </m:sub>
                    </m:sSub>
                  </m:oMath>
                </a14:m>
                <a:r>
                  <a:rPr lang="en-US" altLang="zh-CN" sz="2000" dirty="0" smtClean="0"/>
                  <a:t>.</a:t>
                </a:r>
              </a:p>
              <a:p>
                <a:pPr marL="742950" lvl="1" indent="-285750">
                  <a:buFont typeface="Arial" panose="020B0604020202020204" pitchFamily="34" charset="0"/>
                  <a:buChar char="•"/>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m:rPr>
                            <m:sty m:val="p"/>
                          </m:rPr>
                          <a:rPr lang="el-GR" altLang="zh-CN" i="1" dirty="0" smtClean="0">
                            <a:latin typeface="Cambria Math" panose="02040503050406030204" pitchFamily="18" charset="0"/>
                            <a:ea typeface="Cambria Math" panose="02040503050406030204" pitchFamily="18" charset="0"/>
                          </a:rPr>
                          <m:t>Δ</m:t>
                        </m:r>
                      </m:sub>
                    </m:sSub>
                  </m:oMath>
                </a14:m>
                <a:r>
                  <a:rPr lang="zh-CN" altLang="en-US" dirty="0" smtClean="0"/>
                  <a:t>越小，结果越准确，但是</a:t>
                </a:r>
                <a:r>
                  <a:rPr lang="zh-CN" altLang="en-US" dirty="0"/>
                  <a:t>成</a:t>
                </a:r>
                <a:r>
                  <a:rPr lang="zh-CN" altLang="en-US" dirty="0" smtClean="0"/>
                  <a:t>本相对越高；</a:t>
                </a:r>
                <a:endParaRPr lang="en-US" altLang="zh-CN" dirty="0" smtClean="0"/>
              </a:p>
              <a:p>
                <a:pPr marL="742950" lvl="1" indent="-285750">
                  <a:buFont typeface="Arial" panose="020B0604020202020204" pitchFamily="34" charset="0"/>
                  <a:buChar char="•"/>
                </a:pPr>
                <a:r>
                  <a:rPr lang="zh-CN" altLang="en-US" dirty="0" smtClean="0"/>
                  <a:t>真实值受服务器的处理能力约束，视为给定的系统参数</a:t>
                </a:r>
                <a:endParaRPr lang="en-US" altLang="zh-CN" dirty="0" smtClean="0"/>
              </a:p>
              <a:p>
                <a:endParaRPr lang="en-US" altLang="zh-CN" sz="2000" dirty="0"/>
              </a:p>
              <a:p>
                <a:r>
                  <a:rPr lang="en-US" altLang="zh-CN" sz="2000" dirty="0" smtClean="0"/>
                  <a:t>We call each update a message and denote it by </a:t>
                </a:r>
                <a14:m>
                  <m:oMath xmlns:m="http://schemas.openxmlformats.org/officeDocument/2006/math">
                    <m:r>
                      <a:rPr lang="en-US" altLang="zh-CN" sz="2000" i="1" dirty="0" smtClean="0">
                        <a:latin typeface="Cambria Math" panose="02040503050406030204" pitchFamily="18" charset="0"/>
                      </a:rPr>
                      <m:t>𝑚</m:t>
                    </m:r>
                  </m:oMath>
                </a14:m>
                <a:r>
                  <a:rPr lang="en-US" altLang="zh-CN" sz="2000" dirty="0" smtClean="0"/>
                  <a:t>, </a:t>
                </a:r>
                <a14:m>
                  <m:oMath xmlns:m="http://schemas.openxmlformats.org/officeDocument/2006/math">
                    <m:r>
                      <a:rPr lang="pt-BR" altLang="zh-CN" sz="2000" i="1" dirty="0" smtClean="0">
                        <a:latin typeface="Cambria Math" panose="02040503050406030204" pitchFamily="18" charset="0"/>
                      </a:rPr>
                      <m:t>𝑚</m:t>
                    </m:r>
                    <m:r>
                      <a:rPr lang="pt-BR" altLang="zh-CN" sz="2000" i="1" dirty="0" smtClean="0">
                        <a:latin typeface="Cambria Math" panose="02040503050406030204" pitchFamily="18" charset="0"/>
                      </a:rPr>
                      <m:t>= &lt;</m:t>
                    </m:r>
                    <m:r>
                      <a:rPr lang="pt-BR" altLang="zh-CN" sz="2000" i="1" dirty="0" smtClean="0">
                        <a:latin typeface="Cambria Math" panose="02040503050406030204" pitchFamily="18" charset="0"/>
                      </a:rPr>
                      <m:t>𝑜</m:t>
                    </m:r>
                    <m:r>
                      <a:rPr lang="pt-BR" altLang="zh-CN" sz="2000" i="1" dirty="0">
                        <a:latin typeface="Cambria Math" panose="02040503050406030204" pitchFamily="18" charset="0"/>
                      </a:rPr>
                      <m:t>, </m:t>
                    </m:r>
                    <m:r>
                      <a:rPr lang="pt-BR" altLang="zh-CN" sz="2000" i="1" dirty="0">
                        <a:latin typeface="Cambria Math" panose="02040503050406030204" pitchFamily="18" charset="0"/>
                      </a:rPr>
                      <m:t>𝑒</m:t>
                    </m:r>
                    <m:r>
                      <a:rPr lang="pt-BR" altLang="zh-CN" sz="2000" i="1" dirty="0">
                        <a:latin typeface="Cambria Math" panose="02040503050406030204" pitchFamily="18" charset="0"/>
                      </a:rPr>
                      <m:t>, </m:t>
                    </m:r>
                    <m:r>
                      <a:rPr lang="pt-BR" altLang="zh-CN" sz="2000" i="1" dirty="0">
                        <a:latin typeface="Cambria Math" panose="02040503050406030204" pitchFamily="18" charset="0"/>
                      </a:rPr>
                      <m:t>𝑑</m:t>
                    </m:r>
                    <m:r>
                      <a:rPr lang="pt-BR" altLang="zh-CN" sz="2000" i="1" dirty="0">
                        <a:latin typeface="Cambria Math" panose="02040503050406030204" pitchFamily="18" charset="0"/>
                      </a:rPr>
                      <m:t>, </m:t>
                    </m:r>
                    <m:r>
                      <a:rPr lang="pt-BR" altLang="zh-CN" sz="2000" i="1" dirty="0" smtClean="0">
                        <a:latin typeface="Cambria Math" panose="02040503050406030204" pitchFamily="18" charset="0"/>
                      </a:rPr>
                      <m:t>𝑡</m:t>
                    </m:r>
                    <m:r>
                      <a:rPr lang="pt-BR" altLang="zh-CN" sz="2000" i="1" dirty="0" smtClean="0">
                        <a:latin typeface="Cambria Math" panose="02040503050406030204" pitchFamily="18" charset="0"/>
                      </a:rPr>
                      <m:t>&gt;</m:t>
                    </m:r>
                  </m:oMath>
                </a14:m>
                <a:endParaRPr lang="en-US" altLang="zh-CN" sz="2000" dirty="0" smtClean="0"/>
              </a:p>
              <a:p>
                <a:pPr marL="800100" lvl="1" indent="-342900">
                  <a:buFont typeface="Arial" panose="020B0604020202020204" pitchFamily="34" charset="0"/>
                  <a:buChar char="•"/>
                </a:pPr>
                <a14:m>
                  <m:oMath xmlns:m="http://schemas.openxmlformats.org/officeDocument/2006/math">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𝑜</m:t>
                    </m:r>
                  </m:oMath>
                </a14:m>
                <a:r>
                  <a:rPr lang="zh-CN" altLang="en-US" sz="2000" dirty="0" smtClean="0"/>
                  <a:t>：发送信息的数据对象</a:t>
                </a:r>
              </a:p>
              <a:p>
                <a:pPr marL="800100" lvl="1" indent="-342900">
                  <a:buFont typeface="Arial" panose="020B0604020202020204" pitchFamily="34" charset="0"/>
                  <a:buChar char="•"/>
                </a:pPr>
                <a14:m>
                  <m:oMath xmlns:m="http://schemas.openxmlformats.org/officeDocument/2006/math">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𝑒</m:t>
                    </m:r>
                  </m:oMath>
                </a14:m>
                <a:r>
                  <a:rPr lang="zh-CN" altLang="en-US" sz="2000" dirty="0" smtClean="0"/>
                  <a:t>：该数据对象处于的边</a:t>
                </a:r>
              </a:p>
              <a:p>
                <a:pPr marL="800100" lvl="1" indent="-342900">
                  <a:buFont typeface="Arial" panose="020B0604020202020204" pitchFamily="34" charset="0"/>
                  <a:buChar char="•"/>
                </a:pPr>
                <a14:m>
                  <m:oMath xmlns:m="http://schemas.openxmlformats.org/officeDocument/2006/math">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𝑑</m:t>
                    </m:r>
                  </m:oMath>
                </a14:m>
                <a:r>
                  <a:rPr lang="zh-CN" altLang="en-US" sz="2000" dirty="0" smtClean="0"/>
                  <a:t>：</a:t>
                </a:r>
                <a:r>
                  <a:rPr lang="en-US" altLang="zh-CN" sz="2000" dirty="0" err="1" smtClean="0"/>
                  <a:t>m.e</a:t>
                </a:r>
                <a:r>
                  <a:rPr lang="zh-CN" altLang="en-US" sz="2000" dirty="0" smtClean="0"/>
                  <a:t>的出度到</a:t>
                </a:r>
                <a:r>
                  <a:rPr lang="en-US" altLang="zh-CN" sz="2000" dirty="0" err="1" smtClean="0"/>
                  <a:t>m.o</a:t>
                </a:r>
                <a:r>
                  <a:rPr lang="zh-CN" altLang="en-US" sz="2000" dirty="0" smtClean="0"/>
                  <a:t>的距离</a:t>
                </a:r>
              </a:p>
              <a:p>
                <a:pPr marL="800100" lvl="1" indent="-342900">
                  <a:buFont typeface="Arial" panose="020B0604020202020204" pitchFamily="34" charset="0"/>
                  <a:buChar char="•"/>
                </a:pPr>
                <a14:m>
                  <m:oMath xmlns:m="http://schemas.openxmlformats.org/officeDocument/2006/math">
                    <m:r>
                      <a:rPr lang="en-US" altLang="zh-CN" sz="2000" i="1" dirty="0" smtClean="0">
                        <a:latin typeface="Cambria Math" panose="02040503050406030204" pitchFamily="18" charset="0"/>
                      </a:rPr>
                      <m:t>𝑚</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𝑡</m:t>
                    </m:r>
                  </m:oMath>
                </a14:m>
                <a:r>
                  <a:rPr lang="zh-CN" altLang="en-US" sz="2000" dirty="0" smtClean="0"/>
                  <a:t>：表示更新时间</a:t>
                </a:r>
                <a:endParaRPr lang="en-US" altLang="zh-CN" sz="2000" dirty="0" smtClean="0"/>
              </a:p>
              <a:p>
                <a:r>
                  <a:rPr lang="en-US" altLang="zh-CN" sz="2000" dirty="0" smtClean="0"/>
                  <a:t>The workload for message processing is proportional to </a:t>
                </a:r>
                <a14:m>
                  <m:oMath xmlns:m="http://schemas.openxmlformats.org/officeDocument/2006/math">
                    <m:nary>
                      <m:naryPr>
                        <m:chr m:val="∑"/>
                        <m:limLoc m:val="subSup"/>
                        <m:ctrlPr>
                          <a:rPr lang="en-US" altLang="zh-CN"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sub>
                        </m:sSub>
                      </m:e>
                    </m:nary>
                  </m:oMath>
                </a14:m>
                <a:r>
                  <a:rPr lang="en-US" altLang="zh-CN" sz="2000" dirty="0" smtClean="0"/>
                  <a:t>, where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sub>
                    </m:sSub>
                  </m:oMath>
                </a14:m>
                <a:r>
                  <a:rPr lang="en-US" altLang="zh-CN" sz="2000" dirty="0" smtClean="0"/>
                  <a:t> is the update frequency of object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𝑜</m:t>
                        </m:r>
                      </m:e>
                      <m:sub>
                        <m:r>
                          <a:rPr lang="en-US" altLang="zh-CN" sz="2000" b="0" i="1" smtClean="0">
                            <a:latin typeface="Cambria Math" panose="02040503050406030204" pitchFamily="18" charset="0"/>
                          </a:rPr>
                          <m:t>𝑖</m:t>
                        </m:r>
                      </m:sub>
                    </m:sSub>
                  </m:oMath>
                </a14:m>
                <a:r>
                  <a:rPr lang="en-US" altLang="zh-CN" sz="2000" dirty="0" smtClean="0"/>
                  <a:t>.</a:t>
                </a:r>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0438645" cy="3725059"/>
              </a:xfrm>
              <a:prstGeom prst="rect">
                <a:avLst/>
              </a:prstGeom>
              <a:blipFill rotWithShape="0">
                <a:blip r:embed="rId3"/>
                <a:stretch>
                  <a:fillRect l="-584" t="-818" b="-10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78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III. G-GRID INDEX</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0438645" cy="5540491"/>
              </a:xfrm>
              <a:prstGeom prst="rect">
                <a:avLst/>
              </a:prstGeom>
              <a:noFill/>
            </p:spPr>
            <p:txBody>
              <a:bodyPr wrap="square" rtlCol="0">
                <a:spAutoFit/>
              </a:bodyPr>
              <a:lstStyle/>
              <a:p>
                <a:r>
                  <a:rPr lang="en-US" altLang="zh-CN" sz="2000" i="1" dirty="0" smtClean="0"/>
                  <a:t>A. Graph Grid</a:t>
                </a:r>
                <a:r>
                  <a:rPr lang="en-US" altLang="zh-CN" sz="2000" dirty="0"/>
                  <a:t>: A graph grid that represents the road network</a:t>
                </a:r>
                <a:endParaRPr lang="en-US" altLang="zh-CN" sz="2000" dirty="0" smtClean="0"/>
              </a:p>
              <a:p>
                <a:pPr marL="742950" lvl="1" indent="-285750">
                  <a:buFont typeface="Arial" panose="020B0604020202020204" pitchFamily="34" charset="0"/>
                  <a:buChar char="•"/>
                </a:pPr>
                <a:r>
                  <a:rPr lang="zh-CN" altLang="en-US" dirty="0" smtClean="0"/>
                  <a:t>每个单元格</a:t>
                </a:r>
                <a:r>
                  <a:rPr lang="en-US" altLang="zh-CN" dirty="0" smtClean="0"/>
                  <a:t>c</a:t>
                </a:r>
                <a:r>
                  <a:rPr lang="zh-CN" altLang="en-US" dirty="0" smtClean="0"/>
                  <a:t>存储一组顶点</a:t>
                </a:r>
                <a:r>
                  <a:rPr lang="zh-CN" altLang="en-US" dirty="0"/>
                  <a:t>，</a:t>
                </a:r>
                <a:r>
                  <a:rPr lang="zh-CN" altLang="en-US" dirty="0" smtClean="0"/>
                  <a:t>每个顶点</a:t>
                </a:r>
                <a:r>
                  <a:rPr lang="en-US" altLang="zh-CN" dirty="0" smtClean="0"/>
                  <a:t>v</a:t>
                </a:r>
                <a:r>
                  <a:rPr lang="zh-CN" altLang="en-US" dirty="0" smtClean="0"/>
                  <a:t>与一组边相关联，其中</a:t>
                </a:r>
                <a:r>
                  <a:rPr lang="en-US" altLang="zh-CN" dirty="0" smtClean="0"/>
                  <a:t>v</a:t>
                </a:r>
                <a:r>
                  <a:rPr lang="zh-CN" altLang="en-US" dirty="0" smtClean="0"/>
                  <a:t>是目标顶点</a:t>
                </a:r>
                <a:endParaRPr lang="en-US" altLang="zh-CN" dirty="0" smtClean="0"/>
              </a:p>
              <a:p>
                <a:pPr marL="742950" lvl="1" indent="-285750">
                  <a:buFont typeface="Arial" panose="020B0604020202020204" pitchFamily="34" charset="0"/>
                  <a:buChar char="•"/>
                </a:pPr>
                <a:r>
                  <a:rPr lang="zh-CN" altLang="en-US" dirty="0" smtClean="0"/>
                  <a:t>在</a:t>
                </a:r>
                <a:r>
                  <a:rPr lang="en-US" altLang="zh-CN" dirty="0" smtClean="0"/>
                  <a:t>CPU</a:t>
                </a:r>
                <a:r>
                  <a:rPr lang="zh-CN" altLang="en-US" dirty="0" smtClean="0"/>
                  <a:t>和</a:t>
                </a:r>
                <a:r>
                  <a:rPr lang="en-US" altLang="zh-CN" dirty="0" smtClean="0"/>
                  <a:t>GPU</a:t>
                </a:r>
                <a:r>
                  <a:rPr lang="zh-CN" altLang="en-US" dirty="0" smtClean="0"/>
                  <a:t>里同时保存两个图</a:t>
                </a:r>
                <a:endParaRPr lang="en-US" altLang="zh-CN" dirty="0" smtClean="0"/>
              </a:p>
              <a:p>
                <a:pPr marL="742950" lvl="1" indent="-285750">
                  <a:buFont typeface="Arial" panose="020B0604020202020204" pitchFamily="34" charset="0"/>
                  <a:buChar char="•"/>
                </a:pPr>
                <a:r>
                  <a:rPr lang="zh-CN" altLang="en-US" dirty="0" smtClean="0"/>
                  <a:t>基于数组的方式存储图</a:t>
                </a:r>
                <a:endParaRPr lang="en-US" altLang="zh-CN" dirty="0" smtClean="0"/>
              </a:p>
              <a:p>
                <a:endParaRPr lang="en-US" altLang="zh-CN" sz="2000" dirty="0" smtClean="0"/>
              </a:p>
              <a:p>
                <a:r>
                  <a:rPr lang="en-US" altLang="zh-CN" sz="2000" dirty="0" smtClean="0"/>
                  <a:t>Cells:</a:t>
                </a:r>
              </a:p>
              <a:p>
                <a:pPr marL="742950" lvl="1" indent="-285750">
                  <a:buFont typeface="Arial" panose="020B0604020202020204" pitchFamily="34" charset="0"/>
                  <a:buChar char="•"/>
                </a:pPr>
                <a:r>
                  <a:rPr lang="en-US" altLang="zh-CN" dirty="0" smtClean="0"/>
                  <a:t>Given a graph </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&lt;</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&gt; </m:t>
                    </m:r>
                  </m:oMath>
                </a14:m>
                <a:r>
                  <a:rPr lang="en-US" altLang="zh-CN" dirty="0" smtClean="0"/>
                  <a:t>and an integer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𝛿</m:t>
                        </m:r>
                      </m:e>
                      <m:sup>
                        <m:r>
                          <a:rPr lang="en-US" altLang="zh-CN" i="1" dirty="0" smtClean="0">
                            <a:latin typeface="Cambria Math" panose="02040503050406030204" pitchFamily="18" charset="0"/>
                          </a:rPr>
                          <m:t>𝑐</m:t>
                        </m:r>
                      </m:sup>
                    </m:sSup>
                  </m:oMath>
                </a14:m>
                <a:endParaRPr lang="en-US" altLang="zh-CN" dirty="0" smtClean="0"/>
              </a:p>
              <a:p>
                <a:pPr marL="742950" lvl="1" indent="-285750">
                  <a:buFont typeface="Arial" panose="020B0604020202020204" pitchFamily="34" charset="0"/>
                  <a:buChar char="•"/>
                </a:pPr>
                <a:r>
                  <a:rPr lang="en-US" altLang="zh-CN" dirty="0" smtClean="0"/>
                  <a:t>We map the vertices in </a:t>
                </a:r>
                <a14:m>
                  <m:oMath xmlns:m="http://schemas.openxmlformats.org/officeDocument/2006/math">
                    <m:r>
                      <a:rPr lang="en-US" altLang="zh-CN" i="1" dirty="0" smtClean="0">
                        <a:latin typeface="Cambria Math" panose="02040503050406030204" pitchFamily="18" charset="0"/>
                      </a:rPr>
                      <m:t>𝑉</m:t>
                    </m:r>
                  </m:oMath>
                </a14:m>
                <a:r>
                  <a:rPr lang="en-US" altLang="zh-CN" dirty="0" smtClean="0"/>
                  <a:t> into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𝜓</m:t>
                        </m:r>
                      </m:sup>
                    </m:sSup>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𝜓</m:t>
                        </m:r>
                      </m:sup>
                    </m:sSup>
                  </m:oMath>
                </a14:m>
                <a:r>
                  <a:rPr lang="en-US" altLang="zh-CN" dirty="0" smtClean="0"/>
                  <a:t>cells where </a:t>
                </a:r>
                <a14:m>
                  <m:oMath xmlns:m="http://schemas.openxmlformats.org/officeDocument/2006/math">
                    <m:r>
                      <a:rPr lang="el-GR" altLang="zh-CN" i="1" dirty="0" smtClean="0">
                        <a:latin typeface="Cambria Math" panose="02040503050406030204" pitchFamily="18" charset="0"/>
                      </a:rPr>
                      <m:t>𝜓</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d>
                      <m:dPr>
                        <m:begChr m:val=""/>
                        <m:endChr m:val="⌉"/>
                        <m:ctrlPr>
                          <a:rPr lang="en-US" altLang="zh-CN" b="0" i="1" dirty="0" smtClean="0">
                            <a:latin typeface="Cambria Math" panose="02040503050406030204" pitchFamily="18" charset="0"/>
                          </a:rPr>
                        </m:ctrlPr>
                      </m:dPr>
                      <m:e>
                        <m:func>
                          <m:funcPr>
                            <m:ctrlPr>
                              <a:rPr lang="en-US" altLang="zh-CN" b="0" i="1" dirty="0" smtClean="0">
                                <a:latin typeface="Cambria Math" panose="02040503050406030204" pitchFamily="18" charset="0"/>
                              </a:rPr>
                            </m:ctrlPr>
                          </m:funcPr>
                          <m:fName>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log</m:t>
                                </m:r>
                              </m:e>
                              <m:sub>
                                <m:r>
                                  <a:rPr lang="en-US" altLang="zh-CN" b="0" i="1" dirty="0" smtClean="0">
                                    <a:latin typeface="Cambria Math" panose="02040503050406030204" pitchFamily="18" charset="0"/>
                                  </a:rPr>
                                  <m:t>2</m:t>
                                </m:r>
                              </m:sub>
                            </m:sSub>
                          </m:fName>
                          <m:e>
                            <m:f>
                              <m:fPr>
                                <m:ctrlPr>
                                  <a:rPr lang="en-US" altLang="zh-CN" b="0" i="1" dirty="0" smtClean="0">
                                    <a:latin typeface="Cambria Math" panose="02040503050406030204" pitchFamily="18" charset="0"/>
                                  </a:rPr>
                                </m:ctrlPr>
                              </m:fPr>
                              <m:num>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𝑉</m:t>
                                    </m:r>
                                  </m:e>
                                </m:d>
                              </m:num>
                              <m:den>
                                <m:sSup>
                                  <m:sSupPr>
                                    <m:ctrlPr>
                                      <a:rPr lang="en-US" altLang="zh-CN" b="0" i="1" dirty="0" smtClean="0">
                                        <a:latin typeface="Cambria Math" panose="02040503050406030204" pitchFamily="18" charset="0"/>
                                      </a:rPr>
                                    </m:ctrlPr>
                                  </m:sSupPr>
                                  <m:e>
                                    <m:r>
                                      <a:rPr lang="zh-CN" altLang="en-US" b="0" i="1" dirty="0" smtClean="0">
                                        <a:latin typeface="Cambria Math" panose="02040503050406030204" pitchFamily="18" charset="0"/>
                                      </a:rPr>
                                      <m:t>𝛿</m:t>
                                    </m:r>
                                  </m:e>
                                  <m:sup>
                                    <m:r>
                                      <a:rPr lang="en-US" altLang="zh-CN" b="0" i="1" dirty="0" smtClean="0">
                                        <a:latin typeface="Cambria Math" panose="02040503050406030204" pitchFamily="18" charset="0"/>
                                      </a:rPr>
                                      <m:t>𝑐</m:t>
                                    </m:r>
                                  </m:sup>
                                </m:sSup>
                              </m:den>
                            </m:f>
                          </m:e>
                        </m:func>
                      </m:e>
                    </m:d>
                  </m:oMath>
                </a14:m>
                <a:endParaRPr lang="en-US" altLang="zh-CN" dirty="0" smtClean="0"/>
              </a:p>
              <a:p>
                <a:pPr marL="742950" lvl="1" indent="-285750">
                  <a:buFont typeface="Arial" panose="020B0604020202020204" pitchFamily="34" charset="0"/>
                  <a:buChar char="•"/>
                </a:pPr>
                <a:r>
                  <a:rPr lang="en-US" altLang="zh-CN" dirty="0" smtClean="0"/>
                  <a:t>Here, we call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𝛿</m:t>
                        </m:r>
                      </m:e>
                      <m:sup>
                        <m:r>
                          <a:rPr lang="en-US" altLang="zh-CN" i="1" dirty="0" smtClean="0">
                            <a:latin typeface="Cambria Math" panose="02040503050406030204" pitchFamily="18" charset="0"/>
                          </a:rPr>
                          <m:t>𝑐</m:t>
                        </m:r>
                      </m:sup>
                    </m:sSup>
                  </m:oMath>
                </a14:m>
                <a:r>
                  <a:rPr lang="en-US" altLang="zh-CN" dirty="0" smtClean="0"/>
                  <a:t> the cell capacity. It controls the maximum number of vertices in a cell.</a:t>
                </a:r>
              </a:p>
              <a:p>
                <a:pPr marL="742950" lvl="1" indent="-285750">
                  <a:buFont typeface="Arial" panose="020B0604020202020204" pitchFamily="34" charset="0"/>
                  <a:buChar char="•"/>
                </a:pPr>
                <a:r>
                  <a:rPr lang="en-US" altLang="zh-CN" dirty="0" smtClean="0"/>
                  <a:t>We adopt the graph partitioning algorithm by </a:t>
                </a:r>
                <a:r>
                  <a:rPr lang="en-US" altLang="zh-CN" dirty="0" err="1" smtClean="0"/>
                  <a:t>Karypis</a:t>
                </a:r>
                <a:r>
                  <a:rPr lang="en-US" altLang="zh-CN" dirty="0" smtClean="0"/>
                  <a:t> and Kumar [5] to partition the graph.</a:t>
                </a:r>
              </a:p>
              <a:p>
                <a:pPr marL="1200150" lvl="2" indent="-285750">
                  <a:buFont typeface="Arial" panose="020B0604020202020204" pitchFamily="34" charset="0"/>
                  <a:buChar char="•"/>
                </a:pPr>
                <a:r>
                  <a:rPr lang="zh-CN" altLang="en-US" sz="1600" dirty="0" smtClean="0"/>
                  <a:t>每次分成</a:t>
                </a:r>
                <a:r>
                  <a:rPr lang="zh-CN" altLang="en-US" sz="1600" dirty="0"/>
                  <a:t>规模</a:t>
                </a:r>
                <a:r>
                  <a:rPr lang="zh-CN" altLang="en-US" sz="1600" dirty="0" smtClean="0"/>
                  <a:t>相等的两个子图，最小化子图之间的边的数量，</a:t>
                </a:r>
                <a:endParaRPr lang="en-US" altLang="zh-CN" sz="1600" dirty="0" smtClean="0"/>
              </a:p>
              <a:p>
                <a:pPr marL="1200150" lvl="2" indent="-285750">
                  <a:buFont typeface="Arial" panose="020B0604020202020204" pitchFamily="34" charset="0"/>
                  <a:buChar char="•"/>
                </a:pPr>
                <a:r>
                  <a:rPr lang="zh-CN" altLang="en-US" sz="1600" dirty="0" smtClean="0"/>
                  <a:t>以此类推，直到每个单元中的顶点数满足要求</a:t>
                </a:r>
                <a:endParaRPr lang="en-US" altLang="zh-CN" sz="1600" dirty="0" smtClean="0"/>
              </a:p>
              <a:p>
                <a:pPr marL="742950" lvl="1" indent="-285750">
                  <a:buFont typeface="Arial" panose="020B0604020202020204" pitchFamily="34" charset="0"/>
                  <a:buChar char="•"/>
                </a:pPr>
                <a:r>
                  <a:rPr lang="en-US" altLang="zh-CN" dirty="0" smtClean="0"/>
                  <a:t>we represent a cell c with a 3-tuple: </a:t>
                </a:r>
                <a14:m>
                  <m:oMath xmlns:m="http://schemas.openxmlformats.org/officeDocument/2006/math">
                    <m:r>
                      <a:rPr lang="en-US" altLang="zh-CN" i="1" dirty="0" smtClean="0">
                        <a:latin typeface="Cambria Math" panose="02040503050406030204" pitchFamily="18" charset="0"/>
                      </a:rPr>
                      <m:t>𝑐</m:t>
                    </m:r>
                    <m:r>
                      <a:rPr lang="en-US" altLang="zh-CN"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𝑣</m:t>
                        </m:r>
                      </m:sub>
                    </m:sSub>
                    <m:r>
                      <a:rPr lang="en-US" altLang="zh-CN" i="1" dirty="0" smtClean="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m:t>
                        </m:r>
                      </m:sub>
                    </m:sSub>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m:t>
                        </m:r>
                      </m:sub>
                    </m:sSub>
                    <m:r>
                      <a:rPr lang="en-US" altLang="zh-CN" b="0" i="1" dirty="0" smtClean="0">
                        <a:latin typeface="Cambria Math" panose="02040503050406030204" pitchFamily="18" charset="0"/>
                      </a:rPr>
                      <m:t>&gt;</m:t>
                    </m:r>
                  </m:oMath>
                </a14:m>
                <a:r>
                  <a:rPr lang="en-US" altLang="zh-CN" dirty="0" smtClean="0"/>
                  <a:t>:</a:t>
                </a:r>
              </a:p>
              <a:p>
                <a:pPr marL="1200150" lvl="2" indent="-28575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𝑐</m:t>
                    </m:r>
                    <m:r>
                      <a:rPr lang="en-US" altLang="zh-CN" sz="1600" i="1" dirty="0" smtClean="0">
                        <a:latin typeface="Cambria Math" panose="02040503050406030204" pitchFamily="18" charset="0"/>
                      </a:rPr>
                      <m:t>. </m:t>
                    </m:r>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𝐴</m:t>
                        </m:r>
                      </m:e>
                      <m:sub>
                        <m:r>
                          <a:rPr lang="en-US" altLang="zh-CN" sz="1600" i="1" dirty="0" smtClean="0">
                            <a:latin typeface="Cambria Math" panose="02040503050406030204" pitchFamily="18" charset="0"/>
                          </a:rPr>
                          <m:t>𝑣</m:t>
                        </m:r>
                      </m:sub>
                    </m:sSub>
                  </m:oMath>
                </a14:m>
                <a:r>
                  <a:rPr lang="zh-CN" altLang="en-US" sz="1600" dirty="0" smtClean="0"/>
                  <a:t>：存储单元</a:t>
                </a:r>
                <a:r>
                  <a:rPr lang="en-US" altLang="zh-CN" sz="1600" dirty="0" smtClean="0"/>
                  <a:t>c</a:t>
                </a:r>
                <a:r>
                  <a:rPr lang="zh-CN" altLang="en-US" sz="1600" dirty="0" smtClean="0"/>
                  <a:t>中所有的点，是规模为</a:t>
                </a:r>
                <a14:m>
                  <m:oMath xmlns:m="http://schemas.openxmlformats.org/officeDocument/2006/math">
                    <m:sSup>
                      <m:sSupPr>
                        <m:ctrlPr>
                          <a:rPr lang="en-US" altLang="zh-CN" sz="1600" i="1" dirty="0" smtClean="0">
                            <a:latin typeface="Cambria Math" panose="02040503050406030204" pitchFamily="18" charset="0"/>
                          </a:rPr>
                        </m:ctrlPr>
                      </m:sSupPr>
                      <m:e>
                        <m:r>
                          <a:rPr lang="en-US" altLang="zh-CN" sz="1600" i="1" dirty="0" smtClean="0">
                            <a:latin typeface="Cambria Math" panose="02040503050406030204" pitchFamily="18" charset="0"/>
                          </a:rPr>
                          <m:t>𝛿</m:t>
                        </m:r>
                      </m:e>
                      <m:sup>
                        <m:r>
                          <a:rPr lang="en-US" altLang="zh-CN" sz="1600" i="1" dirty="0" smtClean="0">
                            <a:latin typeface="Cambria Math" panose="02040503050406030204" pitchFamily="18" charset="0"/>
                          </a:rPr>
                          <m:t>𝑐</m:t>
                        </m:r>
                      </m:sup>
                    </m:sSup>
                  </m:oMath>
                </a14:m>
                <a:r>
                  <a:rPr lang="zh-CN" altLang="en-US" sz="1600" dirty="0" smtClean="0"/>
                  <a:t>的数组，不一定满</a:t>
                </a:r>
              </a:p>
              <a:p>
                <a:pPr marL="1200150" lvl="2" indent="-28575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𝑐</m:t>
                    </m:r>
                    <m:r>
                      <a:rPr lang="en-US" altLang="zh-CN" sz="1600" i="1" dirty="0" smtClean="0">
                        <a:latin typeface="Cambria Math" panose="02040503050406030204" pitchFamily="18" charset="0"/>
                      </a:rPr>
                      <m:t>. </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𝑛</m:t>
                        </m:r>
                      </m:e>
                      <m:sub>
                        <m:r>
                          <a:rPr lang="en-US" altLang="zh-CN" sz="1600" i="1" dirty="0" smtClean="0">
                            <a:latin typeface="Cambria Math" panose="02040503050406030204" pitchFamily="18" charset="0"/>
                          </a:rPr>
                          <m:t>𝑣</m:t>
                        </m:r>
                      </m:sub>
                    </m:sSub>
                  </m:oMath>
                </a14:m>
                <a:r>
                  <a:rPr lang="zh-CN" altLang="en-US" sz="1600" dirty="0" smtClean="0"/>
                  <a:t>：是</a:t>
                </a:r>
                <a14:m>
                  <m:oMath xmlns:m="http://schemas.openxmlformats.org/officeDocument/2006/math">
                    <m:r>
                      <a:rPr lang="en-US" altLang="zh-CN" sz="1600" i="1" dirty="0" smtClean="0">
                        <a:latin typeface="Cambria Math" panose="02040503050406030204" pitchFamily="18" charset="0"/>
                      </a:rPr>
                      <m:t>𝑐</m:t>
                    </m:r>
                    <m:r>
                      <a:rPr lang="en-US" altLang="zh-CN" sz="1600" i="1" dirty="0" smtClean="0">
                        <a:latin typeface="Cambria Math" panose="02040503050406030204" pitchFamily="18" charset="0"/>
                      </a:rPr>
                      <m:t>. </m:t>
                    </m:r>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𝐴</m:t>
                        </m:r>
                      </m:e>
                      <m:sub>
                        <m:r>
                          <a:rPr lang="en-US" altLang="zh-CN" sz="1600" i="1" dirty="0" smtClean="0">
                            <a:latin typeface="Cambria Math" panose="02040503050406030204" pitchFamily="18" charset="0"/>
                          </a:rPr>
                          <m:t>𝑣</m:t>
                        </m:r>
                      </m:sub>
                    </m:sSub>
                  </m:oMath>
                </a14:m>
                <a:r>
                  <a:rPr lang="zh-CN" altLang="en-US" sz="1600" dirty="0" smtClean="0"/>
                  <a:t>中顶点的数目</a:t>
                </a:r>
              </a:p>
              <a:p>
                <a:pPr marL="1200150" lvl="2" indent="-28575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𝑐</m:t>
                    </m:r>
                    <m:r>
                      <a:rPr lang="en-US" altLang="zh-CN" sz="1600" i="1" dirty="0" smtClean="0">
                        <a:latin typeface="Cambria Math" panose="02040503050406030204" pitchFamily="18" charset="0"/>
                      </a:rPr>
                      <m:t>. </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𝑛</m:t>
                        </m:r>
                      </m:e>
                      <m:sub>
                        <m:r>
                          <a:rPr lang="en-US" altLang="zh-CN" sz="1600" i="1" dirty="0" smtClean="0">
                            <a:latin typeface="Cambria Math" panose="02040503050406030204" pitchFamily="18" charset="0"/>
                          </a:rPr>
                          <m:t>𝑣</m:t>
                        </m:r>
                      </m:sub>
                    </m:sSub>
                  </m:oMath>
                </a14:m>
                <a:r>
                  <a:rPr lang="zh-CN" altLang="en-US" sz="1600" dirty="0" smtClean="0"/>
                  <a:t>：是该单元</a:t>
                </a:r>
                <a:r>
                  <a:rPr lang="en-US" altLang="zh-CN" sz="1600" dirty="0" smtClean="0"/>
                  <a:t>c</a:t>
                </a:r>
                <a:r>
                  <a:rPr lang="zh-CN" altLang="en-US" sz="1600" dirty="0" smtClean="0"/>
                  <a:t>中出边的数量（该边的</a:t>
                </a:r>
                <a:r>
                  <a:rPr lang="zh-CN" altLang="en-US" sz="1600" dirty="0"/>
                  <a:t>源</a:t>
                </a:r>
                <a:r>
                  <a:rPr lang="zh-CN" altLang="en-US" sz="1600" dirty="0" smtClean="0"/>
                  <a:t>点在</a:t>
                </a:r>
                <a:r>
                  <a:rPr lang="en-US" altLang="zh-CN" sz="1600" dirty="0" smtClean="0"/>
                  <a:t>c</a:t>
                </a:r>
                <a:r>
                  <a:rPr lang="zh-CN" altLang="en-US" sz="1600" dirty="0" smtClean="0"/>
                  <a:t>中）</a:t>
                </a:r>
                <a:endParaRPr lang="en-US" altLang="zh-CN" sz="1600" dirty="0" smtClean="0"/>
              </a:p>
              <a:p>
                <a:pPr marL="742950" lvl="1" indent="-285750">
                  <a:buFont typeface="Arial" panose="020B0604020202020204" pitchFamily="34" charset="0"/>
                  <a:buChar char="•"/>
                </a:pPr>
                <a:r>
                  <a:rPr lang="en-US" altLang="zh-CN" dirty="0" smtClean="0"/>
                  <a:t>We store the cells in a one-dimensional array according to the </a:t>
                </a:r>
                <a:r>
                  <a:rPr lang="en-US" altLang="zh-CN" b="1" dirty="0" smtClean="0"/>
                  <a:t>Z-curve</a:t>
                </a:r>
                <a:r>
                  <a:rPr lang="en-US" altLang="zh-CN" dirty="0" smtClean="0"/>
                  <a:t>[6].</a:t>
                </a:r>
              </a:p>
              <a:p>
                <a:pPr marL="1200150" lvl="2" indent="-285750">
                  <a:buFont typeface="Arial" panose="020B0604020202020204" pitchFamily="34" charset="0"/>
                  <a:buChar char="•"/>
                </a:pPr>
                <a:r>
                  <a:rPr lang="en-US" altLang="zh-CN" dirty="0" smtClean="0"/>
                  <a:t>preserves data locality.</a:t>
                </a:r>
                <a:endParaRPr lang="en-US" altLang="zh-CN" dirty="0"/>
              </a:p>
              <a:p>
                <a:pPr lvl="1"/>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0438645" cy="5540491"/>
              </a:xfrm>
              <a:prstGeom prst="rect">
                <a:avLst/>
              </a:prstGeom>
              <a:blipFill rotWithShape="0">
                <a:blip r:embed="rId4"/>
                <a:stretch>
                  <a:fillRect l="-584" t="-5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172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1479794" cy="707886"/>
          </a:xfrm>
          <a:prstGeom prst="rect">
            <a:avLst/>
          </a:prstGeom>
          <a:noFill/>
        </p:spPr>
        <p:txBody>
          <a:bodyPr wrap="square" rtlCol="0">
            <a:spAutoFit/>
          </a:bodyPr>
          <a:lstStyle/>
          <a:p>
            <a:r>
              <a:rPr lang="en-US" altLang="zh-CN" sz="4000" dirty="0"/>
              <a:t>III. G-GRID INDEX</a:t>
            </a:r>
            <a:endParaRPr lang="zh-CN" altLang="en-US" sz="4000" dirty="0"/>
          </a:p>
        </p:txBody>
      </p:sp>
      <mc:AlternateContent xmlns:mc="http://schemas.openxmlformats.org/markup-compatibility/2006" xmlns:a14="http://schemas.microsoft.com/office/drawing/2010/main">
        <mc:Choice Requires="a14">
          <p:sp>
            <p:nvSpPr>
              <p:cNvPr id="5" name="文本框 4"/>
              <p:cNvSpPr txBox="1"/>
              <p:nvPr/>
            </p:nvSpPr>
            <p:spPr>
              <a:xfrm>
                <a:off x="294237" y="1122630"/>
                <a:ext cx="10438645" cy="5077993"/>
              </a:xfrm>
              <a:prstGeom prst="rect">
                <a:avLst/>
              </a:prstGeom>
              <a:noFill/>
            </p:spPr>
            <p:txBody>
              <a:bodyPr wrap="square" rtlCol="0">
                <a:spAutoFit/>
              </a:bodyPr>
              <a:lstStyle/>
              <a:p>
                <a:r>
                  <a:rPr lang="en-US" altLang="zh-CN" sz="2000" i="1" dirty="0" smtClean="0"/>
                  <a:t>A. Graph Grid</a:t>
                </a:r>
                <a:r>
                  <a:rPr lang="en-US" altLang="zh-CN" sz="2000" dirty="0" smtClean="0"/>
                  <a:t>:</a:t>
                </a:r>
              </a:p>
              <a:p>
                <a:r>
                  <a:rPr lang="en-US" altLang="zh-CN" sz="2000" dirty="0"/>
                  <a:t>Vertices:</a:t>
                </a:r>
                <a:endParaRPr lang="en-US" altLang="zh-CN" sz="2000" dirty="0" smtClean="0"/>
              </a:p>
              <a:p>
                <a:pPr marL="742950" lvl="1" indent="-285750">
                  <a:buFont typeface="Arial" panose="020B0604020202020204" pitchFamily="34" charset="0"/>
                  <a:buChar char="•"/>
                </a:pPr>
                <a14:m>
                  <m:oMath xmlns:m="http://schemas.openxmlformats.org/officeDocument/2006/math">
                    <m:r>
                      <a:rPr lang="en-US" altLang="zh-CN" i="1" dirty="0">
                        <a:latin typeface="Cambria Math" panose="02040503050406030204" pitchFamily="18" charset="0"/>
                      </a:rPr>
                      <m:t>𝑐</m:t>
                    </m:r>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𝑣</m:t>
                        </m:r>
                      </m:sub>
                    </m:sSub>
                  </m:oMath>
                </a14:m>
                <a:r>
                  <a:rPr lang="zh-CN" altLang="en-US" sz="1600" dirty="0" smtClean="0"/>
                  <a:t>中的每一个元素都表示在</a:t>
                </a:r>
                <a14:m>
                  <m:oMath xmlns:m="http://schemas.openxmlformats.org/officeDocument/2006/math">
                    <m:r>
                      <a:rPr lang="en-US" altLang="zh-CN" i="1" dirty="0" smtClean="0">
                        <a:latin typeface="Cambria Math" panose="02040503050406030204" pitchFamily="18" charset="0"/>
                      </a:rPr>
                      <m:t>𝑐</m:t>
                    </m:r>
                  </m:oMath>
                </a14:m>
                <a:r>
                  <a:rPr lang="zh-CN" altLang="en-US" sz="1600" dirty="0" smtClean="0"/>
                  <a:t>中的一个顶点</a:t>
                </a:r>
                <a:endParaRPr lang="en-US" altLang="zh-CN" dirty="0" smtClean="0"/>
              </a:p>
              <a:p>
                <a:pPr marL="742950" lvl="1" indent="-285750">
                  <a:buFont typeface="Arial" panose="020B0604020202020204" pitchFamily="34" charset="0"/>
                  <a:buChar char="•"/>
                </a:pPr>
                <a14:m>
                  <m:oMath xmlns:m="http://schemas.openxmlformats.org/officeDocument/2006/math">
                    <m:r>
                      <a:rPr lang="en-US" altLang="zh-CN" b="0" i="1" dirty="0" smtClean="0">
                        <a:latin typeface="Cambria Math" panose="02040503050406030204" pitchFamily="18" charset="0"/>
                      </a:rPr>
                      <m:t>𝑣</m:t>
                    </m:r>
                    <m:r>
                      <a:rPr lang="en-US" altLang="zh-CN" i="1" dirty="0" smtClean="0">
                        <a:latin typeface="Cambria Math" panose="02040503050406030204" pitchFamily="18" charset="0"/>
                      </a:rPr>
                      <m:t>=&lt;</m:t>
                    </m:r>
                    <m:r>
                      <a:rPr lang="en-US" altLang="zh-CN" b="0" i="1" dirty="0" smtClean="0">
                        <a:latin typeface="Cambria Math" panose="02040503050406030204" pitchFamily="18" charset="0"/>
                      </a:rPr>
                      <m:t>𝑖𝑑</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b="0" i="1" dirty="0" smtClean="0">
                            <a:latin typeface="Cambria Math" panose="02040503050406030204" pitchFamily="18" charset="0"/>
                          </a:rPr>
                          <m:t>𝑒</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&gt;</m:t>
                    </m:r>
                  </m:oMath>
                </a14:m>
                <a:r>
                  <a:rPr lang="en-US" altLang="zh-CN" dirty="0" smtClean="0"/>
                  <a:t>:</a:t>
                </a:r>
              </a:p>
              <a:p>
                <a:pPr marL="1200150" lvl="2" indent="-28575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𝑣</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𝑖𝑑</m:t>
                    </m:r>
                  </m:oMath>
                </a14:m>
                <a:r>
                  <a:rPr lang="zh-CN" altLang="en-US" sz="1600" dirty="0"/>
                  <a:t>：</a:t>
                </a:r>
                <a:r>
                  <a:rPr lang="zh-CN" altLang="en-US" sz="1600" dirty="0" smtClean="0"/>
                  <a:t>是该顶</a:t>
                </a:r>
                <a:r>
                  <a:rPr lang="zh-CN" altLang="en-US" sz="1600" dirty="0"/>
                  <a:t>点的</a:t>
                </a:r>
                <a:r>
                  <a:rPr lang="en-US" altLang="zh-CN" sz="1600" dirty="0"/>
                  <a:t>ID</a:t>
                </a:r>
              </a:p>
              <a:p>
                <a:pPr marL="1200150" lvl="2" indent="-28575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𝑣</m:t>
                    </m:r>
                    <m:r>
                      <a:rPr lang="en-US" altLang="zh-CN" sz="1600" i="1" dirty="0" smtClean="0">
                        <a:latin typeface="Cambria Math" panose="02040503050406030204" pitchFamily="18" charset="0"/>
                      </a:rPr>
                      <m:t>. </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𝐴</m:t>
                        </m:r>
                      </m:e>
                      <m:sub>
                        <m:r>
                          <a:rPr lang="en-US" altLang="zh-CN" sz="1600" i="1" dirty="0">
                            <a:latin typeface="Cambria Math" panose="02040503050406030204" pitchFamily="18" charset="0"/>
                          </a:rPr>
                          <m:t>𝑒</m:t>
                        </m:r>
                      </m:sub>
                    </m:sSub>
                  </m:oMath>
                </a14:m>
                <a:r>
                  <a:rPr lang="zh-CN" altLang="en-US" sz="1600" dirty="0"/>
                  <a:t>：存储以顶点</a:t>
                </a:r>
                <a14:m>
                  <m:oMath xmlns:m="http://schemas.openxmlformats.org/officeDocument/2006/math">
                    <m:r>
                      <a:rPr lang="en-US" altLang="zh-CN" sz="1600" i="1" dirty="0" smtClean="0">
                        <a:latin typeface="Cambria Math" panose="02040503050406030204" pitchFamily="18" charset="0"/>
                      </a:rPr>
                      <m:t>𝑣</m:t>
                    </m:r>
                  </m:oMath>
                </a14:m>
                <a:r>
                  <a:rPr lang="zh-CN" altLang="en-US" sz="1600" dirty="0" smtClean="0"/>
                  <a:t>作为</a:t>
                </a:r>
                <a:r>
                  <a:rPr lang="zh-CN" altLang="en-US" sz="1600" dirty="0"/>
                  <a:t>目</a:t>
                </a:r>
                <a:r>
                  <a:rPr lang="zh-CN" altLang="en-US" sz="1600" dirty="0" smtClean="0"/>
                  <a:t>标顶点的</a:t>
                </a:r>
                <a:r>
                  <a:rPr lang="zh-CN" altLang="en-US" sz="1600" dirty="0"/>
                  <a:t>边</a:t>
                </a:r>
                <a:r>
                  <a:rPr lang="zh-CN" altLang="en-US" sz="1600" dirty="0" smtClean="0"/>
                  <a:t>，是规</a:t>
                </a:r>
                <a:r>
                  <a:rPr lang="zh-CN" altLang="en-US" sz="1600" dirty="0"/>
                  <a:t>模为</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b="0" i="1" dirty="0" smtClean="0">
                            <a:latin typeface="Cambria Math" panose="02040503050406030204" pitchFamily="18" charset="0"/>
                          </a:rPr>
                          <m:t>𝑣</m:t>
                        </m:r>
                      </m:sup>
                    </m:sSup>
                  </m:oMath>
                </a14:m>
                <a:r>
                  <a:rPr lang="zh-CN" altLang="en-US" sz="1600" dirty="0"/>
                  <a:t>的数组，不一定满</a:t>
                </a:r>
              </a:p>
              <a:p>
                <a:pPr marL="1200150" lvl="2" indent="-285750">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rPr>
                      <m:t>𝑣</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𝑛</m:t>
                    </m:r>
                  </m:oMath>
                </a14:m>
                <a:r>
                  <a:rPr lang="zh-CN" altLang="en-US" sz="1600" dirty="0"/>
                  <a:t>：是</a:t>
                </a:r>
                <a14:m>
                  <m:oMath xmlns:m="http://schemas.openxmlformats.org/officeDocument/2006/math">
                    <m:r>
                      <a:rPr lang="en-US" altLang="zh-CN" sz="1600" i="1" dirty="0">
                        <a:latin typeface="Cambria Math" panose="02040503050406030204" pitchFamily="18" charset="0"/>
                      </a:rPr>
                      <m:t>𝑣</m:t>
                    </m:r>
                    <m:r>
                      <a:rPr lang="en-US" altLang="zh-CN" sz="1600" i="1" dirty="0">
                        <a:latin typeface="Cambria Math" panose="02040503050406030204" pitchFamily="18" charset="0"/>
                      </a:rPr>
                      <m:t>. </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𝐴</m:t>
                        </m:r>
                      </m:e>
                      <m:sub>
                        <m:r>
                          <a:rPr lang="en-US" altLang="zh-CN" sz="1600" i="1" dirty="0">
                            <a:latin typeface="Cambria Math" panose="02040503050406030204" pitchFamily="18" charset="0"/>
                          </a:rPr>
                          <m:t>𝑒</m:t>
                        </m:r>
                      </m:sub>
                    </m:sSub>
                  </m:oMath>
                </a14:m>
                <a:r>
                  <a:rPr lang="zh-CN" altLang="en-US" sz="1600" dirty="0"/>
                  <a:t>中存的边的数目，注意</a:t>
                </a:r>
                <a14:m>
                  <m:oMath xmlns:m="http://schemas.openxmlformats.org/officeDocument/2006/math">
                    <m:r>
                      <a:rPr lang="en-US" altLang="zh-CN" sz="1600" i="1" dirty="0" smtClean="0">
                        <a:latin typeface="Cambria Math" panose="02040503050406030204" pitchFamily="18" charset="0"/>
                      </a:rPr>
                      <m:t>𝑣</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𝑛</m:t>
                    </m:r>
                  </m:oMath>
                </a14:m>
                <a:r>
                  <a:rPr lang="zh-CN" altLang="en-US" sz="1600" dirty="0"/>
                  <a:t>可能不是</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𝛿</m:t>
                        </m:r>
                      </m:e>
                      <m:sup>
                        <m:r>
                          <a:rPr lang="en-US" altLang="zh-CN" b="0" i="1" dirty="0" smtClean="0">
                            <a:latin typeface="Cambria Math" panose="02040503050406030204" pitchFamily="18" charset="0"/>
                          </a:rPr>
                          <m:t>𝑣</m:t>
                        </m:r>
                      </m:sup>
                    </m:sSup>
                  </m:oMath>
                </a14:m>
                <a:endParaRPr lang="en-US" altLang="zh-CN" sz="2000" dirty="0" smtClean="0"/>
              </a:p>
              <a:p>
                <a:pPr marL="742950" lvl="1" indent="-285750">
                  <a:buFont typeface="Arial" panose="020B0604020202020204" pitchFamily="34" charset="0"/>
                  <a:buChar char="•"/>
                </a:pP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𝛿</m:t>
                        </m:r>
                      </m:e>
                      <m:sup>
                        <m:r>
                          <a:rPr lang="en-US" altLang="zh-CN" sz="2000" i="1" dirty="0">
                            <a:latin typeface="Cambria Math" panose="02040503050406030204" pitchFamily="18" charset="0"/>
                          </a:rPr>
                          <m:t>𝑣</m:t>
                        </m:r>
                      </m:sup>
                    </m:sSup>
                  </m:oMath>
                </a14:m>
                <a:endParaRPr lang="en-US" altLang="zh-CN" sz="2000" dirty="0" smtClean="0"/>
              </a:p>
              <a:p>
                <a:pPr marL="1200150" lvl="2" indent="-285750">
                  <a:buFont typeface="Arial" panose="020B0604020202020204" pitchFamily="34" charset="0"/>
                  <a:buChar char="•"/>
                </a:pPr>
                <a:r>
                  <a:rPr lang="en-US" altLang="zh-CN" dirty="0"/>
                  <a:t>vertex </a:t>
                </a:r>
                <a:r>
                  <a:rPr lang="en-US" altLang="zh-CN" dirty="0" smtClean="0"/>
                  <a:t>capacity</a:t>
                </a:r>
              </a:p>
              <a:p>
                <a:pPr marL="1200150" lvl="2" indent="-285750">
                  <a:buFont typeface="Arial" panose="020B0604020202020204" pitchFamily="34" charset="0"/>
                  <a:buChar char="•"/>
                </a:pPr>
                <a:r>
                  <a:rPr lang="en-US" altLang="zh-CN" dirty="0"/>
                  <a:t>control the number of </a:t>
                </a:r>
                <a:r>
                  <a:rPr lang="en-US" altLang="zh-CN" dirty="0" smtClean="0"/>
                  <a:t>edges stored </a:t>
                </a:r>
                <a:r>
                  <a:rPr lang="en-US" altLang="zh-CN" dirty="0"/>
                  <a:t>with a </a:t>
                </a:r>
                <a:r>
                  <a:rPr lang="en-US" altLang="zh-CN" dirty="0" smtClean="0"/>
                  <a:t>vertex</a:t>
                </a:r>
              </a:p>
              <a:p>
                <a:pPr marL="742950" lvl="1" indent="-285750">
                  <a:buFont typeface="Arial" panose="020B0604020202020204" pitchFamily="34" charset="0"/>
                  <a:buChar char="•"/>
                </a:pPr>
                <a:endParaRPr lang="en-US" altLang="zh-CN" sz="2000" dirty="0" smtClean="0"/>
              </a:p>
              <a:p>
                <a:pPr marL="742950" lvl="1" indent="-285750">
                  <a:buFont typeface="Arial" panose="020B0604020202020204" pitchFamily="34" charset="0"/>
                  <a:buChar char="•"/>
                </a:pPr>
                <a:r>
                  <a:rPr lang="en-US" altLang="zh-CN" sz="2000" dirty="0" smtClean="0"/>
                  <a:t>virtual vertices</a:t>
                </a:r>
              </a:p>
              <a:p>
                <a:pPr marL="1200150" lvl="2" indent="-285750">
                  <a:buFont typeface="Arial" panose="020B0604020202020204" pitchFamily="34" charset="0"/>
                  <a:buChar char="•"/>
                </a:pPr>
                <a:r>
                  <a:rPr lang="en-US" altLang="zh-CN" dirty="0"/>
                  <a:t>If </a:t>
                </a:r>
                <a14:m>
                  <m:oMath xmlns:m="http://schemas.openxmlformats.org/officeDocument/2006/math">
                    <m:r>
                      <a:rPr lang="en-US" altLang="zh-CN" i="1" dirty="0" smtClean="0">
                        <a:latin typeface="Cambria Math" panose="02040503050406030204" pitchFamily="18" charset="0"/>
                      </a:rPr>
                      <m:t>𝑣</m:t>
                    </m:r>
                  </m:oMath>
                </a14:m>
                <a:r>
                  <a:rPr lang="en-US" altLang="zh-CN" dirty="0"/>
                  <a:t> is the destination </a:t>
                </a:r>
                <a:r>
                  <a:rPr lang="en-US" altLang="zh-CN" dirty="0" smtClean="0"/>
                  <a:t>vertex of </a:t>
                </a:r>
                <a:r>
                  <a:rPr lang="en-US" altLang="zh-CN" dirty="0"/>
                  <a:t>more than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𝛿</m:t>
                        </m:r>
                      </m:e>
                      <m:sup>
                        <m:r>
                          <a:rPr lang="en-US" altLang="zh-CN" i="1" dirty="0">
                            <a:latin typeface="Cambria Math" panose="02040503050406030204" pitchFamily="18" charset="0"/>
                          </a:rPr>
                          <m:t>𝑣</m:t>
                        </m:r>
                      </m:sup>
                    </m:sSup>
                  </m:oMath>
                </a14:m>
                <a:r>
                  <a:rPr lang="en-US" altLang="zh-CN" dirty="0"/>
                  <a:t> edges, </a:t>
                </a:r>
                <a:r>
                  <a:rPr lang="en-US" altLang="zh-CN" dirty="0" smtClean="0"/>
                  <a:t>we create virtual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oMath>
                </a14:m>
                <a:r>
                  <a:rPr lang="en-US" altLang="zh-CN" dirty="0" smtClean="0"/>
                  <a:t> </a:t>
                </a:r>
                <a:r>
                  <a:rPr lang="en-US" altLang="zh-CN" dirty="0"/>
                  <a:t>vertices for </a:t>
                </a:r>
                <a14:m>
                  <m:oMath xmlns:m="http://schemas.openxmlformats.org/officeDocument/2006/math">
                    <m:r>
                      <a:rPr lang="en-US" altLang="zh-CN" i="1" dirty="0" smtClean="0">
                        <a:latin typeface="Cambria Math" panose="02040503050406030204" pitchFamily="18" charset="0"/>
                      </a:rPr>
                      <m:t>𝑣</m:t>
                    </m:r>
                  </m:oMath>
                </a14:m>
                <a:r>
                  <a:rPr lang="en-US" altLang="zh-CN" dirty="0"/>
                  <a:t>.</a:t>
                </a:r>
              </a:p>
              <a:p>
                <a:pPr marL="1200150" lvl="2" indent="-285750">
                  <a:buFont typeface="Arial" panose="020B0604020202020204" pitchFamily="34" charset="0"/>
                  <a:buChar char="•"/>
                </a:pP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𝑣</m:t>
                        </m:r>
                      </m:e>
                      <m:sup>
                        <m:r>
                          <a:rPr lang="en-US" altLang="zh-CN" b="0" i="1" dirty="0" smtClean="0">
                            <a:latin typeface="Cambria Math" panose="02040503050406030204" pitchFamily="18" charset="0"/>
                          </a:rPr>
                          <m:t>′</m:t>
                        </m:r>
                      </m:sup>
                    </m:sSup>
                    <m:r>
                      <a:rPr lang="en-US" altLang="zh-CN" i="1" dirty="0">
                        <a:latin typeface="Cambria Math" panose="02040503050406030204" pitchFamily="18" charset="0"/>
                      </a:rPr>
                      <m:t>=&lt;</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𝑖𝑑</m:t>
                        </m:r>
                      </m:e>
                      <m:sup>
                        <m:r>
                          <a:rPr lang="en-US" altLang="zh-CN" b="0" i="1" dirty="0" smtClean="0">
                            <a:latin typeface="Cambria Math" panose="02040503050406030204" pitchFamily="18" charset="0"/>
                          </a:rPr>
                          <m:t>′</m:t>
                        </m:r>
                      </m:sup>
                    </m:sSup>
                    <m:r>
                      <a:rPr lang="en-US" altLang="zh-CN" i="1" dirty="0">
                        <a:latin typeface="Cambria Math" panose="02040503050406030204" pitchFamily="18" charset="0"/>
                      </a:rPr>
                      <m:t>,</m:t>
                    </m:r>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𝑒</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 </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𝑛</m:t>
                        </m:r>
                      </m:e>
                      <m:sup>
                        <m:r>
                          <a:rPr lang="en-US" altLang="zh-CN" b="0" i="1" dirty="0" smtClean="0">
                            <a:latin typeface="Cambria Math" panose="02040503050406030204" pitchFamily="18" charset="0"/>
                          </a:rPr>
                          <m:t>′</m:t>
                        </m:r>
                      </m:sup>
                    </m:sSup>
                    <m:r>
                      <a:rPr lang="en-US" altLang="zh-CN" i="1" dirty="0">
                        <a:latin typeface="Cambria Math" panose="02040503050406030204" pitchFamily="18" charset="0"/>
                      </a:rPr>
                      <m:t>&gt;</m:t>
                    </m:r>
                  </m:oMath>
                </a14:m>
                <a:r>
                  <a:rPr lang="en-US" altLang="zh-CN" dirty="0"/>
                  <a:t>, and is stored in the same cell </a:t>
                </a:r>
                <a14:m>
                  <m:oMath xmlns:m="http://schemas.openxmlformats.org/officeDocument/2006/math">
                    <m:r>
                      <a:rPr lang="en-US" altLang="zh-CN" i="1" dirty="0" smtClean="0">
                        <a:latin typeface="Cambria Math" panose="02040503050406030204" pitchFamily="18" charset="0"/>
                      </a:rPr>
                      <m:t>𝑐</m:t>
                    </m:r>
                  </m:oMath>
                </a14:m>
                <a:r>
                  <a:rPr lang="en-US" altLang="zh-CN" dirty="0"/>
                  <a:t>.</a:t>
                </a:r>
              </a:p>
              <a:p>
                <a:pPr marL="1200150" lvl="2" indent="-285750">
                  <a:buFont typeface="Arial" panose="020B0604020202020204" pitchFamily="34" charset="0"/>
                  <a:buChar char="•"/>
                </a:pPr>
                <a:r>
                  <a:rPr lang="en-US" altLang="zh-CN" dirty="0" smtClean="0"/>
                  <a:t>The number </a:t>
                </a:r>
                <a:r>
                  <a:rPr lang="en-US" altLang="zh-CN" dirty="0"/>
                  <a:t>of virtual vertices for a vertex </a:t>
                </a:r>
                <a14:m>
                  <m:oMath xmlns:m="http://schemas.openxmlformats.org/officeDocument/2006/math">
                    <m:r>
                      <a:rPr lang="en-US" altLang="zh-CN" i="1" dirty="0" smtClean="0">
                        <a:latin typeface="Cambria Math" panose="02040503050406030204" pitchFamily="18" charset="0"/>
                      </a:rPr>
                      <m:t>𝑣</m:t>
                    </m:r>
                  </m:oMath>
                </a14:m>
                <a:r>
                  <a:rPr lang="en-US" altLang="zh-CN" dirty="0"/>
                  <a:t> </a:t>
                </a:r>
                <a:r>
                  <a:rPr lang="en-US" altLang="zh-CN" dirty="0" smtClean="0"/>
                  <a:t>is </a:t>
                </a:r>
                <a14:m>
                  <m:oMath xmlns:m="http://schemas.openxmlformats.org/officeDocument/2006/math">
                    <m:d>
                      <m:dPr>
                        <m:begChr m:val="⌈"/>
                        <m:endChr m:val=""/>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𝑛𝑒</m:t>
                                    </m:r>
                                  </m:sub>
                                </m:sSub>
                              </m:num>
                              <m:den>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𝛿</m:t>
                                    </m:r>
                                  </m:e>
                                  <m:sup>
                                    <m:r>
                                      <a:rPr lang="en-US" altLang="zh-CN" b="0" i="1" smtClean="0">
                                        <a:latin typeface="Cambria Math" panose="02040503050406030204" pitchFamily="18" charset="0"/>
                                      </a:rPr>
                                      <m:t>𝑣</m:t>
                                    </m:r>
                                  </m:sup>
                                </m:sSup>
                              </m:den>
                            </m:f>
                          </m:e>
                        </m:d>
                      </m:e>
                    </m:d>
                  </m:oMath>
                </a14:m>
                <a:endParaRPr lang="en-US" altLang="zh-CN" dirty="0" smtClean="0"/>
              </a:p>
              <a:p>
                <a:pPr marL="1200150" lvl="2" indent="-285750">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𝑛𝑒</m:t>
                        </m:r>
                      </m:sub>
                    </m:sSub>
                  </m:oMath>
                </a14:m>
                <a:r>
                  <a:rPr lang="en-US" altLang="zh-CN" dirty="0" smtClean="0"/>
                  <a:t> is </a:t>
                </a:r>
                <a:r>
                  <a:rPr lang="en-US" altLang="zh-CN" dirty="0"/>
                  <a:t>the number of edges having </a:t>
                </a:r>
                <a14:m>
                  <m:oMath xmlns:m="http://schemas.openxmlformats.org/officeDocument/2006/math">
                    <m:r>
                      <a:rPr lang="en-US" altLang="zh-CN" i="1" dirty="0" smtClean="0">
                        <a:latin typeface="Cambria Math" panose="02040503050406030204" pitchFamily="18" charset="0"/>
                      </a:rPr>
                      <m:t>𝑣</m:t>
                    </m:r>
                  </m:oMath>
                </a14:m>
                <a:r>
                  <a:rPr lang="en-US" altLang="zh-CN" dirty="0"/>
                  <a:t> as the destination vertices.</a:t>
                </a:r>
              </a:p>
              <a:p>
                <a:pPr marL="742950" lvl="1" indent="-285750">
                  <a:buFont typeface="Arial" panose="020B0604020202020204" pitchFamily="34" charset="0"/>
                  <a:buChar char="•"/>
                </a:pPr>
                <a:endParaRPr lang="en-US" altLang="zh-CN" sz="20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294237" y="1122630"/>
                <a:ext cx="10438645" cy="5077993"/>
              </a:xfrm>
              <a:prstGeom prst="rect">
                <a:avLst/>
              </a:prstGeom>
              <a:blipFill rotWithShape="0">
                <a:blip r:embed="rId3"/>
                <a:stretch>
                  <a:fillRect l="-584" t="-600" b="-128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29536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3178</Words>
  <Application>Microsoft Office PowerPoint</Application>
  <PresentationFormat>宽屏</PresentationFormat>
  <Paragraphs>488</Paragraphs>
  <Slides>38</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宋体</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XingWenbiao</dc:creator>
  <cp:lastModifiedBy>XingWenbiao</cp:lastModifiedBy>
  <cp:revision>44</cp:revision>
  <dcterms:created xsi:type="dcterms:W3CDTF">2019-03-24T07:22:43Z</dcterms:created>
  <dcterms:modified xsi:type="dcterms:W3CDTF">2019-03-25T01:40:40Z</dcterms:modified>
</cp:coreProperties>
</file>