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71" autoAdjust="0"/>
  </p:normalViewPr>
  <p:slideViewPr>
    <p:cSldViewPr snapToGrid="0">
      <p:cViewPr varScale="1">
        <p:scale>
          <a:sx n="83" d="100"/>
          <a:sy n="83"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7FE50-50BD-4949-84C3-135B231751BD}" type="datetimeFigureOut">
              <a:rPr lang="zh-CN" altLang="en-US" smtClean="0"/>
              <a:t>18/11/7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30976-B7D8-48EC-905C-B8523E045B86}" type="slidenum">
              <a:rPr lang="zh-CN" altLang="en-US" smtClean="0"/>
              <a:t>‹#›</a:t>
            </a:fld>
            <a:endParaRPr lang="zh-CN" altLang="en-US"/>
          </a:p>
        </p:txBody>
      </p:sp>
    </p:spTree>
    <p:extLst>
      <p:ext uri="{BB962C8B-B14F-4D97-AF65-F5344CB8AC3E}">
        <p14:creationId xmlns:p14="http://schemas.microsoft.com/office/powerpoint/2010/main" val="192165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核心观点是建立“全卷积”网络，输入任意尺寸，经过有效的推理和学习产生相应尺寸的输出</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定义并指定全卷积网络的空间</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定义了一个跳跃式的架构，结合来自深、粗层的语义信息和来自浅、细层的表征信息来产生准确和精细的分割</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a:t>
            </a:fld>
            <a:endParaRPr lang="zh-CN" altLang="en-US"/>
          </a:p>
        </p:txBody>
      </p:sp>
    </p:spTree>
    <p:extLst>
      <p:ext uri="{BB962C8B-B14F-4D97-AF65-F5344CB8AC3E}">
        <p14:creationId xmlns:p14="http://schemas.microsoft.com/office/powerpoint/2010/main" val="362861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考虑一个层（卷积或者池化）中的输入步长</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和后面的滤波权重为</a:t>
            </a:r>
            <a:r>
              <a:rPr lang="en-US" altLang="zh-CN" sz="1200" b="0" i="0" kern="1200" dirty="0" err="1" smtClean="0">
                <a:solidFill>
                  <a:schemeClr val="tx1"/>
                </a:solidFill>
                <a:effectLst/>
                <a:latin typeface="+mn-lt"/>
                <a:ea typeface="+mn-ea"/>
                <a:cs typeface="+mn-cs"/>
              </a:rPr>
              <a:t>f_ij</a:t>
            </a:r>
            <a:r>
              <a:rPr lang="zh-CN" altLang="en-US" sz="1200" b="0" i="0" kern="1200" dirty="0" smtClean="0">
                <a:solidFill>
                  <a:schemeClr val="tx1"/>
                </a:solidFill>
                <a:effectLst/>
                <a:latin typeface="+mn-lt"/>
                <a:ea typeface="+mn-ea"/>
                <a:cs typeface="+mn-cs"/>
              </a:rPr>
              <a:t>的卷积层（忽略不相关的特征维数）。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设置更低层的输入步长到</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上采样它的输出影响因子为</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然而，将原始的滤波和上采样的输出卷积并没有产生和</a:t>
            </a:r>
            <a:r>
              <a:rPr lang="en-US" altLang="zh-CN" sz="1200" b="0" i="0" kern="1200" dirty="0" smtClean="0">
                <a:solidFill>
                  <a:schemeClr val="tx1"/>
                </a:solidFill>
                <a:effectLst/>
                <a:latin typeface="+mn-lt"/>
                <a:ea typeface="+mn-ea"/>
                <a:cs typeface="+mn-cs"/>
              </a:rPr>
              <a:t>shift-and-stitch</a:t>
            </a:r>
            <a:r>
              <a:rPr lang="zh-CN" altLang="en-US" sz="1200" b="0" i="0" kern="1200" dirty="0" smtClean="0">
                <a:solidFill>
                  <a:schemeClr val="tx1"/>
                </a:solidFill>
                <a:effectLst/>
                <a:latin typeface="+mn-lt"/>
                <a:ea typeface="+mn-ea"/>
                <a:cs typeface="+mn-cs"/>
              </a:rPr>
              <a:t>相同的结果，因为原始的滤波只看得到（已经上采样）输入的简化的部分。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为了重现这种技巧，扩大稀疏滤波</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10</a:t>
            </a:fld>
            <a:endParaRPr lang="zh-CN" altLang="en-US"/>
          </a:p>
        </p:txBody>
      </p:sp>
    </p:spTree>
    <p:extLst>
      <p:ext uri="{BB962C8B-B14F-4D97-AF65-F5344CB8AC3E}">
        <p14:creationId xmlns:p14="http://schemas.microsoft.com/office/powerpoint/2010/main" val="174185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另一种连接粗糙输出到</a:t>
            </a:r>
            <a:r>
              <a:rPr lang="en-US" altLang="zh-CN" sz="1200" b="0" i="0" kern="1200" dirty="0" smtClean="0">
                <a:solidFill>
                  <a:schemeClr val="tx1"/>
                </a:solidFill>
                <a:effectLst/>
                <a:latin typeface="+mn-lt"/>
                <a:ea typeface="+mn-ea"/>
                <a:cs typeface="+mn-cs"/>
              </a:rPr>
              <a:t>dense</a:t>
            </a:r>
            <a:r>
              <a:rPr lang="zh-CN" altLang="en-US" sz="1200" b="0" i="0" kern="1200" dirty="0" smtClean="0">
                <a:solidFill>
                  <a:schemeClr val="tx1"/>
                </a:solidFill>
                <a:effectLst/>
                <a:latin typeface="+mn-lt"/>
                <a:ea typeface="+mn-ea"/>
                <a:cs typeface="+mn-cs"/>
              </a:rPr>
              <a:t>像素的方法就是插值法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从某种意义上，伴随因子</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的上采样是对步长为</a:t>
            </a:r>
            <a:r>
              <a:rPr lang="en-US" altLang="zh-CN" sz="1200" b="0" i="0" kern="1200" dirty="0" smtClean="0">
                <a:solidFill>
                  <a:schemeClr val="tx1"/>
                </a:solidFill>
                <a:effectLst/>
                <a:latin typeface="+mn-lt"/>
                <a:ea typeface="+mn-ea"/>
                <a:cs typeface="+mn-cs"/>
              </a:rPr>
              <a:t>1/f</a:t>
            </a:r>
            <a:r>
              <a:rPr lang="zh-CN" altLang="en-US" sz="1200" b="0" i="0" kern="1200" dirty="0" smtClean="0">
                <a:solidFill>
                  <a:schemeClr val="tx1"/>
                </a:solidFill>
                <a:effectLst/>
                <a:latin typeface="+mn-lt"/>
                <a:ea typeface="+mn-ea"/>
                <a:cs typeface="+mn-cs"/>
              </a:rPr>
              <a:t>的分数式输入的卷积操作。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上采样在网内通过计算像素级别的损失的反向传播用于端到端的学习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去卷积滤波在这种层面上不需要被固定不变（比如双线性上采样）但是可以被学习。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一堆反卷积层和激励函数甚至能学习一种非线性上采样</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11</a:t>
            </a:fld>
            <a:endParaRPr lang="zh-CN" altLang="en-US"/>
          </a:p>
        </p:txBody>
      </p:sp>
    </p:spTree>
    <p:extLst>
      <p:ext uri="{BB962C8B-B14F-4D97-AF65-F5344CB8AC3E}">
        <p14:creationId xmlns:p14="http://schemas.microsoft.com/office/powerpoint/2010/main" val="63373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patchwise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训练和全卷积训练能被用来产生任意分布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当这种方式比</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的均匀取样更加高效的同时，它减少了可能的批次数量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如果保存下来的</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依然有重要的重叠，全卷积计算依然将加速训练。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如果梯度在多重逆推法中被积累，</a:t>
            </a:r>
            <a:r>
              <a:rPr lang="en-US" altLang="zh-CN" sz="1200" b="0" i="0" kern="1200" dirty="0" smtClean="0">
                <a:solidFill>
                  <a:schemeClr val="tx1"/>
                </a:solidFill>
                <a:effectLst/>
                <a:latin typeface="+mn-lt"/>
                <a:ea typeface="+mn-ea"/>
                <a:cs typeface="+mn-cs"/>
              </a:rPr>
              <a:t>batches</a:t>
            </a:r>
            <a:r>
              <a:rPr lang="zh-CN" altLang="en-US" sz="1200" b="0" i="0" kern="1200" dirty="0" smtClean="0">
                <a:solidFill>
                  <a:schemeClr val="tx1"/>
                </a:solidFill>
                <a:effectLst/>
                <a:latin typeface="+mn-lt"/>
                <a:ea typeface="+mn-ea"/>
                <a:cs typeface="+mn-cs"/>
              </a:rPr>
              <a:t>能包含几张图的</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patcheswise</a:t>
            </a:r>
            <a:r>
              <a:rPr lang="zh-CN" altLang="en-US" sz="1200" b="0" i="0" kern="1200" dirty="0" smtClean="0">
                <a:solidFill>
                  <a:schemeClr val="tx1"/>
                </a:solidFill>
                <a:effectLst/>
                <a:latin typeface="+mn-lt"/>
                <a:ea typeface="+mn-ea"/>
                <a:cs typeface="+mn-cs"/>
              </a:rPr>
              <a:t>训练中的采样能纠正分类失调 </a:t>
            </a:r>
            <a:r>
              <a:rPr lang="en-US" altLang="zh-CN" sz="1200" b="0" i="0" kern="1200" dirty="0" smtClean="0">
                <a:solidFill>
                  <a:schemeClr val="tx1"/>
                </a:solidFill>
                <a:effectLst/>
                <a:latin typeface="+mn-lt"/>
                <a:ea typeface="+mn-ea"/>
                <a:cs typeface="+mn-cs"/>
              </a:rPr>
              <a:t>[</a:t>
            </a:r>
            <a:r>
              <a:rPr lang="en-US" altLang="zh-CN" sz="1200" dirty="0" smtClean="0"/>
              <a:t>27, 8, 2</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和减轻密集空间相关性的影响</a:t>
            </a:r>
            <a:r>
              <a:rPr lang="en-US" altLang="zh-CN" sz="1200" b="0" i="0" kern="1200" dirty="0" smtClean="0">
                <a:solidFill>
                  <a:schemeClr val="tx1"/>
                </a:solidFill>
                <a:effectLst/>
                <a:latin typeface="+mn-lt"/>
                <a:ea typeface="+mn-ea"/>
                <a:cs typeface="+mn-cs"/>
              </a:rPr>
              <a:t>[</a:t>
            </a:r>
            <a:r>
              <a:rPr lang="en-US" altLang="zh-CN" sz="1200" dirty="0" smtClean="0"/>
              <a:t>28, 16</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12</a:t>
            </a:fld>
            <a:endParaRPr lang="zh-CN" altLang="en-US"/>
          </a:p>
        </p:txBody>
      </p:sp>
    </p:spTree>
    <p:extLst>
      <p:ext uri="{BB962C8B-B14F-4D97-AF65-F5344CB8AC3E}">
        <p14:creationId xmlns:p14="http://schemas.microsoft.com/office/powerpoint/2010/main" val="3876689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patchwise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训练和全卷积训练能被用来产生任意分布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当这种方式比</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的均匀取样更加高效的同时，它减少了可能的批次数量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如果保存下来的</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依然有重要的重叠，全卷积计算依然将加速训练。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如果梯度在多重逆推法中被积累，</a:t>
            </a:r>
            <a:r>
              <a:rPr lang="en-US" altLang="zh-CN" sz="1200" b="0" i="0" kern="1200" dirty="0" smtClean="0">
                <a:solidFill>
                  <a:schemeClr val="tx1"/>
                </a:solidFill>
                <a:effectLst/>
                <a:latin typeface="+mn-lt"/>
                <a:ea typeface="+mn-ea"/>
                <a:cs typeface="+mn-cs"/>
              </a:rPr>
              <a:t>batches</a:t>
            </a:r>
            <a:r>
              <a:rPr lang="zh-CN" altLang="en-US" sz="1200" b="0" i="0" kern="1200" dirty="0" smtClean="0">
                <a:solidFill>
                  <a:schemeClr val="tx1"/>
                </a:solidFill>
                <a:effectLst/>
                <a:latin typeface="+mn-lt"/>
                <a:ea typeface="+mn-ea"/>
                <a:cs typeface="+mn-cs"/>
              </a:rPr>
              <a:t>能包含几张图的</a:t>
            </a:r>
            <a:r>
              <a:rPr lang="en-US" altLang="zh-CN" sz="1200" b="0" i="0" kern="1200" dirty="0" smtClean="0">
                <a:solidFill>
                  <a:schemeClr val="tx1"/>
                </a:solidFill>
                <a:effectLst/>
                <a:latin typeface="+mn-lt"/>
                <a:ea typeface="+mn-ea"/>
                <a:cs typeface="+mn-cs"/>
              </a:rPr>
              <a:t>patches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patcheswise</a:t>
            </a:r>
            <a:r>
              <a:rPr lang="zh-CN" altLang="en-US" sz="1200" b="0" i="0" kern="1200" dirty="0" smtClean="0">
                <a:solidFill>
                  <a:schemeClr val="tx1"/>
                </a:solidFill>
                <a:effectLst/>
                <a:latin typeface="+mn-lt"/>
                <a:ea typeface="+mn-ea"/>
                <a:cs typeface="+mn-cs"/>
              </a:rPr>
              <a:t>训练中的采样能纠正分类失调 </a:t>
            </a:r>
            <a:r>
              <a:rPr lang="en-US" altLang="zh-CN" sz="1200" b="0" i="0" kern="1200" dirty="0" smtClean="0">
                <a:solidFill>
                  <a:schemeClr val="tx1"/>
                </a:solidFill>
                <a:effectLst/>
                <a:latin typeface="+mn-lt"/>
                <a:ea typeface="+mn-ea"/>
                <a:cs typeface="+mn-cs"/>
              </a:rPr>
              <a:t>[</a:t>
            </a:r>
            <a:r>
              <a:rPr lang="en-US" altLang="zh-CN" sz="1200" dirty="0" smtClean="0"/>
              <a:t>27, 8, 2</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和减轻密集空间相关性的影响</a:t>
            </a:r>
            <a:r>
              <a:rPr lang="en-US" altLang="zh-CN" sz="1200" b="0" i="0" kern="1200" dirty="0" smtClean="0">
                <a:solidFill>
                  <a:schemeClr val="tx1"/>
                </a:solidFill>
                <a:effectLst/>
                <a:latin typeface="+mn-lt"/>
                <a:ea typeface="+mn-ea"/>
                <a:cs typeface="+mn-cs"/>
              </a:rPr>
              <a:t>[</a:t>
            </a:r>
            <a:r>
              <a:rPr lang="en-US" altLang="zh-CN" sz="1200" dirty="0" smtClean="0"/>
              <a:t>28, 16</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13</a:t>
            </a:fld>
            <a:endParaRPr lang="zh-CN" altLang="en-US"/>
          </a:p>
        </p:txBody>
      </p:sp>
    </p:spTree>
    <p:extLst>
      <p:ext uri="{BB962C8B-B14F-4D97-AF65-F5344CB8AC3E}">
        <p14:creationId xmlns:p14="http://schemas.microsoft.com/office/powerpoint/2010/main" val="59142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卷积网</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全图式的分类 </a:t>
            </a:r>
            <a:r>
              <a:rPr lang="en-US" altLang="zh-CN" sz="1200" b="0" i="0" u="none" strike="noStrike" kern="1200" dirty="0" smtClean="0">
                <a:solidFill>
                  <a:schemeClr val="tx1"/>
                </a:solidFill>
                <a:effectLst/>
                <a:latin typeface="+mn-lt"/>
                <a:ea typeface="+mn-ea"/>
                <a:cs typeface="+mn-cs"/>
              </a:rPr>
              <a:t>[</a:t>
            </a:r>
            <a:r>
              <a:rPr lang="en-US" altLang="zh-CN" sz="1200" dirty="0" smtClean="0"/>
              <a:t>19, 31, 32</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 目标检测边界框 </a:t>
            </a:r>
            <a:r>
              <a:rPr lang="en-US" altLang="zh-CN" sz="1200" b="0" i="0" u="none" strike="noStrike" kern="1200" dirty="0" smtClean="0">
                <a:solidFill>
                  <a:schemeClr val="tx1"/>
                </a:solidFill>
                <a:effectLst/>
                <a:latin typeface="+mn-lt"/>
                <a:ea typeface="+mn-ea"/>
                <a:cs typeface="+mn-cs"/>
              </a:rPr>
              <a:t>[</a:t>
            </a:r>
            <a:r>
              <a:rPr lang="en-US" altLang="zh-CN" sz="1200" dirty="0" smtClean="0"/>
              <a:t>29, 12, 17</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、部分和关键点预测 </a:t>
            </a:r>
            <a:r>
              <a:rPr lang="en-US" altLang="zh-CN" sz="1200" b="0" i="0" u="none" strike="noStrike" kern="1200" dirty="0" smtClean="0">
                <a:solidFill>
                  <a:schemeClr val="tx1"/>
                </a:solidFill>
                <a:effectLst/>
                <a:latin typeface="+mn-lt"/>
                <a:ea typeface="+mn-ea"/>
                <a:cs typeface="+mn-cs"/>
              </a:rPr>
              <a:t>[</a:t>
            </a:r>
            <a:r>
              <a:rPr lang="en-US" altLang="zh-CN" sz="1200" dirty="0" smtClean="0"/>
              <a:t>39, 24</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和局部通信 </a:t>
            </a:r>
            <a:r>
              <a:rPr lang="en-US" altLang="zh-CN" sz="1200" b="0" i="0" u="none" strike="noStrike" kern="1200" dirty="0" smtClean="0">
                <a:solidFill>
                  <a:schemeClr val="tx1"/>
                </a:solidFill>
                <a:effectLst/>
                <a:latin typeface="+mn-lt"/>
                <a:ea typeface="+mn-ea"/>
                <a:cs typeface="+mn-cs"/>
              </a:rPr>
              <a:t>[</a:t>
            </a:r>
            <a:r>
              <a:rPr lang="en-US" altLang="zh-CN" sz="1200" dirty="0" smtClean="0"/>
              <a:t>24, 9</a:t>
            </a:r>
            <a:r>
              <a:rPr lang="en-US" altLang="zh-CN"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在从粗糙到精细推理的进展中下一步自然是对每一个像素进行预测</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2</a:t>
            </a:fld>
            <a:endParaRPr lang="zh-CN" altLang="en-US"/>
          </a:p>
        </p:txBody>
      </p:sp>
    </p:spTree>
    <p:extLst>
      <p:ext uri="{BB962C8B-B14F-4D97-AF65-F5344CB8AC3E}">
        <p14:creationId xmlns:p14="http://schemas.microsoft.com/office/powerpoint/2010/main" val="52854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这是第一次训练端到端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FCN</a:t>
            </a:r>
            <a:r>
              <a:rPr lang="zh-CN" altLang="en-US" sz="1200" b="0" i="0" kern="1200" dirty="0" smtClean="0">
                <a:solidFill>
                  <a:schemeClr val="tx1"/>
                </a:solidFill>
                <a:effectLst/>
                <a:latin typeface="+mn-lt"/>
                <a:ea typeface="+mn-ea"/>
                <a:cs typeface="+mn-cs"/>
              </a:rPr>
              <a:t>在像素级别的预测，而且来自监督式预处理</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全卷积在现有的网络基础上从任意尺寸的输入预测密集输出。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学习和推理能在全图通过密集的前馈计算和反向传播一次执行。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网内上采样层能在像素级别预测和通过下采样池化学习。</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3</a:t>
            </a:fld>
            <a:endParaRPr lang="zh-CN" altLang="en-US"/>
          </a:p>
        </p:txBody>
      </p:sp>
    </p:spTree>
    <p:extLst>
      <p:ext uri="{BB962C8B-B14F-4D97-AF65-F5344CB8AC3E}">
        <p14:creationId xmlns:p14="http://schemas.microsoft.com/office/powerpoint/2010/main" val="82315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第一次将卷积网扩展到任意尺寸的输入的是</a:t>
            </a:r>
            <a:r>
              <a:rPr lang="en-US" altLang="zh-CN" sz="1200" b="0" i="0" kern="1200" dirty="0" err="1" smtClean="0">
                <a:solidFill>
                  <a:schemeClr val="tx1"/>
                </a:solidFill>
                <a:effectLst/>
                <a:latin typeface="+mn-lt"/>
                <a:ea typeface="+mn-ea"/>
                <a:cs typeface="+mn-cs"/>
              </a:rPr>
              <a:t>Matan</a:t>
            </a:r>
            <a:r>
              <a:rPr lang="zh-CN" altLang="en-US" sz="1200" b="0" i="0" kern="1200" dirty="0" smtClean="0">
                <a:solidFill>
                  <a:schemeClr val="tx1"/>
                </a:solidFill>
                <a:effectLst/>
                <a:latin typeface="+mn-lt"/>
                <a:ea typeface="+mn-ea"/>
                <a:cs typeface="+mn-cs"/>
              </a:rPr>
              <a:t>等人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Wolf</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Platt [37] </a:t>
            </a:r>
            <a:r>
              <a:rPr lang="zh-CN" altLang="en-US" sz="1200" b="0" i="0" kern="1200" dirty="0" smtClean="0">
                <a:solidFill>
                  <a:schemeClr val="tx1"/>
                </a:solidFill>
                <a:effectLst/>
                <a:latin typeface="+mn-lt"/>
                <a:ea typeface="+mn-ea"/>
                <a:cs typeface="+mn-cs"/>
              </a:rPr>
              <a:t>将卷积网输出扩展到来检测邮政地址块的四角得分的二维图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Ning</a:t>
            </a:r>
            <a:r>
              <a:rPr lang="zh-CN" altLang="en-US" sz="1200" b="0" i="0" kern="1200" dirty="0" smtClean="0">
                <a:solidFill>
                  <a:schemeClr val="tx1"/>
                </a:solidFill>
                <a:effectLst/>
                <a:latin typeface="+mn-lt"/>
                <a:ea typeface="+mn-ea"/>
                <a:cs typeface="+mn-cs"/>
              </a:rPr>
              <a:t>等人 </a:t>
            </a:r>
            <a:r>
              <a:rPr lang="en-US" altLang="zh-CN" sz="1200" b="0" i="0" kern="1200" dirty="0" smtClean="0">
                <a:solidFill>
                  <a:schemeClr val="tx1"/>
                </a:solidFill>
                <a:effectLst/>
                <a:latin typeface="+mn-lt"/>
                <a:ea typeface="+mn-ea"/>
                <a:cs typeface="+mn-cs"/>
              </a:rPr>
              <a:t>[27] </a:t>
            </a:r>
            <a:r>
              <a:rPr lang="zh-CN" altLang="en-US" sz="1200" b="0" i="0" kern="1200" dirty="0" smtClean="0">
                <a:solidFill>
                  <a:schemeClr val="tx1"/>
                </a:solidFill>
                <a:effectLst/>
                <a:latin typeface="+mn-lt"/>
                <a:ea typeface="+mn-ea"/>
                <a:cs typeface="+mn-cs"/>
              </a:rPr>
              <a:t>定义了一种卷积网络用于秀丽线虫组织的粗糙的、多分类分割，基于全卷积推理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全卷积计算也被用在现在的一些多层次的网络结构中。</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4</a:t>
            </a:fld>
            <a:endParaRPr lang="zh-CN" altLang="en-US"/>
          </a:p>
        </p:txBody>
      </p:sp>
    </p:spTree>
    <p:extLst>
      <p:ext uri="{BB962C8B-B14F-4D97-AF65-F5344CB8AC3E}">
        <p14:creationId xmlns:p14="http://schemas.microsoft.com/office/powerpoint/2010/main" val="89168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基于卷积网的</a:t>
            </a:r>
            <a:r>
              <a:rPr lang="en-US" altLang="zh-CN" sz="1200" b="0" i="0" kern="1200" dirty="0" smtClean="0">
                <a:solidFill>
                  <a:schemeClr val="tx1"/>
                </a:solidFill>
                <a:effectLst/>
                <a:latin typeface="+mn-lt"/>
                <a:ea typeface="+mn-ea"/>
                <a:cs typeface="+mn-cs"/>
              </a:rPr>
              <a:t>dense prediction</a:t>
            </a:r>
          </a:p>
          <a:p>
            <a:r>
              <a:rPr lang="zh-CN" altLang="en-US" sz="1200" b="0" i="0" kern="1200" dirty="0" smtClean="0">
                <a:solidFill>
                  <a:schemeClr val="tx1"/>
                </a:solidFill>
                <a:effectLst/>
                <a:latin typeface="+mn-lt"/>
                <a:ea typeface="+mn-ea"/>
                <a:cs typeface="+mn-cs"/>
              </a:rPr>
              <a:t>限制容量和接收域的小模型</a:t>
            </a:r>
          </a:p>
          <a:p>
            <a:r>
              <a:rPr lang="en-US" altLang="zh-CN" sz="1200" b="0" i="0" kern="1200" dirty="0" err="1" smtClean="0">
                <a:solidFill>
                  <a:schemeClr val="tx1"/>
                </a:solidFill>
                <a:effectLst/>
                <a:latin typeface="+mn-lt"/>
                <a:ea typeface="+mn-ea"/>
                <a:cs typeface="+mn-cs"/>
              </a:rPr>
              <a:t>patchwise</a:t>
            </a:r>
            <a:r>
              <a:rPr lang="zh-CN" altLang="en-US" sz="1200" b="0" i="0" kern="1200" dirty="0" smtClean="0">
                <a:solidFill>
                  <a:schemeClr val="tx1"/>
                </a:solidFill>
                <a:effectLst/>
                <a:latin typeface="+mn-lt"/>
                <a:ea typeface="+mn-ea"/>
                <a:cs typeface="+mn-cs"/>
              </a:rPr>
              <a:t>训练 </a:t>
            </a:r>
            <a:r>
              <a:rPr lang="en-US" altLang="zh-CN" sz="1200" b="0" i="0" kern="1200" dirty="0" smtClean="0">
                <a:solidFill>
                  <a:schemeClr val="tx1"/>
                </a:solidFill>
                <a:effectLst/>
                <a:latin typeface="+mn-lt"/>
                <a:ea typeface="+mn-ea"/>
                <a:cs typeface="+mn-cs"/>
              </a:rPr>
              <a:t>[</a:t>
            </a:r>
            <a:r>
              <a:rPr lang="en-US" altLang="zh-CN" sz="1200" dirty="0" smtClean="0"/>
              <a:t>27, 2, 8, 28, 11</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超像素投影的预处理，随机场正则化、滤波或局部分类 </a:t>
            </a:r>
            <a:r>
              <a:rPr lang="en-US" altLang="zh-CN" sz="1200" b="0" i="0" kern="1200" dirty="0" smtClean="0">
                <a:solidFill>
                  <a:schemeClr val="tx1"/>
                </a:solidFill>
                <a:effectLst/>
                <a:latin typeface="+mn-lt"/>
                <a:ea typeface="+mn-ea"/>
                <a:cs typeface="+mn-cs"/>
              </a:rPr>
              <a:t>[</a:t>
            </a:r>
            <a:r>
              <a:rPr lang="en-US" altLang="zh-CN" sz="1200" dirty="0" smtClean="0"/>
              <a:t>8, 2, 11</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输入移位和</a:t>
            </a:r>
            <a:r>
              <a:rPr lang="en-US" altLang="zh-CN" sz="1200" b="0" i="0" kern="1200" dirty="0" smtClean="0">
                <a:solidFill>
                  <a:schemeClr val="tx1"/>
                </a:solidFill>
                <a:effectLst/>
                <a:latin typeface="+mn-lt"/>
                <a:ea typeface="+mn-ea"/>
                <a:cs typeface="+mn-cs"/>
              </a:rPr>
              <a:t>dense</a:t>
            </a:r>
            <a:r>
              <a:rPr lang="zh-CN" altLang="en-US" sz="1200" b="0" i="0" kern="1200" dirty="0" smtClean="0">
                <a:solidFill>
                  <a:schemeClr val="tx1"/>
                </a:solidFill>
                <a:effectLst/>
                <a:latin typeface="+mn-lt"/>
                <a:ea typeface="+mn-ea"/>
                <a:cs typeface="+mn-cs"/>
              </a:rPr>
              <a:t>输出的隔行交错输出 </a:t>
            </a:r>
            <a:r>
              <a:rPr lang="en-US" altLang="zh-CN" sz="1200" b="0" i="0" kern="1200" dirty="0" smtClean="0">
                <a:solidFill>
                  <a:schemeClr val="tx1"/>
                </a:solidFill>
                <a:effectLst/>
                <a:latin typeface="+mn-lt"/>
                <a:ea typeface="+mn-ea"/>
                <a:cs typeface="+mn-cs"/>
              </a:rPr>
              <a:t>[11, 28, 29]</a:t>
            </a:r>
          </a:p>
          <a:p>
            <a:r>
              <a:rPr lang="zh-CN" altLang="en-US" sz="1200" b="0" i="0" kern="1200" dirty="0" smtClean="0">
                <a:solidFill>
                  <a:schemeClr val="tx1"/>
                </a:solidFill>
                <a:effectLst/>
                <a:latin typeface="+mn-lt"/>
                <a:ea typeface="+mn-ea"/>
                <a:cs typeface="+mn-cs"/>
              </a:rPr>
              <a:t>多尺度金字塔处理 </a:t>
            </a:r>
            <a:r>
              <a:rPr lang="en-US" altLang="zh-CN" sz="1200" b="0" i="0" kern="1200" dirty="0" smtClean="0">
                <a:solidFill>
                  <a:schemeClr val="tx1"/>
                </a:solidFill>
                <a:effectLst/>
                <a:latin typeface="+mn-lt"/>
                <a:ea typeface="+mn-ea"/>
                <a:cs typeface="+mn-cs"/>
              </a:rPr>
              <a:t>[</a:t>
            </a:r>
            <a:r>
              <a:rPr lang="it-IT" altLang="zh-CN" sz="1200" dirty="0" smtClean="0"/>
              <a:t>8, 28, 11</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饱和双曲线正切非线性 </a:t>
            </a:r>
            <a:r>
              <a:rPr lang="en-US" altLang="zh-CN" sz="1200" b="0" i="0" kern="1200" dirty="0" smtClean="0">
                <a:solidFill>
                  <a:schemeClr val="tx1"/>
                </a:solidFill>
                <a:effectLst/>
                <a:latin typeface="+mn-lt"/>
                <a:ea typeface="+mn-ea"/>
                <a:cs typeface="+mn-cs"/>
              </a:rPr>
              <a:t>[</a:t>
            </a:r>
            <a:r>
              <a:rPr lang="en-US" altLang="zh-CN" sz="1200" dirty="0" smtClean="0"/>
              <a:t>8, 5, 28</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集成 </a:t>
            </a:r>
            <a:r>
              <a:rPr lang="en-US" altLang="zh-CN" sz="1200" b="0" i="0" kern="1200" dirty="0" smtClean="0">
                <a:solidFill>
                  <a:schemeClr val="tx1"/>
                </a:solidFill>
                <a:effectLst/>
                <a:latin typeface="+mn-lt"/>
                <a:ea typeface="+mn-ea"/>
                <a:cs typeface="+mn-cs"/>
              </a:rPr>
              <a:t>[2,11]</a:t>
            </a:r>
          </a:p>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5</a:t>
            </a:fld>
            <a:endParaRPr lang="zh-CN" altLang="en-US"/>
          </a:p>
        </p:txBody>
      </p:sp>
    </p:spTree>
    <p:extLst>
      <p:ext uri="{BB962C8B-B14F-4D97-AF65-F5344CB8AC3E}">
        <p14:creationId xmlns:p14="http://schemas.microsoft.com/office/powerpoint/2010/main" val="8831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convnet</a:t>
            </a:r>
            <a:r>
              <a:rPr lang="zh-CN" altLang="en-US" sz="1200" b="0" i="0" kern="1200" dirty="0" smtClean="0">
                <a:solidFill>
                  <a:schemeClr val="tx1"/>
                </a:solidFill>
                <a:effectLst/>
                <a:latin typeface="+mn-lt"/>
                <a:ea typeface="+mn-ea"/>
                <a:cs typeface="+mn-cs"/>
              </a:rPr>
              <a:t>中的每一层数据都是尺寸为</a:t>
            </a:r>
            <a:r>
              <a:rPr lang="en-US" altLang="zh-CN" sz="1200" b="0" i="0" kern="1200" dirty="0" err="1" smtClean="0">
                <a:solidFill>
                  <a:schemeClr val="tx1"/>
                </a:solidFill>
                <a:effectLst/>
                <a:latin typeface="+mn-lt"/>
                <a:ea typeface="+mn-ea"/>
                <a:cs typeface="+mn-cs"/>
              </a:rPr>
              <a:t>h×w×d</a:t>
            </a:r>
            <a:r>
              <a:rPr lang="zh-CN" altLang="en-US" sz="1200" b="0" i="0" kern="1200" dirty="0" smtClean="0">
                <a:solidFill>
                  <a:schemeClr val="tx1"/>
                </a:solidFill>
                <a:effectLst/>
                <a:latin typeface="+mn-lt"/>
                <a:ea typeface="+mn-ea"/>
                <a:cs typeface="+mn-cs"/>
              </a:rPr>
              <a:t>的三维数组</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Convnets</a:t>
            </a:r>
            <a:r>
              <a:rPr lang="zh-CN" altLang="en-US" sz="1200" b="0" i="0" kern="1200" dirty="0" smtClean="0">
                <a:solidFill>
                  <a:schemeClr val="tx1"/>
                </a:solidFill>
                <a:effectLst/>
                <a:latin typeface="+mn-lt"/>
                <a:ea typeface="+mn-ea"/>
                <a:cs typeface="+mn-cs"/>
              </a:rPr>
              <a:t>建立在翻译不变性的基础上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在特定层中的位置（</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）处为数据矢量写入</a:t>
            </a:r>
            <a:r>
              <a:rPr lang="en-US" altLang="zh-CN" sz="1200" b="0" i="0" kern="1200" dirty="0" err="1" smtClean="0">
                <a:solidFill>
                  <a:schemeClr val="tx1"/>
                </a:solidFill>
                <a:effectLst/>
                <a:latin typeface="+mn-lt"/>
                <a:ea typeface="+mn-ea"/>
                <a:cs typeface="+mn-cs"/>
              </a:rPr>
              <a:t>xij</a:t>
            </a:r>
            <a:r>
              <a:rPr lang="zh-CN" altLang="en-US" sz="1200" b="0" i="0" kern="1200" dirty="0" smtClean="0">
                <a:solidFill>
                  <a:schemeClr val="tx1"/>
                </a:solidFill>
                <a:effectLst/>
                <a:latin typeface="+mn-lt"/>
                <a:ea typeface="+mn-ea"/>
                <a:cs typeface="+mn-cs"/>
              </a:rPr>
              <a:t>，并且针对后一层中的</a:t>
            </a:r>
            <a:r>
              <a:rPr lang="en-US" altLang="zh-CN" sz="1200" b="0" i="0" kern="1200" dirty="0" err="1" smtClean="0">
                <a:solidFill>
                  <a:schemeClr val="tx1"/>
                </a:solidFill>
                <a:effectLst/>
                <a:latin typeface="+mn-lt"/>
                <a:ea typeface="+mn-ea"/>
                <a:cs typeface="+mn-cs"/>
              </a:rPr>
              <a:t>yij</a:t>
            </a:r>
            <a:r>
              <a:rPr lang="zh-CN" altLang="en-US" sz="1200" b="0" i="0" kern="1200" dirty="0" smtClean="0">
                <a:solidFill>
                  <a:schemeClr val="tx1"/>
                </a:solidFill>
                <a:effectLst/>
                <a:latin typeface="+mn-lt"/>
                <a:ea typeface="+mn-ea"/>
                <a:cs typeface="+mn-cs"/>
              </a:rPr>
              <a:t>，这些函数将计算输出</a:t>
            </a:r>
            <a:r>
              <a:rPr lang="en-US" altLang="zh-CN" sz="1200" b="0" i="0" kern="1200" dirty="0" err="1" smtClean="0">
                <a:solidFill>
                  <a:schemeClr val="tx1"/>
                </a:solidFill>
                <a:effectLst/>
                <a:latin typeface="+mn-lt"/>
                <a:ea typeface="+mn-ea"/>
                <a:cs typeface="+mn-cs"/>
              </a:rPr>
              <a:t>yij</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称为内核大小，</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是步长或二次采样因子，</a:t>
            </a:r>
            <a:r>
              <a:rPr lang="en-US" altLang="zh-CN" sz="1200" b="0" i="0" kern="1200" dirty="0" err="1" smtClean="0">
                <a:solidFill>
                  <a:schemeClr val="tx1"/>
                </a:solidFill>
                <a:effectLst/>
                <a:latin typeface="+mn-lt"/>
                <a:ea typeface="+mn-ea"/>
                <a:cs typeface="+mn-cs"/>
              </a:rPr>
              <a:t>fks</a:t>
            </a:r>
            <a:r>
              <a:rPr lang="zh-CN" altLang="en-US" sz="1200" b="0" i="0" kern="1200" dirty="0" smtClean="0">
                <a:solidFill>
                  <a:schemeClr val="tx1"/>
                </a:solidFill>
                <a:effectLst/>
                <a:latin typeface="+mn-lt"/>
                <a:ea typeface="+mn-ea"/>
                <a:cs typeface="+mn-cs"/>
              </a:rPr>
              <a:t>决定图层类型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内核大小和步幅遵守转换规则</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6</a:t>
            </a:fld>
            <a:endParaRPr lang="zh-CN" altLang="en-US"/>
          </a:p>
        </p:txBody>
      </p:sp>
    </p:spTree>
    <p:extLst>
      <p:ext uri="{BB962C8B-B14F-4D97-AF65-F5344CB8AC3E}">
        <p14:creationId xmlns:p14="http://schemas.microsoft.com/office/powerpoint/2010/main" val="23051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典型的识别网络，包括</a:t>
            </a:r>
            <a:r>
              <a:rPr lang="en-US" altLang="zh-CN" sz="1200" b="0" i="0" kern="1200" dirty="0" err="1" smtClean="0">
                <a:solidFill>
                  <a:schemeClr val="tx1"/>
                </a:solidFill>
                <a:effectLst/>
                <a:latin typeface="+mn-lt"/>
                <a:ea typeface="+mn-ea"/>
                <a:cs typeface="+mn-cs"/>
              </a:rPr>
              <a:t>LeNet</a:t>
            </a:r>
            <a:r>
              <a:rPr lang="en-US" altLang="zh-CN" sz="1200" b="0" i="0" kern="1200" dirty="0" smtClean="0">
                <a:solidFill>
                  <a:schemeClr val="tx1"/>
                </a:solidFill>
                <a:effectLst/>
                <a:latin typeface="+mn-lt"/>
                <a:ea typeface="+mn-ea"/>
                <a:cs typeface="+mn-cs"/>
              </a:rPr>
              <a:t> [23] , </a:t>
            </a:r>
            <a:r>
              <a:rPr lang="en-US" altLang="zh-CN" sz="1200" b="0" i="0" kern="1200" dirty="0" err="1" smtClean="0">
                <a:solidFill>
                  <a:schemeClr val="tx1"/>
                </a:solidFill>
                <a:effectLst/>
                <a:latin typeface="+mn-lt"/>
                <a:ea typeface="+mn-ea"/>
                <a:cs typeface="+mn-cs"/>
              </a:rPr>
              <a:t>AlexNet</a:t>
            </a:r>
            <a:r>
              <a:rPr lang="en-US" altLang="zh-CN" sz="1200" b="0" i="0" kern="1200" dirty="0" smtClean="0">
                <a:solidFill>
                  <a:schemeClr val="tx1"/>
                </a:solidFill>
                <a:effectLst/>
                <a:latin typeface="+mn-lt"/>
                <a:ea typeface="+mn-ea"/>
                <a:cs typeface="+mn-cs"/>
              </a:rPr>
              <a:t> [22] , </a:t>
            </a:r>
            <a:r>
              <a:rPr lang="zh-CN" altLang="en-US" sz="1200" b="0" i="0" kern="1200" dirty="0" smtClean="0">
                <a:solidFill>
                  <a:schemeClr val="tx1"/>
                </a:solidFill>
                <a:effectLst/>
                <a:latin typeface="+mn-lt"/>
                <a:ea typeface="+mn-ea"/>
                <a:cs typeface="+mn-cs"/>
              </a:rPr>
              <a:t>和一些后继者 </a:t>
            </a:r>
            <a:r>
              <a:rPr lang="en-US" altLang="zh-CN" sz="1200" b="0" i="0" kern="1200" dirty="0" smtClean="0">
                <a:solidFill>
                  <a:schemeClr val="tx1"/>
                </a:solidFill>
                <a:effectLst/>
                <a:latin typeface="+mn-lt"/>
                <a:ea typeface="+mn-ea"/>
                <a:cs typeface="+mn-cs"/>
              </a:rPr>
              <a:t>[34, 35] </a:t>
            </a:r>
            <a:r>
              <a:rPr lang="zh-CN" altLang="en-US" sz="1200" b="0" i="0" kern="1200" dirty="0" smtClean="0">
                <a:solidFill>
                  <a:schemeClr val="tx1"/>
                </a:solidFill>
                <a:effectLst/>
                <a:latin typeface="+mn-lt"/>
                <a:ea typeface="+mn-ea"/>
                <a:cs typeface="+mn-cs"/>
              </a:rPr>
              <a:t>，表面上采用的是固定尺寸的输入产生了非空间的输出。这些网络的全连接层有确定的位数并丢弃空间坐标。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需要将它们加入到可以采用任何尺寸输入并输出分类图的全卷积网络中</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当我们将分类网络重新解释为任意输出尺寸的全卷积域输出图，输出维数也通过下采样显著的减少了</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7</a:t>
            </a:fld>
            <a:endParaRPr lang="zh-CN" altLang="en-US"/>
          </a:p>
        </p:txBody>
      </p:sp>
    </p:spTree>
    <p:extLst>
      <p:ext uri="{BB962C8B-B14F-4D97-AF65-F5344CB8AC3E}">
        <p14:creationId xmlns:p14="http://schemas.microsoft.com/office/powerpoint/2010/main" val="3064998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在传统的</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结构中，前</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层是卷积层，第</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层和第</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层分别是一个长度为</a:t>
            </a:r>
            <a:r>
              <a:rPr lang="en-US" altLang="zh-CN" sz="1200" b="0" i="0" kern="1200" dirty="0" smtClean="0">
                <a:solidFill>
                  <a:schemeClr val="tx1"/>
                </a:solidFill>
                <a:effectLst/>
                <a:latin typeface="+mn-lt"/>
                <a:ea typeface="+mn-ea"/>
                <a:cs typeface="+mn-cs"/>
              </a:rPr>
              <a:t>4096</a:t>
            </a:r>
            <a:r>
              <a:rPr lang="zh-CN" altLang="en-US" sz="1200" b="0" i="0" kern="1200" dirty="0" smtClean="0">
                <a:solidFill>
                  <a:schemeClr val="tx1"/>
                </a:solidFill>
                <a:effectLst/>
                <a:latin typeface="+mn-lt"/>
                <a:ea typeface="+mn-ea"/>
                <a:cs typeface="+mn-cs"/>
              </a:rPr>
              <a:t>的一维向量，第</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层是长度为</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的一维向量，分别对应</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个类别的概率。</a:t>
            </a:r>
            <a:r>
              <a:rPr lang="en-US" altLang="zh-CN" sz="1200" b="0" i="0" kern="1200" dirty="0" smtClean="0">
                <a:solidFill>
                  <a:schemeClr val="tx1"/>
                </a:solidFill>
                <a:effectLst/>
                <a:latin typeface="+mn-lt"/>
                <a:ea typeface="+mn-ea"/>
                <a:cs typeface="+mn-cs"/>
              </a:rPr>
              <a:t>FCN</a:t>
            </a:r>
            <a:r>
              <a:rPr lang="zh-CN" altLang="en-US" sz="1200" b="0" i="0" kern="1200" dirty="0" smtClean="0">
                <a:solidFill>
                  <a:schemeClr val="tx1"/>
                </a:solidFill>
                <a:effectLst/>
                <a:latin typeface="+mn-lt"/>
                <a:ea typeface="+mn-ea"/>
                <a:cs typeface="+mn-cs"/>
              </a:rPr>
              <a:t>将这</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层表示为卷积层，卷积核的大小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通道数，宽，高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分别为（</a:t>
            </a:r>
            <a:r>
              <a:rPr lang="en-US" altLang="zh-CN" sz="1200" b="0" i="0" kern="1200" dirty="0" smtClean="0">
                <a:solidFill>
                  <a:schemeClr val="tx1"/>
                </a:solidFill>
                <a:effectLst/>
                <a:latin typeface="+mn-lt"/>
                <a:ea typeface="+mn-ea"/>
                <a:cs typeface="+mn-cs"/>
              </a:rPr>
              <a:t>4096,1,1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4096,1,1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1000,1,1</a:t>
            </a:r>
            <a:r>
              <a:rPr lang="zh-CN" altLang="en-US" sz="1200" b="0" i="0" kern="1200" dirty="0" smtClean="0">
                <a:solidFill>
                  <a:schemeClr val="tx1"/>
                </a:solidFill>
                <a:effectLst/>
                <a:latin typeface="+mn-lt"/>
                <a:ea typeface="+mn-ea"/>
                <a:cs typeface="+mn-cs"/>
              </a:rPr>
              <a:t>）。所有的层都是卷积层，故称为全卷积网络。</a:t>
            </a:r>
          </a:p>
        </p:txBody>
      </p:sp>
      <p:sp>
        <p:nvSpPr>
          <p:cNvPr id="4" name="灯片编号占位符 3"/>
          <p:cNvSpPr>
            <a:spLocks noGrp="1"/>
          </p:cNvSpPr>
          <p:nvPr>
            <p:ph type="sldNum" sz="quarter" idx="10"/>
          </p:nvPr>
        </p:nvSpPr>
        <p:spPr/>
        <p:txBody>
          <a:bodyPr/>
          <a:lstStyle/>
          <a:p>
            <a:fld id="{5036CFEE-2B3F-4CB1-A603-F4D866CEC6A5}" type="slidenum">
              <a:rPr lang="zh-CN" altLang="en-US" smtClean="0"/>
              <a:t>8</a:t>
            </a:fld>
            <a:endParaRPr lang="zh-CN" altLang="en-US"/>
          </a:p>
        </p:txBody>
      </p:sp>
    </p:spTree>
    <p:extLst>
      <p:ext uri="{BB962C8B-B14F-4D97-AF65-F5344CB8AC3E}">
        <p14:creationId xmlns:p14="http://schemas.microsoft.com/office/powerpoint/2010/main" val="185754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输入移位和输出交错是一种技巧，可以在没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有插值的情况下从粗略输出产生密集预测，由</a:t>
            </a:r>
            <a:r>
              <a:rPr lang="en-US" altLang="zh-CN" sz="1200" b="0" i="0" kern="1200" dirty="0" err="1" smtClean="0">
                <a:solidFill>
                  <a:schemeClr val="tx1"/>
                </a:solidFill>
                <a:effectLst/>
                <a:latin typeface="+mn-lt"/>
                <a:ea typeface="+mn-ea"/>
                <a:cs typeface="+mn-cs"/>
              </a:rPr>
              <a:t>OverFeat</a:t>
            </a:r>
            <a:r>
              <a:rPr lang="en-US" altLang="zh-CN" sz="1200" b="0" i="0" kern="1200" dirty="0" smtClean="0">
                <a:solidFill>
                  <a:schemeClr val="tx1"/>
                </a:solidFill>
                <a:effectLst/>
                <a:latin typeface="+mn-lt"/>
                <a:ea typeface="+mn-ea"/>
                <a:cs typeface="+mn-cs"/>
              </a:rPr>
              <a:t> [29]</a:t>
            </a:r>
            <a:r>
              <a:rPr lang="zh-CN" altLang="en-US" sz="1200" b="0" i="0" kern="1200" dirty="0" smtClean="0">
                <a:solidFill>
                  <a:schemeClr val="tx1"/>
                </a:solidFill>
                <a:effectLst/>
                <a:latin typeface="+mn-lt"/>
                <a:ea typeface="+mn-ea"/>
                <a:cs typeface="+mn-cs"/>
              </a:rPr>
              <a:t>引入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如果输出是一个因子</a:t>
            </a:r>
            <a:r>
              <a:rPr lang="en-US" altLang="zh-CN" sz="1200" b="0" i="0" kern="1200" dirty="0" smtClean="0">
                <a:solidFill>
                  <a:schemeClr val="tx1"/>
                </a:solidFill>
                <a:effectLst/>
                <a:latin typeface="+mn-lt"/>
                <a:ea typeface="+mn-ea"/>
                <a:cs typeface="+mn-cs"/>
              </a:rPr>
              <a:t>f </a:t>
            </a:r>
            <a:r>
              <a:rPr lang="zh-CN" altLang="en-US" sz="1200" b="0" i="0" kern="1200" dirty="0" smtClean="0">
                <a:solidFill>
                  <a:schemeClr val="tx1"/>
                </a:solidFill>
                <a:effectLst/>
                <a:latin typeface="+mn-lt"/>
                <a:ea typeface="+mn-ea"/>
                <a:cs typeface="+mn-cs"/>
              </a:rPr>
              <a:t>降低采样，平移输入的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像素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从左向右），</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像素（从上到下），对于每个</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x,y</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满足</a:t>
            </a:r>
            <a:r>
              <a:rPr lang="en-US" altLang="zh-CN" sz="1200" b="0" i="0" kern="1200" dirty="0" smtClean="0">
                <a:solidFill>
                  <a:schemeClr val="tx1"/>
                </a:solidFill>
                <a:effectLst/>
                <a:latin typeface="+mn-lt"/>
                <a:ea typeface="+mn-ea"/>
                <a:cs typeface="+mn-cs"/>
              </a:rPr>
              <a:t>0&lt;=</a:t>
            </a:r>
            <a:r>
              <a:rPr lang="en-US" altLang="zh-CN" sz="1200" b="0" i="0" kern="1200" dirty="0" err="1" smtClean="0">
                <a:solidFill>
                  <a:schemeClr val="tx1"/>
                </a:solidFill>
                <a:effectLst/>
                <a:latin typeface="+mn-lt"/>
                <a:ea typeface="+mn-ea"/>
                <a:cs typeface="+mn-cs"/>
              </a:rPr>
              <a:t>x,y</a:t>
            </a:r>
            <a:r>
              <a:rPr lang="en-US" altLang="zh-CN" sz="1200" b="0" i="0" kern="1200" dirty="0" smtClean="0">
                <a:solidFill>
                  <a:schemeClr val="tx1"/>
                </a:solidFill>
                <a:effectLst/>
                <a:latin typeface="+mn-lt"/>
                <a:ea typeface="+mn-ea"/>
                <a:cs typeface="+mn-cs"/>
              </a:rPr>
              <a:t>&lt;=f.</a:t>
            </a:r>
          </a:p>
          <a:p>
            <a:r>
              <a:rPr lang="zh-CN" altLang="en-US" sz="1200" b="0" i="0" kern="1200" dirty="0" smtClean="0">
                <a:solidFill>
                  <a:schemeClr val="tx1"/>
                </a:solidFill>
                <a:effectLst/>
                <a:latin typeface="+mn-lt"/>
                <a:ea typeface="+mn-ea"/>
                <a:cs typeface="+mn-cs"/>
              </a:rPr>
              <a:t>处理</a:t>
            </a:r>
            <a:r>
              <a:rPr lang="en-US" altLang="zh-CN" sz="1200" b="0" i="0" kern="1200" dirty="0" smtClean="0">
                <a:solidFill>
                  <a:schemeClr val="tx1"/>
                </a:solidFill>
                <a:effectLst/>
                <a:latin typeface="+mn-lt"/>
                <a:ea typeface="+mn-ea"/>
                <a:cs typeface="+mn-cs"/>
              </a:rPr>
              <a:t>f^2</a:t>
            </a:r>
            <a:r>
              <a:rPr lang="zh-CN" altLang="en-US" sz="1200" b="0" i="0" kern="1200" dirty="0" smtClean="0">
                <a:solidFill>
                  <a:schemeClr val="tx1"/>
                </a:solidFill>
                <a:effectLst/>
                <a:latin typeface="+mn-lt"/>
                <a:ea typeface="+mn-ea"/>
                <a:cs typeface="+mn-cs"/>
              </a:rPr>
              <a:t>个输入，并将输出交错以便预测和它们接收域的中心像素一致。</a:t>
            </a:r>
            <a:endParaRPr lang="zh-CN" altLang="en-US" dirty="0"/>
          </a:p>
        </p:txBody>
      </p:sp>
      <p:sp>
        <p:nvSpPr>
          <p:cNvPr id="4" name="灯片编号占位符 3"/>
          <p:cNvSpPr>
            <a:spLocks noGrp="1"/>
          </p:cNvSpPr>
          <p:nvPr>
            <p:ph type="sldNum" sz="quarter" idx="10"/>
          </p:nvPr>
        </p:nvSpPr>
        <p:spPr/>
        <p:txBody>
          <a:bodyPr/>
          <a:lstStyle/>
          <a:p>
            <a:fld id="{5036CFEE-2B3F-4CB1-A603-F4D866CEC6A5}" type="slidenum">
              <a:rPr lang="zh-CN" altLang="en-US" smtClean="0"/>
              <a:t>9</a:t>
            </a:fld>
            <a:endParaRPr lang="zh-CN" altLang="en-US"/>
          </a:p>
        </p:txBody>
      </p:sp>
    </p:spTree>
    <p:extLst>
      <p:ext uri="{BB962C8B-B14F-4D97-AF65-F5344CB8AC3E}">
        <p14:creationId xmlns:p14="http://schemas.microsoft.com/office/powerpoint/2010/main" val="1717546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35339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396564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85658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225612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280765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175112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160207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272626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298096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331500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DB1F49-C3F6-4A47-9BC9-CF44BA7C012C}" type="datetimeFigureOut">
              <a:rPr lang="zh-CN" altLang="en-US" smtClean="0"/>
              <a:t>18/11/7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131628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B1F49-C3F6-4A47-9BC9-CF44BA7C012C}" type="datetimeFigureOut">
              <a:rPr lang="zh-CN" altLang="en-US" smtClean="0"/>
              <a:t>18/11/7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18F0F-0F0F-4C41-87BB-F7091ABA163E}" type="slidenum">
              <a:rPr lang="zh-CN" altLang="en-US" smtClean="0"/>
              <a:t>‹#›</a:t>
            </a:fld>
            <a:endParaRPr lang="zh-CN" altLang="en-US"/>
          </a:p>
        </p:txBody>
      </p:sp>
    </p:spTree>
    <p:extLst>
      <p:ext uri="{BB962C8B-B14F-4D97-AF65-F5344CB8AC3E}">
        <p14:creationId xmlns:p14="http://schemas.microsoft.com/office/powerpoint/2010/main" val="347166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Fully Convolutional Networks for Semantic Segmentation</a:t>
            </a:r>
            <a:endParaRPr lang="zh-CN" altLang="en-US" sz="4000" dirty="0"/>
          </a:p>
        </p:txBody>
      </p:sp>
      <p:sp>
        <p:nvSpPr>
          <p:cNvPr id="5" name="文本框 4"/>
          <p:cNvSpPr txBox="1"/>
          <p:nvPr/>
        </p:nvSpPr>
        <p:spPr>
          <a:xfrm>
            <a:off x="825216" y="1603020"/>
            <a:ext cx="10577015" cy="403187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t>key </a:t>
            </a:r>
            <a:r>
              <a:rPr lang="en-US" altLang="zh-CN" sz="3200" dirty="0" smtClean="0"/>
              <a:t>insight: </a:t>
            </a:r>
            <a:r>
              <a:rPr lang="en-US" altLang="zh-CN" sz="3200" dirty="0"/>
              <a:t>build “fully </a:t>
            </a:r>
            <a:r>
              <a:rPr lang="en-US" altLang="zh-CN" sz="3200" dirty="0" smtClean="0"/>
              <a:t>convolutional” networks  that take input of arbitrary size and produce correspondingly-sized output.</a:t>
            </a:r>
          </a:p>
          <a:p>
            <a:pPr marL="457200" indent="-457200">
              <a:buFont typeface="Arial" panose="020B0604020202020204" pitchFamily="34" charset="0"/>
              <a:buChar char="•"/>
            </a:pPr>
            <a:r>
              <a:rPr lang="en-US" altLang="zh-CN" sz="3200" dirty="0" smtClean="0"/>
              <a:t>deﬁne and detail the space of fully convolutional networks</a:t>
            </a:r>
          </a:p>
          <a:p>
            <a:pPr marL="457200" indent="-457200">
              <a:buFont typeface="Arial" panose="020B0604020202020204" pitchFamily="34" charset="0"/>
              <a:buChar char="•"/>
            </a:pPr>
            <a:r>
              <a:rPr lang="en-US" altLang="zh-CN" sz="3200" dirty="0" smtClean="0"/>
              <a:t>deﬁne a novel architecture that combines semantic information from a deep, coarse layer with appearance information from a shallow, ﬁne layer to produce accurate and detailed segmentations.</a:t>
            </a:r>
          </a:p>
        </p:txBody>
      </p:sp>
    </p:spTree>
    <p:extLst>
      <p:ext uri="{BB962C8B-B14F-4D97-AF65-F5344CB8AC3E}">
        <p14:creationId xmlns:p14="http://schemas.microsoft.com/office/powerpoint/2010/main" val="312884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3.2</a:t>
            </a:r>
            <a:r>
              <a:rPr lang="en-US" altLang="zh-CN" sz="4000" dirty="0" smtClean="0"/>
              <a:t>. Shift-and-stitch is ﬁlter rarefaction </a:t>
            </a:r>
            <a:endParaRPr lang="zh-CN" altLang="en-US" sz="4000" dirty="0"/>
          </a:p>
        </p:txBody>
      </p:sp>
      <mc:AlternateContent xmlns:mc="http://schemas.openxmlformats.org/markup-compatibility/2006">
        <mc:Choice xmlns:a14="http://schemas.microsoft.com/office/drawing/2010/main" Requires="a14">
          <p:sp>
            <p:nvSpPr>
              <p:cNvPr id="5" name="文本框 4"/>
              <p:cNvSpPr txBox="1"/>
              <p:nvPr/>
            </p:nvSpPr>
            <p:spPr>
              <a:xfrm>
                <a:off x="825216" y="1174757"/>
                <a:ext cx="10577015" cy="4435894"/>
              </a:xfrm>
              <a:prstGeom prst="rect">
                <a:avLst/>
              </a:prstGeom>
              <a:noFill/>
            </p:spPr>
            <p:txBody>
              <a:bodyPr wrap="square" rtlCol="0">
                <a:spAutoFit/>
              </a:bodyPr>
              <a:lstStyle/>
              <a:p>
                <a:r>
                  <a:rPr lang="en-US" altLang="zh-CN" sz="2800" dirty="0"/>
                  <a:t>Consider a layer (convolution or pooling) with input stride </a:t>
                </a:r>
                <a14:m>
                  <m:oMath xmlns:m="http://schemas.openxmlformats.org/officeDocument/2006/math">
                    <m:r>
                      <a:rPr lang="en-US" altLang="zh-CN" sz="2800" i="1" dirty="0" smtClean="0">
                        <a:latin typeface="Cambria Math" panose="02040503050406030204" pitchFamily="18" charset="0"/>
                      </a:rPr>
                      <m:t>𝑠</m:t>
                    </m:r>
                  </m:oMath>
                </a14:m>
                <a:r>
                  <a:rPr lang="en-US" altLang="zh-CN" sz="2800" dirty="0"/>
                  <a:t>, and a following convolution layer with ﬁlter weights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𝑓</m:t>
                        </m:r>
                      </m:e>
                      <m:sub>
                        <m:r>
                          <a:rPr lang="en-US" altLang="zh-CN" sz="2800" i="1" dirty="0">
                            <a:latin typeface="Cambria Math" panose="02040503050406030204" pitchFamily="18" charset="0"/>
                          </a:rPr>
                          <m:t>𝑖𝑗</m:t>
                        </m:r>
                      </m:sub>
                    </m:sSub>
                  </m:oMath>
                </a14:m>
                <a:r>
                  <a:rPr lang="en-US" altLang="zh-CN" sz="2800" dirty="0"/>
                  <a:t> (</a:t>
                </a:r>
                <a:r>
                  <a:rPr lang="en-US" altLang="zh-CN" sz="2800" dirty="0" smtClean="0"/>
                  <a:t>eliding the feature dimensions, irrelevant here</a:t>
                </a:r>
                <a:r>
                  <a:rPr lang="en-US" altLang="zh-CN" sz="2800" dirty="0"/>
                  <a:t>). </a:t>
                </a:r>
                <a:endParaRPr lang="en-US" altLang="zh-CN" sz="2800" dirty="0" smtClean="0"/>
              </a:p>
              <a:p>
                <a:r>
                  <a:rPr lang="en-US" altLang="zh-CN" sz="2800" dirty="0"/>
                  <a:t> </a:t>
                </a:r>
                <a:r>
                  <a:rPr lang="en-US" altLang="zh-CN" sz="2800" dirty="0" smtClean="0"/>
                  <a:t>Setting the lower layer’s input stride to </a:t>
                </a:r>
                <a:r>
                  <a:rPr lang="en-US" altLang="zh-CN" sz="2800" dirty="0"/>
                  <a:t>1 </a:t>
                </a:r>
                <a:r>
                  <a:rPr lang="en-US" altLang="zh-CN" sz="2800" dirty="0" err="1" smtClean="0"/>
                  <a:t>upsamples</a:t>
                </a:r>
                <a:r>
                  <a:rPr lang="en-US" altLang="zh-CN" sz="2800" dirty="0" smtClean="0"/>
                  <a:t> its output by a factor </a:t>
                </a:r>
                <a:r>
                  <a:rPr lang="en-US" altLang="zh-CN" sz="2800" dirty="0"/>
                  <a:t>of </a:t>
                </a:r>
                <a14:m>
                  <m:oMath xmlns:m="http://schemas.openxmlformats.org/officeDocument/2006/math">
                    <m:r>
                      <a:rPr lang="en-US" altLang="zh-CN" sz="2800" i="1" dirty="0" smtClean="0">
                        <a:latin typeface="Cambria Math" panose="02040503050406030204" pitchFamily="18" charset="0"/>
                      </a:rPr>
                      <m:t>𝑠</m:t>
                    </m:r>
                  </m:oMath>
                </a14:m>
                <a:endParaRPr lang="en-US" altLang="zh-CN" sz="2800" dirty="0" smtClean="0"/>
              </a:p>
              <a:p>
                <a:r>
                  <a:rPr lang="en-US" altLang="zh-CN" sz="2800" dirty="0" smtClean="0"/>
                  <a:t>However</a:t>
                </a:r>
                <a:r>
                  <a:rPr lang="en-US" altLang="zh-CN" sz="2800" dirty="0"/>
                  <a:t>, convolving the original ﬁlter with the </a:t>
                </a:r>
                <a:r>
                  <a:rPr lang="en-US" altLang="zh-CN" sz="2800" dirty="0" err="1"/>
                  <a:t>upsampled</a:t>
                </a:r>
                <a:r>
                  <a:rPr lang="en-US" altLang="zh-CN" sz="2800" dirty="0"/>
                  <a:t> output does not produce the same result as the trick, because the original ﬁlter only sees a reduced portion of its (now </a:t>
                </a:r>
                <a:r>
                  <a:rPr lang="en-US" altLang="zh-CN" sz="2800" dirty="0" err="1"/>
                  <a:t>upsampled</a:t>
                </a:r>
                <a:r>
                  <a:rPr lang="en-US" altLang="zh-CN" sz="2800" dirty="0"/>
                  <a:t>) </a:t>
                </a:r>
                <a:r>
                  <a:rPr lang="en-US" altLang="zh-CN" sz="2800" dirty="0" smtClean="0"/>
                  <a:t>input</a:t>
                </a:r>
                <a:r>
                  <a:rPr lang="en-US" altLang="zh-CN" sz="2800" dirty="0"/>
                  <a:t>.</a:t>
                </a:r>
                <a:endParaRPr lang="en-US" altLang="zh-CN" sz="2800" dirty="0" smtClean="0"/>
              </a:p>
              <a:p>
                <a:r>
                  <a:rPr lang="en-US" altLang="zh-CN" sz="2800" dirty="0"/>
                  <a:t>To reproduce the trick, rarefy the ﬁlter by enlarging it </a:t>
                </a:r>
                <a:r>
                  <a:rPr lang="en-US" altLang="zh-CN" sz="2800" dirty="0" smtClean="0"/>
                  <a:t>as</a:t>
                </a:r>
              </a:p>
              <a:p>
                <a:endParaRPr lang="en-US" altLang="zh-CN" sz="2800"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825216" y="1174757"/>
                <a:ext cx="10577015" cy="4435894"/>
              </a:xfrm>
              <a:prstGeom prst="rect">
                <a:avLst/>
              </a:prstGeom>
              <a:blipFill rotWithShape="0">
                <a:blip r:embed="rId3"/>
                <a:stretch>
                  <a:fillRect l="-1153" t="-1376" r="-109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978972" y="5168019"/>
            <a:ext cx="6269502" cy="1001013"/>
          </a:xfrm>
          <a:prstGeom prst="rect">
            <a:avLst/>
          </a:prstGeom>
        </p:spPr>
      </p:pic>
    </p:spTree>
    <p:extLst>
      <p:ext uri="{BB962C8B-B14F-4D97-AF65-F5344CB8AC3E}">
        <p14:creationId xmlns:p14="http://schemas.microsoft.com/office/powerpoint/2010/main" val="1422385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3.3</a:t>
            </a:r>
            <a:r>
              <a:rPr lang="en-US" altLang="zh-CN" sz="4000" dirty="0" smtClean="0"/>
              <a:t>. </a:t>
            </a:r>
            <a:r>
              <a:rPr lang="en-US" altLang="zh-CN" sz="4000" dirty="0" err="1" smtClean="0"/>
              <a:t>Upsampling</a:t>
            </a:r>
            <a:r>
              <a:rPr lang="en-US" altLang="zh-CN" sz="4000" dirty="0" smtClean="0"/>
              <a:t> is backwards </a:t>
            </a:r>
            <a:r>
              <a:rPr lang="en-US" altLang="zh-CN" sz="4000" dirty="0" err="1" smtClean="0"/>
              <a:t>strided</a:t>
            </a:r>
            <a:r>
              <a:rPr lang="en-US" altLang="zh-CN" sz="4000" dirty="0" smtClean="0"/>
              <a:t> convolution </a:t>
            </a:r>
            <a:endParaRPr lang="zh-CN" altLang="en-US" sz="4000" dirty="0"/>
          </a:p>
        </p:txBody>
      </p:sp>
      <mc:AlternateContent xmlns:mc="http://schemas.openxmlformats.org/markup-compatibility/2006">
        <mc:Choice xmlns:a14="http://schemas.microsoft.com/office/drawing/2010/main" Requires="a14">
          <p:sp>
            <p:nvSpPr>
              <p:cNvPr id="5" name="文本框 4"/>
              <p:cNvSpPr txBox="1"/>
              <p:nvPr/>
            </p:nvSpPr>
            <p:spPr>
              <a:xfrm>
                <a:off x="825216" y="1174757"/>
                <a:ext cx="10577015" cy="3539430"/>
              </a:xfrm>
              <a:prstGeom prst="rect">
                <a:avLst/>
              </a:prstGeom>
              <a:noFill/>
            </p:spPr>
            <p:txBody>
              <a:bodyPr wrap="square" rtlCol="0">
                <a:spAutoFit/>
              </a:bodyPr>
              <a:lstStyle/>
              <a:p>
                <a:r>
                  <a:rPr lang="en-US" altLang="zh-CN" sz="2800" dirty="0" smtClean="0"/>
                  <a:t>Another way to connect coarse outputs to dense pixels is </a:t>
                </a:r>
                <a:r>
                  <a:rPr lang="en-US" altLang="zh-CN" sz="2800" b="1" dirty="0" smtClean="0"/>
                  <a:t>interpolation</a:t>
                </a:r>
                <a:r>
                  <a:rPr lang="en-US" altLang="zh-CN" sz="2800" dirty="0" smtClean="0"/>
                  <a:t>.</a:t>
                </a:r>
              </a:p>
              <a:p>
                <a:r>
                  <a:rPr lang="en-US" altLang="zh-CN" sz="2800" dirty="0"/>
                  <a:t>In a sense, </a:t>
                </a:r>
                <a:r>
                  <a:rPr lang="en-US" altLang="zh-CN" sz="2800" dirty="0" err="1"/>
                  <a:t>upsampling</a:t>
                </a:r>
                <a:r>
                  <a:rPr lang="en-US" altLang="zh-CN" sz="2800" dirty="0"/>
                  <a:t> with factor f is convolution with a fractional input stride of </a:t>
                </a:r>
                <a14:m>
                  <m:oMath xmlns:m="http://schemas.openxmlformats.org/officeDocument/2006/math">
                    <m:f>
                      <m:fPr>
                        <m:type m:val="lin"/>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𝑓</m:t>
                        </m:r>
                      </m:den>
                    </m:f>
                  </m:oMath>
                </a14:m>
                <a:r>
                  <a:rPr lang="en-US" altLang="zh-CN" sz="2800" dirty="0" smtClean="0"/>
                  <a:t>.</a:t>
                </a:r>
              </a:p>
              <a:p>
                <a:r>
                  <a:rPr lang="en-US" altLang="zh-CN" sz="2800" dirty="0" err="1"/>
                  <a:t>upsampling</a:t>
                </a:r>
                <a:r>
                  <a:rPr lang="en-US" altLang="zh-CN" sz="2800" dirty="0"/>
                  <a:t> is performed in-network for end-to-end learning by </a:t>
                </a:r>
                <a:r>
                  <a:rPr lang="en-US" altLang="zh-CN" sz="2800" dirty="0" smtClean="0"/>
                  <a:t>backpropagation </a:t>
                </a:r>
                <a:r>
                  <a:rPr lang="en-US" altLang="zh-CN" sz="2800" dirty="0"/>
                  <a:t>from the </a:t>
                </a:r>
                <a:r>
                  <a:rPr lang="en-US" altLang="zh-CN" sz="2800" dirty="0" err="1"/>
                  <a:t>pixelwise</a:t>
                </a:r>
                <a:r>
                  <a:rPr lang="en-US" altLang="zh-CN" sz="2800" dirty="0"/>
                  <a:t> loss</a:t>
                </a:r>
                <a:r>
                  <a:rPr lang="en-US" altLang="zh-CN" sz="2800" dirty="0" smtClean="0"/>
                  <a:t>.</a:t>
                </a:r>
              </a:p>
              <a:p>
                <a:r>
                  <a:rPr lang="en-US" altLang="zh-CN" sz="2800" dirty="0" smtClean="0"/>
                  <a:t>The deconvolution ﬁlter in such a layer need not </a:t>
                </a:r>
                <a:r>
                  <a:rPr lang="en-US" altLang="zh-CN" sz="2800" dirty="0"/>
                  <a:t>be ﬁxed (e.g., to bilinear </a:t>
                </a:r>
                <a:r>
                  <a:rPr lang="en-US" altLang="zh-CN" sz="2800" dirty="0" err="1"/>
                  <a:t>upsampling</a:t>
                </a:r>
                <a:r>
                  <a:rPr lang="en-US" altLang="zh-CN" sz="2800" dirty="0"/>
                  <a:t>), but can be learned. </a:t>
                </a:r>
                <a:r>
                  <a:rPr lang="en-US" altLang="zh-CN" sz="2800" dirty="0" smtClean="0"/>
                  <a:t>A stack of deconvolution layers and activation functions can </a:t>
                </a:r>
                <a:r>
                  <a:rPr lang="en-US" altLang="zh-CN" sz="2800" dirty="0"/>
                  <a:t>even learn a nonlinear </a:t>
                </a:r>
                <a:r>
                  <a:rPr lang="en-US" altLang="zh-CN" sz="2800" dirty="0" err="1"/>
                  <a:t>upsampling</a:t>
                </a:r>
                <a:endParaRPr lang="en-US" altLang="zh-CN" sz="2800"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825216" y="1174757"/>
                <a:ext cx="10577015" cy="3539430"/>
              </a:xfrm>
              <a:prstGeom prst="rect">
                <a:avLst/>
              </a:prstGeom>
              <a:blipFill rotWithShape="0">
                <a:blip r:embed="rId3"/>
                <a:stretch>
                  <a:fillRect l="-1153" t="-1724" r="-288" b="-4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5321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3.4</a:t>
            </a:r>
            <a:r>
              <a:rPr lang="en-US" altLang="zh-CN" sz="4000" dirty="0" smtClean="0"/>
              <a:t>. </a:t>
            </a:r>
            <a:r>
              <a:rPr lang="en-US" altLang="zh-CN" sz="4000" dirty="0" err="1" smtClean="0"/>
              <a:t>Patchwisetrainingislosssampling</a:t>
            </a:r>
            <a:endParaRPr lang="zh-CN" altLang="en-US" sz="4000" dirty="0"/>
          </a:p>
        </p:txBody>
      </p:sp>
      <p:sp>
        <p:nvSpPr>
          <p:cNvPr id="5" name="文本框 4"/>
          <p:cNvSpPr txBox="1"/>
          <p:nvPr/>
        </p:nvSpPr>
        <p:spPr>
          <a:xfrm>
            <a:off x="825216" y="1174757"/>
            <a:ext cx="10577015" cy="4401205"/>
          </a:xfrm>
          <a:prstGeom prst="rect">
            <a:avLst/>
          </a:prstGeom>
          <a:noFill/>
        </p:spPr>
        <p:txBody>
          <a:bodyPr wrap="square" rtlCol="0">
            <a:spAutoFit/>
          </a:bodyPr>
          <a:lstStyle/>
          <a:p>
            <a:r>
              <a:rPr lang="en-US" altLang="zh-CN" sz="2800" dirty="0"/>
              <a:t>Both </a:t>
            </a:r>
            <a:r>
              <a:rPr lang="en-US" altLang="zh-CN" sz="2800" dirty="0" err="1"/>
              <a:t>patchwise</a:t>
            </a:r>
            <a:r>
              <a:rPr lang="en-US" altLang="zh-CN" sz="2800" dirty="0"/>
              <a:t> training and fully-convolutional training can be made to produce any </a:t>
            </a:r>
            <a:r>
              <a:rPr lang="en-US" altLang="zh-CN" sz="2800" dirty="0" smtClean="0"/>
              <a:t>distribution.</a:t>
            </a:r>
          </a:p>
          <a:p>
            <a:r>
              <a:rPr lang="en-US" altLang="zh-CN" sz="2800" dirty="0" smtClean="0"/>
              <a:t>While this is more efﬁcient than uniform sampling of patches, it reduces the number of possible batches.</a:t>
            </a:r>
          </a:p>
          <a:p>
            <a:pPr marL="914400" lvl="1" indent="-457200">
              <a:buFont typeface="Arial" panose="020B0604020202020204" pitchFamily="34" charset="0"/>
              <a:buChar char="•"/>
            </a:pPr>
            <a:r>
              <a:rPr lang="en-US" altLang="zh-CN" sz="2800" dirty="0"/>
              <a:t>If the kept patches still have signiﬁcant overlap, fully convolutional computation will still speed up training. </a:t>
            </a:r>
            <a:endParaRPr lang="en-US" altLang="zh-CN" sz="2800" dirty="0" smtClean="0"/>
          </a:p>
          <a:p>
            <a:pPr marL="914400" lvl="1" indent="-457200">
              <a:buFont typeface="Arial" panose="020B0604020202020204" pitchFamily="34" charset="0"/>
              <a:buChar char="•"/>
            </a:pPr>
            <a:r>
              <a:rPr lang="en-US" altLang="zh-CN" sz="2800" dirty="0" smtClean="0"/>
              <a:t>If </a:t>
            </a:r>
            <a:r>
              <a:rPr lang="en-US" altLang="zh-CN" sz="2800" dirty="0"/>
              <a:t>gradients are accumulated over multiple backward passes, batches can include patches from several </a:t>
            </a:r>
            <a:r>
              <a:rPr lang="en-US" altLang="zh-CN" sz="2800" dirty="0" smtClean="0"/>
              <a:t>images.</a:t>
            </a:r>
          </a:p>
          <a:p>
            <a:r>
              <a:rPr lang="en-US" altLang="zh-CN" sz="2800" dirty="0"/>
              <a:t>Sampling in </a:t>
            </a:r>
            <a:r>
              <a:rPr lang="en-US" altLang="zh-CN" sz="2800" dirty="0" err="1"/>
              <a:t>patchwise</a:t>
            </a:r>
            <a:r>
              <a:rPr lang="en-US" altLang="zh-CN" sz="2800" dirty="0"/>
              <a:t> training can correct class imbalance [27, 8, 2] and mitigate the spatial correlation of dense patches </a:t>
            </a:r>
            <a:r>
              <a:rPr lang="en-US" altLang="zh-CN" sz="2800" dirty="0" smtClean="0"/>
              <a:t>[28, 16]</a:t>
            </a:r>
          </a:p>
        </p:txBody>
      </p:sp>
    </p:spTree>
    <p:extLst>
      <p:ext uri="{BB962C8B-B14F-4D97-AF65-F5344CB8AC3E}">
        <p14:creationId xmlns:p14="http://schemas.microsoft.com/office/powerpoint/2010/main" val="271060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4</a:t>
            </a:r>
            <a:r>
              <a:rPr lang="en-US" altLang="zh-CN" sz="4000" smtClean="0"/>
              <a:t>. Segmentation Architecture </a:t>
            </a:r>
            <a:endParaRPr lang="zh-CN" altLang="en-US" sz="4000" dirty="0"/>
          </a:p>
        </p:txBody>
      </p:sp>
      <p:sp>
        <p:nvSpPr>
          <p:cNvPr id="5" name="文本框 4"/>
          <p:cNvSpPr txBox="1"/>
          <p:nvPr/>
        </p:nvSpPr>
        <p:spPr>
          <a:xfrm>
            <a:off x="825216" y="1174757"/>
            <a:ext cx="10577015" cy="4401205"/>
          </a:xfrm>
          <a:prstGeom prst="rect">
            <a:avLst/>
          </a:prstGeom>
          <a:noFill/>
        </p:spPr>
        <p:txBody>
          <a:bodyPr wrap="square" rtlCol="0">
            <a:spAutoFit/>
          </a:bodyPr>
          <a:lstStyle/>
          <a:p>
            <a:r>
              <a:rPr lang="en-US" altLang="zh-CN" sz="2800" dirty="0"/>
              <a:t>Both </a:t>
            </a:r>
            <a:r>
              <a:rPr lang="en-US" altLang="zh-CN" sz="2800" dirty="0" err="1"/>
              <a:t>patchwise</a:t>
            </a:r>
            <a:r>
              <a:rPr lang="en-US" altLang="zh-CN" sz="2800" dirty="0"/>
              <a:t> training and fully-convolutional training can be made to produce any </a:t>
            </a:r>
            <a:r>
              <a:rPr lang="en-US" altLang="zh-CN" sz="2800" dirty="0" smtClean="0"/>
              <a:t>distribution.</a:t>
            </a:r>
          </a:p>
          <a:p>
            <a:r>
              <a:rPr lang="en-US" altLang="zh-CN" sz="2800" dirty="0" smtClean="0"/>
              <a:t>While this is more efﬁcient than uniform sampling of patches, it reduces the number of possible batches.</a:t>
            </a:r>
          </a:p>
          <a:p>
            <a:pPr marL="914400" lvl="1" indent="-457200">
              <a:buFont typeface="Arial" panose="020B0604020202020204" pitchFamily="34" charset="0"/>
              <a:buChar char="•"/>
            </a:pPr>
            <a:r>
              <a:rPr lang="en-US" altLang="zh-CN" sz="2800" dirty="0"/>
              <a:t>If the kept patches still have signiﬁcant overlap, fully convolutional computation will still speed up training. </a:t>
            </a:r>
            <a:endParaRPr lang="en-US" altLang="zh-CN" sz="2800" dirty="0" smtClean="0"/>
          </a:p>
          <a:p>
            <a:pPr marL="914400" lvl="1" indent="-457200">
              <a:buFont typeface="Arial" panose="020B0604020202020204" pitchFamily="34" charset="0"/>
              <a:buChar char="•"/>
            </a:pPr>
            <a:r>
              <a:rPr lang="en-US" altLang="zh-CN" sz="2800" dirty="0" smtClean="0"/>
              <a:t>If </a:t>
            </a:r>
            <a:r>
              <a:rPr lang="en-US" altLang="zh-CN" sz="2800" dirty="0"/>
              <a:t>gradients are accumulated over multiple backward passes, batches can include patches from several </a:t>
            </a:r>
            <a:r>
              <a:rPr lang="en-US" altLang="zh-CN" sz="2800" dirty="0" smtClean="0"/>
              <a:t>images.</a:t>
            </a:r>
          </a:p>
          <a:p>
            <a:r>
              <a:rPr lang="en-US" altLang="zh-CN" sz="2800" dirty="0"/>
              <a:t>Sampling in </a:t>
            </a:r>
            <a:r>
              <a:rPr lang="en-US" altLang="zh-CN" sz="2800" dirty="0" err="1"/>
              <a:t>patchwise</a:t>
            </a:r>
            <a:r>
              <a:rPr lang="en-US" altLang="zh-CN" sz="2800" dirty="0"/>
              <a:t> training can correct class imbalance [27, 8, 2] and mitigate the spatial correlation of dense patches </a:t>
            </a:r>
            <a:r>
              <a:rPr lang="en-US" altLang="zh-CN" sz="2800" dirty="0" smtClean="0"/>
              <a:t>[28, 16]</a:t>
            </a:r>
          </a:p>
        </p:txBody>
      </p:sp>
    </p:spTree>
    <p:extLst>
      <p:ext uri="{BB962C8B-B14F-4D97-AF65-F5344CB8AC3E}">
        <p14:creationId xmlns:p14="http://schemas.microsoft.com/office/powerpoint/2010/main" val="350461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smtClean="0"/>
              <a:t>1. Introduction </a:t>
            </a:r>
            <a:endParaRPr lang="zh-CN" altLang="en-US" sz="4000" dirty="0"/>
          </a:p>
        </p:txBody>
      </p:sp>
      <p:sp>
        <p:nvSpPr>
          <p:cNvPr id="5" name="文本框 4"/>
          <p:cNvSpPr txBox="1"/>
          <p:nvPr/>
        </p:nvSpPr>
        <p:spPr>
          <a:xfrm>
            <a:off x="825216" y="1603020"/>
            <a:ext cx="10577015" cy="3539430"/>
          </a:xfrm>
          <a:prstGeom prst="rect">
            <a:avLst/>
          </a:prstGeom>
          <a:noFill/>
        </p:spPr>
        <p:txBody>
          <a:bodyPr wrap="square" rtlCol="0">
            <a:spAutoFit/>
          </a:bodyPr>
          <a:lstStyle/>
          <a:p>
            <a:r>
              <a:rPr lang="en-US" altLang="zh-CN" sz="3200" dirty="0" smtClean="0"/>
              <a:t>Convolutional networks:</a:t>
            </a:r>
          </a:p>
          <a:p>
            <a:pPr marL="914400" lvl="1" indent="-457200">
              <a:buFont typeface="Arial" panose="020B0604020202020204" pitchFamily="34" charset="0"/>
              <a:buChar char="•"/>
            </a:pPr>
            <a:r>
              <a:rPr lang="en-US" altLang="zh-CN" sz="3200" dirty="0" smtClean="0"/>
              <a:t>whole-image classiﬁcation [19, 31, 32]</a:t>
            </a:r>
          </a:p>
          <a:p>
            <a:pPr marL="914400" lvl="1" indent="-457200">
              <a:buFont typeface="Arial" panose="020B0604020202020204" pitchFamily="34" charset="0"/>
              <a:buChar char="•"/>
            </a:pPr>
            <a:r>
              <a:rPr lang="en-US" altLang="zh-CN" sz="3200" dirty="0" smtClean="0"/>
              <a:t>bounding box object detection [29, 12, 17]</a:t>
            </a:r>
          </a:p>
          <a:p>
            <a:pPr marL="914400" lvl="1" indent="-457200">
              <a:buFont typeface="Arial" panose="020B0604020202020204" pitchFamily="34" charset="0"/>
              <a:buChar char="•"/>
            </a:pPr>
            <a:r>
              <a:rPr lang="en-US" altLang="zh-CN" sz="3200" dirty="0" smtClean="0"/>
              <a:t>part and </a:t>
            </a:r>
            <a:r>
              <a:rPr lang="en-US" altLang="zh-CN" sz="3200" dirty="0" err="1" smtClean="0"/>
              <a:t>keypoint</a:t>
            </a:r>
            <a:r>
              <a:rPr lang="en-US" altLang="zh-CN" sz="3200" dirty="0" smtClean="0"/>
              <a:t> prediction [39, 24]</a:t>
            </a:r>
          </a:p>
          <a:p>
            <a:pPr marL="914400" lvl="1" indent="-457200">
              <a:buFont typeface="Arial" panose="020B0604020202020204" pitchFamily="34" charset="0"/>
              <a:buChar char="•"/>
            </a:pPr>
            <a:r>
              <a:rPr lang="en-US" altLang="zh-CN" sz="3200" dirty="0" smtClean="0"/>
              <a:t>local correspondence [24, 9]</a:t>
            </a:r>
          </a:p>
          <a:p>
            <a:r>
              <a:rPr lang="en-US" altLang="zh-CN" sz="3200" dirty="0" smtClean="0"/>
              <a:t>The natural next step in the progression from coarse to ﬁne inference is to make a prediction at every pixel.</a:t>
            </a:r>
          </a:p>
        </p:txBody>
      </p:sp>
    </p:spTree>
    <p:extLst>
      <p:ext uri="{BB962C8B-B14F-4D97-AF65-F5344CB8AC3E}">
        <p14:creationId xmlns:p14="http://schemas.microsoft.com/office/powerpoint/2010/main" val="298398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smtClean="0"/>
              <a:t>1. Introduction </a:t>
            </a:r>
            <a:endParaRPr lang="zh-CN" altLang="en-US" sz="4000" dirty="0"/>
          </a:p>
        </p:txBody>
      </p:sp>
      <p:sp>
        <p:nvSpPr>
          <p:cNvPr id="5" name="文本框 4"/>
          <p:cNvSpPr txBox="1"/>
          <p:nvPr/>
        </p:nvSpPr>
        <p:spPr>
          <a:xfrm>
            <a:off x="825216" y="1174757"/>
            <a:ext cx="10577015" cy="4524315"/>
          </a:xfrm>
          <a:prstGeom prst="rect">
            <a:avLst/>
          </a:prstGeom>
          <a:noFill/>
        </p:spPr>
        <p:txBody>
          <a:bodyPr wrap="square" rtlCol="0">
            <a:spAutoFit/>
          </a:bodyPr>
          <a:lstStyle/>
          <a:p>
            <a:r>
              <a:rPr lang="en-US" altLang="zh-CN" sz="3200" dirty="0" smtClean="0"/>
              <a:t>this </a:t>
            </a:r>
            <a:r>
              <a:rPr lang="en-US" altLang="zh-CN" sz="3200" dirty="0"/>
              <a:t>is the ﬁrst work to train FCNs end-to-end (1) for </a:t>
            </a:r>
            <a:r>
              <a:rPr lang="en-US" altLang="zh-CN" sz="3200" dirty="0" err="1"/>
              <a:t>pixelwise</a:t>
            </a:r>
            <a:r>
              <a:rPr lang="en-US" altLang="zh-CN" sz="3200" dirty="0"/>
              <a:t> prediction and (2) from supervised pre-training. </a:t>
            </a:r>
            <a:endParaRPr lang="en-US" altLang="zh-CN" sz="3200" dirty="0" smtClean="0"/>
          </a:p>
          <a:p>
            <a:pPr marL="914400" lvl="1" indent="-457200">
              <a:buFont typeface="Arial" panose="020B0604020202020204" pitchFamily="34" charset="0"/>
              <a:buChar char="•"/>
            </a:pPr>
            <a:r>
              <a:rPr lang="en-US" altLang="zh-CN" sz="3200" dirty="0" smtClean="0"/>
              <a:t>Fully </a:t>
            </a:r>
            <a:r>
              <a:rPr lang="en-US" altLang="zh-CN" sz="3200" dirty="0"/>
              <a:t>convolutional versions of existing networks predict dense outputs from arbitrary-sized inputs. </a:t>
            </a:r>
            <a:endParaRPr lang="en-US" altLang="zh-CN" sz="3200" dirty="0" smtClean="0"/>
          </a:p>
          <a:p>
            <a:pPr marL="914400" lvl="1" indent="-457200">
              <a:buFont typeface="Arial" panose="020B0604020202020204" pitchFamily="34" charset="0"/>
              <a:buChar char="•"/>
            </a:pPr>
            <a:r>
              <a:rPr lang="en-US" altLang="zh-CN" sz="3200" dirty="0" smtClean="0"/>
              <a:t>Both learning and inference are performed whole-image-</a:t>
            </a:r>
            <a:r>
              <a:rPr lang="en-US" altLang="zh-CN" sz="3200" dirty="0" err="1" smtClean="0"/>
              <a:t>ata</a:t>
            </a:r>
            <a:r>
              <a:rPr lang="en-US" altLang="zh-CN" sz="3200" dirty="0" smtClean="0"/>
              <a:t>-time </a:t>
            </a:r>
            <a:r>
              <a:rPr lang="en-US" altLang="zh-CN" sz="3200" dirty="0"/>
              <a:t>by dense feedforward computation and backpropagation. </a:t>
            </a:r>
            <a:endParaRPr lang="en-US" altLang="zh-CN" sz="3200" dirty="0" smtClean="0"/>
          </a:p>
          <a:p>
            <a:pPr marL="914400" lvl="1" indent="-457200">
              <a:buFont typeface="Arial" panose="020B0604020202020204" pitchFamily="34" charset="0"/>
              <a:buChar char="•"/>
            </a:pPr>
            <a:r>
              <a:rPr lang="en-US" altLang="zh-CN" sz="3200" dirty="0" smtClean="0"/>
              <a:t>In-network </a:t>
            </a:r>
            <a:r>
              <a:rPr lang="en-US" altLang="zh-CN" sz="3200" dirty="0" err="1" smtClean="0"/>
              <a:t>upsampling</a:t>
            </a:r>
            <a:r>
              <a:rPr lang="en-US" altLang="zh-CN" sz="3200" dirty="0" smtClean="0"/>
              <a:t> layers enable </a:t>
            </a:r>
            <a:r>
              <a:rPr lang="en-US" altLang="zh-CN" sz="3200" dirty="0" err="1" smtClean="0"/>
              <a:t>pixelwise</a:t>
            </a:r>
            <a:r>
              <a:rPr lang="en-US" altLang="zh-CN" sz="3200" dirty="0" smtClean="0"/>
              <a:t> prediction </a:t>
            </a:r>
            <a:r>
              <a:rPr lang="en-US" altLang="zh-CN" sz="3200" dirty="0"/>
              <a:t>and learning in nets with subsampled pooling. </a:t>
            </a:r>
            <a:endParaRPr lang="en-US" altLang="zh-CN" sz="3200" dirty="0" smtClean="0"/>
          </a:p>
        </p:txBody>
      </p:sp>
    </p:spTree>
    <p:extLst>
      <p:ext uri="{BB962C8B-B14F-4D97-AF65-F5344CB8AC3E}">
        <p14:creationId xmlns:p14="http://schemas.microsoft.com/office/powerpoint/2010/main" val="193935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2</a:t>
            </a:r>
            <a:r>
              <a:rPr lang="en-US" altLang="zh-CN" sz="4000" dirty="0" smtClean="0"/>
              <a:t>. </a:t>
            </a:r>
            <a:r>
              <a:rPr lang="en-US" altLang="zh-CN" sz="4000" dirty="0" err="1" smtClean="0"/>
              <a:t>Relatedwork</a:t>
            </a:r>
            <a:r>
              <a:rPr lang="en-US" altLang="zh-CN" sz="4000" dirty="0" smtClean="0"/>
              <a:t> </a:t>
            </a:r>
            <a:endParaRPr lang="zh-CN" altLang="en-US" sz="4000" dirty="0"/>
          </a:p>
        </p:txBody>
      </p:sp>
      <p:sp>
        <p:nvSpPr>
          <p:cNvPr id="5" name="文本框 4"/>
          <p:cNvSpPr txBox="1"/>
          <p:nvPr/>
        </p:nvSpPr>
        <p:spPr>
          <a:xfrm>
            <a:off x="825216" y="1174757"/>
            <a:ext cx="10577015" cy="5509200"/>
          </a:xfrm>
          <a:prstGeom prst="rect">
            <a:avLst/>
          </a:prstGeom>
          <a:noFill/>
        </p:spPr>
        <p:txBody>
          <a:bodyPr wrap="square" rtlCol="0">
            <a:spAutoFit/>
          </a:bodyPr>
          <a:lstStyle/>
          <a:p>
            <a:r>
              <a:rPr lang="en-US" altLang="zh-CN" sz="3200" dirty="0"/>
              <a:t>Fully convolutional </a:t>
            </a:r>
            <a:r>
              <a:rPr lang="en-US" altLang="zh-CN" sz="3200" dirty="0" smtClean="0"/>
              <a:t>networks:</a:t>
            </a:r>
          </a:p>
          <a:p>
            <a:pPr marL="914400" lvl="1" indent="-457200">
              <a:buFont typeface="Arial" panose="020B0604020202020204" pitchFamily="34" charset="0"/>
              <a:buChar char="•"/>
            </a:pPr>
            <a:r>
              <a:rPr lang="en-US" altLang="zh-CN" sz="3200" dirty="0"/>
              <a:t>the idea of extending a </a:t>
            </a:r>
            <a:r>
              <a:rPr lang="en-US" altLang="zh-CN" sz="3200" dirty="0" err="1"/>
              <a:t>convnet</a:t>
            </a:r>
            <a:r>
              <a:rPr lang="en-US" altLang="zh-CN" sz="3200" dirty="0"/>
              <a:t> to arbitrary-sized inputs ﬁrst appeared in </a:t>
            </a:r>
            <a:r>
              <a:rPr lang="en-US" altLang="zh-CN" sz="3200" dirty="0" err="1"/>
              <a:t>Matan</a:t>
            </a:r>
            <a:r>
              <a:rPr lang="en-US" altLang="zh-CN" sz="3200" dirty="0"/>
              <a:t> et al. [25</a:t>
            </a:r>
            <a:r>
              <a:rPr lang="en-US" altLang="zh-CN" sz="3200" dirty="0" smtClean="0"/>
              <a:t>]</a:t>
            </a:r>
          </a:p>
          <a:p>
            <a:pPr marL="914400" lvl="1" indent="-457200">
              <a:buFont typeface="Arial" panose="020B0604020202020204" pitchFamily="34" charset="0"/>
              <a:buChar char="•"/>
            </a:pPr>
            <a:r>
              <a:rPr lang="en-US" altLang="zh-CN" sz="3200" dirty="0" err="1"/>
              <a:t>WolfandPlatt</a:t>
            </a:r>
            <a:r>
              <a:rPr lang="en-US" altLang="zh-CN" sz="3200" dirty="0"/>
              <a:t> [37] expand </a:t>
            </a:r>
            <a:r>
              <a:rPr lang="en-US" altLang="zh-CN" sz="3200" dirty="0" err="1"/>
              <a:t>convnet</a:t>
            </a:r>
            <a:r>
              <a:rPr lang="en-US" altLang="zh-CN" sz="3200" dirty="0"/>
              <a:t> outputs to 2-dimensional maps of detection scores for the four corners of postal address blocks</a:t>
            </a:r>
            <a:r>
              <a:rPr lang="en-US" altLang="zh-CN" sz="3200" dirty="0" smtClean="0"/>
              <a:t>.</a:t>
            </a:r>
          </a:p>
          <a:p>
            <a:pPr marL="914400" lvl="1" indent="-457200">
              <a:buFont typeface="Arial" panose="020B0604020202020204" pitchFamily="34" charset="0"/>
              <a:buChar char="•"/>
            </a:pPr>
            <a:r>
              <a:rPr lang="en-US" altLang="zh-CN" sz="3200" dirty="0"/>
              <a:t>Ning et al. [27] deﬁne a </a:t>
            </a:r>
            <a:r>
              <a:rPr lang="en-US" altLang="zh-CN" sz="3200" dirty="0" err="1"/>
              <a:t>convnet</a:t>
            </a:r>
            <a:r>
              <a:rPr lang="en-US" altLang="zh-CN" sz="3200" dirty="0"/>
              <a:t> for coarse multiclass segmentation of C. </a:t>
            </a:r>
            <a:r>
              <a:rPr lang="en-US" altLang="zh-CN" sz="3200" dirty="0" err="1"/>
              <a:t>elegans</a:t>
            </a:r>
            <a:r>
              <a:rPr lang="en-US" altLang="zh-CN" sz="3200" dirty="0"/>
              <a:t> tissues with fully convolutional inference</a:t>
            </a:r>
            <a:r>
              <a:rPr lang="en-US" altLang="zh-CN" sz="3200" dirty="0" smtClean="0"/>
              <a:t>.</a:t>
            </a:r>
          </a:p>
          <a:p>
            <a:pPr marL="914400" lvl="1" indent="-457200">
              <a:buFont typeface="Arial" panose="020B0604020202020204" pitchFamily="34" charset="0"/>
              <a:buChar char="•"/>
            </a:pPr>
            <a:r>
              <a:rPr lang="en-US" altLang="zh-CN" sz="3200" dirty="0" err="1"/>
              <a:t>Fullyconvolutionalcomputationhasalsobeenexploited</a:t>
            </a:r>
            <a:r>
              <a:rPr lang="en-US" altLang="zh-CN" sz="3200" dirty="0"/>
              <a:t> in the present era of many-layered nets.</a:t>
            </a:r>
            <a:endParaRPr lang="en-US" altLang="zh-CN" sz="3200" dirty="0" smtClean="0"/>
          </a:p>
        </p:txBody>
      </p:sp>
    </p:spTree>
    <p:extLst>
      <p:ext uri="{BB962C8B-B14F-4D97-AF65-F5344CB8AC3E}">
        <p14:creationId xmlns:p14="http://schemas.microsoft.com/office/powerpoint/2010/main" val="3529201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2</a:t>
            </a:r>
            <a:r>
              <a:rPr lang="en-US" altLang="zh-CN" sz="4000" dirty="0" smtClean="0"/>
              <a:t>. </a:t>
            </a:r>
            <a:r>
              <a:rPr lang="en-US" altLang="zh-CN" sz="4000" dirty="0" err="1" smtClean="0"/>
              <a:t>Relatedwork</a:t>
            </a:r>
            <a:r>
              <a:rPr lang="en-US" altLang="zh-CN" sz="4000" dirty="0" smtClean="0"/>
              <a:t> </a:t>
            </a:r>
            <a:endParaRPr lang="zh-CN" altLang="en-US" sz="4000" dirty="0"/>
          </a:p>
        </p:txBody>
      </p:sp>
      <p:sp>
        <p:nvSpPr>
          <p:cNvPr id="5" name="文本框 4"/>
          <p:cNvSpPr txBox="1"/>
          <p:nvPr/>
        </p:nvSpPr>
        <p:spPr>
          <a:xfrm>
            <a:off x="825216" y="1174757"/>
            <a:ext cx="10577015" cy="5016758"/>
          </a:xfrm>
          <a:prstGeom prst="rect">
            <a:avLst/>
          </a:prstGeom>
          <a:noFill/>
        </p:spPr>
        <p:txBody>
          <a:bodyPr wrap="square" rtlCol="0">
            <a:spAutoFit/>
          </a:bodyPr>
          <a:lstStyle/>
          <a:p>
            <a:r>
              <a:rPr lang="en-US" altLang="zh-CN" sz="3200" dirty="0"/>
              <a:t>Dense prediction with </a:t>
            </a:r>
            <a:r>
              <a:rPr lang="en-US" altLang="zh-CN" sz="3200" dirty="0" err="1" smtClean="0"/>
              <a:t>convnets</a:t>
            </a:r>
            <a:r>
              <a:rPr lang="en-US" altLang="zh-CN" sz="3200" dirty="0" smtClean="0"/>
              <a:t>:</a:t>
            </a:r>
          </a:p>
          <a:p>
            <a:pPr marL="914400" lvl="1" indent="-457200">
              <a:buFont typeface="Arial" panose="020B0604020202020204" pitchFamily="34" charset="0"/>
              <a:buChar char="•"/>
            </a:pPr>
            <a:r>
              <a:rPr lang="en-US" altLang="zh-CN" sz="3200" dirty="0" smtClean="0"/>
              <a:t>small </a:t>
            </a:r>
            <a:r>
              <a:rPr lang="en-US" altLang="zh-CN" sz="3200" dirty="0"/>
              <a:t>models restricting capacity and receptive </a:t>
            </a:r>
            <a:r>
              <a:rPr lang="en-US" altLang="zh-CN" sz="3200" dirty="0" smtClean="0"/>
              <a:t>ﬁelds</a:t>
            </a:r>
          </a:p>
          <a:p>
            <a:pPr marL="914400" lvl="1" indent="-457200">
              <a:buFont typeface="Arial" panose="020B0604020202020204" pitchFamily="34" charset="0"/>
              <a:buChar char="•"/>
            </a:pPr>
            <a:r>
              <a:rPr lang="en-US" altLang="zh-CN" sz="3200" dirty="0" err="1" smtClean="0"/>
              <a:t>patchwise</a:t>
            </a:r>
            <a:r>
              <a:rPr lang="en-US" altLang="zh-CN" sz="3200" dirty="0" smtClean="0"/>
              <a:t> </a:t>
            </a:r>
            <a:r>
              <a:rPr lang="en-US" altLang="zh-CN" sz="3200" dirty="0"/>
              <a:t>training [27, 2, 8, 28, 11</a:t>
            </a:r>
            <a:r>
              <a:rPr lang="en-US" altLang="zh-CN" sz="3200" dirty="0" smtClean="0"/>
              <a:t>].</a:t>
            </a:r>
          </a:p>
          <a:p>
            <a:pPr marL="914400" lvl="1" indent="-457200">
              <a:buFont typeface="Arial" panose="020B0604020202020204" pitchFamily="34" charset="0"/>
              <a:buChar char="•"/>
            </a:pPr>
            <a:r>
              <a:rPr lang="en-US" altLang="zh-CN" sz="3200" dirty="0"/>
              <a:t>post-</a:t>
            </a:r>
            <a:r>
              <a:rPr lang="en-US" altLang="zh-CN" sz="3200" dirty="0" err="1"/>
              <a:t>processingbysuperpixelprojection,randomﬁeld</a:t>
            </a:r>
            <a:r>
              <a:rPr lang="en-US" altLang="zh-CN" sz="3200" dirty="0"/>
              <a:t> regularization, ﬁltering, or local classiﬁcation [8, 2, 11].</a:t>
            </a:r>
            <a:endParaRPr lang="en-US" altLang="zh-CN" sz="3200" dirty="0" smtClean="0"/>
          </a:p>
          <a:p>
            <a:pPr marL="914400" lvl="1" indent="-457200">
              <a:buFont typeface="Arial" panose="020B0604020202020204" pitchFamily="34" charset="0"/>
              <a:buChar char="•"/>
            </a:pPr>
            <a:r>
              <a:rPr lang="en-US" altLang="zh-CN" sz="3200" dirty="0"/>
              <a:t>input shifting and output interlacing for dense output [28, 11] as introduced by </a:t>
            </a:r>
            <a:r>
              <a:rPr lang="en-US" altLang="zh-CN" sz="3200" dirty="0" err="1"/>
              <a:t>OverFeat</a:t>
            </a:r>
            <a:r>
              <a:rPr lang="en-US" altLang="zh-CN" sz="3200" dirty="0"/>
              <a:t> [</a:t>
            </a:r>
            <a:r>
              <a:rPr lang="en-US" altLang="zh-CN" sz="3200" dirty="0" smtClean="0"/>
              <a:t>29]</a:t>
            </a:r>
          </a:p>
          <a:p>
            <a:pPr marL="914400" lvl="1" indent="-457200">
              <a:buFont typeface="Arial" panose="020B0604020202020204" pitchFamily="34" charset="0"/>
              <a:buChar char="•"/>
            </a:pPr>
            <a:r>
              <a:rPr lang="it-IT" altLang="zh-CN" sz="3200" dirty="0"/>
              <a:t>multi-scale pyramid processing [8, 28, 11</a:t>
            </a:r>
            <a:r>
              <a:rPr lang="it-IT" altLang="zh-CN" sz="3200" dirty="0" smtClean="0"/>
              <a:t>]</a:t>
            </a:r>
          </a:p>
          <a:p>
            <a:pPr marL="914400" lvl="1" indent="-457200">
              <a:buFont typeface="Arial" panose="020B0604020202020204" pitchFamily="34" charset="0"/>
              <a:buChar char="•"/>
            </a:pPr>
            <a:r>
              <a:rPr lang="en-US" altLang="zh-CN" sz="3200" dirty="0"/>
              <a:t>saturating </a:t>
            </a:r>
            <a:r>
              <a:rPr lang="en-US" altLang="zh-CN" sz="3200" dirty="0" err="1"/>
              <a:t>tanh</a:t>
            </a:r>
            <a:r>
              <a:rPr lang="en-US" altLang="zh-CN" sz="3200" dirty="0"/>
              <a:t> nonlinearities [8, 5, 28</a:t>
            </a:r>
            <a:r>
              <a:rPr lang="en-US" altLang="zh-CN" sz="3200" dirty="0" smtClean="0"/>
              <a:t>]</a:t>
            </a:r>
          </a:p>
          <a:p>
            <a:pPr marL="914400" lvl="1" indent="-457200">
              <a:buFont typeface="Arial" panose="020B0604020202020204" pitchFamily="34" charset="0"/>
              <a:buChar char="•"/>
            </a:pPr>
            <a:r>
              <a:rPr lang="en-US" altLang="zh-CN" sz="3200" dirty="0"/>
              <a:t>ensembles [2, 11</a:t>
            </a:r>
            <a:r>
              <a:rPr lang="en-US" altLang="zh-CN" sz="3200" dirty="0" smtClean="0"/>
              <a:t>]</a:t>
            </a:r>
            <a:endParaRPr lang="en-US" altLang="zh-CN" sz="3200" dirty="0" smtClean="0"/>
          </a:p>
        </p:txBody>
      </p:sp>
    </p:spTree>
    <p:extLst>
      <p:ext uri="{BB962C8B-B14F-4D97-AF65-F5344CB8AC3E}">
        <p14:creationId xmlns:p14="http://schemas.microsoft.com/office/powerpoint/2010/main" val="3967584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smtClean="0"/>
              <a:t>3. </a:t>
            </a:r>
            <a:r>
              <a:rPr lang="en-US" altLang="zh-CN" sz="4000" dirty="0" err="1" smtClean="0"/>
              <a:t>Fullyconvolutionalnetworks</a:t>
            </a:r>
            <a:endParaRPr lang="zh-CN" altLang="en-US" sz="4000" dirty="0"/>
          </a:p>
        </p:txBody>
      </p:sp>
      <mc:AlternateContent xmlns:mc="http://schemas.openxmlformats.org/markup-compatibility/2006">
        <mc:Choice xmlns:a14="http://schemas.microsoft.com/office/drawing/2010/main" Requires="a14">
          <p:sp>
            <p:nvSpPr>
              <p:cNvPr id="5" name="文本框 4"/>
              <p:cNvSpPr txBox="1"/>
              <p:nvPr/>
            </p:nvSpPr>
            <p:spPr>
              <a:xfrm>
                <a:off x="825216" y="1174757"/>
                <a:ext cx="10577015" cy="4901470"/>
              </a:xfrm>
              <a:prstGeom prst="rect">
                <a:avLst/>
              </a:prstGeom>
              <a:noFill/>
            </p:spPr>
            <p:txBody>
              <a:bodyPr wrap="square" rtlCol="0">
                <a:spAutoFit/>
              </a:bodyPr>
              <a:lstStyle/>
              <a:p>
                <a:r>
                  <a:rPr lang="en-US" altLang="zh-CN" sz="2800" dirty="0" smtClean="0"/>
                  <a:t>Each layer of data in a </a:t>
                </a:r>
                <a:r>
                  <a:rPr lang="en-US" altLang="zh-CN" sz="2800" dirty="0" err="1"/>
                  <a:t>convnet</a:t>
                </a:r>
                <a:r>
                  <a:rPr lang="en-US" altLang="zh-CN" sz="2800" dirty="0"/>
                  <a:t> is a three-dimensional array of size </a:t>
                </a:r>
                <a:r>
                  <a:rPr lang="en-US" altLang="zh-CN" sz="2800" dirty="0" smtClean="0"/>
                  <a:t>h*w*d</a:t>
                </a:r>
              </a:p>
              <a:p>
                <a:r>
                  <a:rPr lang="en-US" altLang="zh-CN" sz="2800" dirty="0" err="1"/>
                  <a:t>Convnets</a:t>
                </a:r>
                <a:r>
                  <a:rPr lang="en-US" altLang="zh-CN" sz="2800" dirty="0"/>
                  <a:t> are built on translation invariance. </a:t>
                </a:r>
                <a:endParaRPr lang="en-US" altLang="zh-CN" sz="2800" dirty="0" smtClean="0"/>
              </a:p>
              <a:p>
                <a:r>
                  <a:rPr lang="en-US" altLang="zh-CN" sz="2800" dirty="0"/>
                  <a:t>Writing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𝑖𝑗</m:t>
                        </m:r>
                      </m:sub>
                    </m:sSub>
                  </m:oMath>
                </a14:m>
                <a:r>
                  <a:rPr lang="en-US" altLang="zh-CN" sz="2800" dirty="0" smtClean="0"/>
                  <a:t> for </a:t>
                </a:r>
                <a:r>
                  <a:rPr lang="en-US" altLang="zh-CN" sz="2800" dirty="0"/>
                  <a:t>the data vector </a:t>
                </a:r>
                <a:r>
                  <a:rPr lang="en-US" altLang="zh-CN" sz="2800" dirty="0" smtClean="0"/>
                  <a:t>at location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a14:m>
                <a:r>
                  <a:rPr lang="en-US" altLang="zh-CN" sz="2400" dirty="0" smtClean="0"/>
                  <a:t> </a:t>
                </a:r>
                <a:r>
                  <a:rPr lang="en-US" altLang="zh-CN" sz="2800" dirty="0" smtClean="0"/>
                  <a:t>in a particular layer, and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i="1">
                            <a:latin typeface="Cambria Math" panose="02040503050406030204" pitchFamily="18" charset="0"/>
                          </a:rPr>
                          <m:t>𝑖𝑗</m:t>
                        </m:r>
                      </m:sub>
                    </m:sSub>
                  </m:oMath>
                </a14:m>
                <a:r>
                  <a:rPr lang="en-US" altLang="zh-CN" sz="2800" dirty="0" smtClean="0"/>
                  <a:t> for the following </a:t>
                </a:r>
                <a:r>
                  <a:rPr lang="en-US" altLang="zh-CN" sz="2800" dirty="0"/>
                  <a:t>layer, these functions compute outputs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i="1">
                            <a:latin typeface="Cambria Math" panose="02040503050406030204" pitchFamily="18" charset="0"/>
                          </a:rPr>
                          <m:t>𝑖𝑗</m:t>
                        </m:r>
                      </m:sub>
                    </m:sSub>
                  </m:oMath>
                </a14:m>
                <a:r>
                  <a:rPr lang="en-US" altLang="zh-CN" sz="2800" dirty="0"/>
                  <a:t> </a:t>
                </a:r>
                <a:r>
                  <a:rPr lang="en-US" altLang="zh-CN" sz="2800" dirty="0" smtClean="0"/>
                  <a:t>by:</a:t>
                </a:r>
              </a:p>
              <a:p>
                <a:endParaRPr lang="en-US" altLang="zh-CN" sz="2800" dirty="0" smtClean="0"/>
              </a:p>
              <a:p>
                <a:r>
                  <a:rPr lang="en-US" altLang="zh-CN" sz="2800" dirty="0"/>
                  <a:t> </a:t>
                </a:r>
                <a:endParaRPr lang="en-US" altLang="zh-CN" sz="2800" dirty="0" smtClean="0"/>
              </a:p>
              <a:p>
                <a14:m>
                  <m:oMath xmlns:m="http://schemas.openxmlformats.org/officeDocument/2006/math">
                    <m:r>
                      <a:rPr lang="en-US" altLang="zh-CN" sz="2800" b="0" i="1" smtClean="0">
                        <a:latin typeface="Cambria Math" panose="02040503050406030204" pitchFamily="18" charset="0"/>
                      </a:rPr>
                      <m:t>𝑘</m:t>
                    </m:r>
                  </m:oMath>
                </a14:m>
                <a:r>
                  <a:rPr lang="en-US" altLang="zh-CN" sz="2800" dirty="0" smtClean="0"/>
                  <a:t> is </a:t>
                </a:r>
                <a:r>
                  <a:rPr lang="en-US" altLang="zh-CN" sz="2800" dirty="0"/>
                  <a:t>called the kernel size, </a:t>
                </a:r>
                <a14:m>
                  <m:oMath xmlns:m="http://schemas.openxmlformats.org/officeDocument/2006/math">
                    <m:r>
                      <a:rPr lang="en-US" altLang="zh-CN" sz="2800" b="0" i="1" smtClean="0">
                        <a:latin typeface="Cambria Math" panose="02040503050406030204" pitchFamily="18" charset="0"/>
                      </a:rPr>
                      <m:t>𝑠</m:t>
                    </m:r>
                  </m:oMath>
                </a14:m>
                <a:r>
                  <a:rPr lang="en-US" altLang="zh-CN" sz="2800" dirty="0" smtClean="0"/>
                  <a:t> </a:t>
                </a:r>
                <a:r>
                  <a:rPr lang="en-US" altLang="zh-CN" sz="2800" dirty="0"/>
                  <a:t>is the stride or subsampling factor, and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𝑘𝑠</m:t>
                        </m:r>
                      </m:sub>
                    </m:sSub>
                  </m:oMath>
                </a14:m>
                <a:r>
                  <a:rPr lang="en-US" altLang="zh-CN" sz="2800" dirty="0"/>
                  <a:t> determines the layer </a:t>
                </a:r>
                <a:r>
                  <a:rPr lang="en-US" altLang="zh-CN" sz="2800" dirty="0" smtClean="0"/>
                  <a:t>type.</a:t>
                </a:r>
              </a:p>
              <a:p>
                <a:r>
                  <a:rPr lang="en-US" altLang="zh-CN" sz="2800" dirty="0" smtClean="0"/>
                  <a:t>kernel </a:t>
                </a:r>
                <a:r>
                  <a:rPr lang="en-US" altLang="zh-CN" sz="2800" dirty="0"/>
                  <a:t>size and stride obeying the transformation </a:t>
                </a:r>
                <a:r>
                  <a:rPr lang="en-US" altLang="zh-CN" sz="2800" dirty="0" smtClean="0"/>
                  <a:t>rule:</a:t>
                </a:r>
              </a:p>
              <a:p>
                <a:endParaRPr lang="en-US" altLang="zh-CN" sz="2800"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825216" y="1174757"/>
                <a:ext cx="10577015" cy="4901470"/>
              </a:xfrm>
              <a:prstGeom prst="rect">
                <a:avLst/>
              </a:prstGeom>
              <a:blipFill rotWithShape="0">
                <a:blip r:embed="rId3"/>
                <a:stretch>
                  <a:fillRect l="-1153" t="-1244"/>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507519" y="3543600"/>
            <a:ext cx="5212408" cy="640345"/>
          </a:xfrm>
          <a:prstGeom prst="rect">
            <a:avLst/>
          </a:prstGeom>
        </p:spPr>
      </p:pic>
      <p:pic>
        <p:nvPicPr>
          <p:cNvPr id="3" name="图片 2"/>
          <p:cNvPicPr>
            <a:picLocks noChangeAspect="1"/>
          </p:cNvPicPr>
          <p:nvPr/>
        </p:nvPicPr>
        <p:blipFill>
          <a:blip r:embed="rId5"/>
          <a:stretch>
            <a:fillRect/>
          </a:stretch>
        </p:blipFill>
        <p:spPr>
          <a:xfrm>
            <a:off x="3762163" y="5581049"/>
            <a:ext cx="4691580" cy="529903"/>
          </a:xfrm>
          <a:prstGeom prst="rect">
            <a:avLst/>
          </a:prstGeom>
        </p:spPr>
      </p:pic>
    </p:spTree>
    <p:extLst>
      <p:ext uri="{BB962C8B-B14F-4D97-AF65-F5344CB8AC3E}">
        <p14:creationId xmlns:p14="http://schemas.microsoft.com/office/powerpoint/2010/main" val="148912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3.1</a:t>
            </a:r>
            <a:r>
              <a:rPr lang="en-US" altLang="zh-CN" sz="4000" dirty="0" smtClean="0"/>
              <a:t>. </a:t>
            </a:r>
            <a:r>
              <a:rPr lang="en-US" altLang="zh-CN" sz="4000" dirty="0" err="1" smtClean="0"/>
              <a:t>Adaptingclassiﬁersfordenseprediction</a:t>
            </a:r>
            <a:r>
              <a:rPr lang="en-US" altLang="zh-CN" sz="4000" dirty="0" smtClean="0"/>
              <a:t> </a:t>
            </a:r>
            <a:endParaRPr lang="zh-CN" altLang="en-US" sz="4000" dirty="0"/>
          </a:p>
        </p:txBody>
      </p:sp>
      <p:sp>
        <p:nvSpPr>
          <p:cNvPr id="5" name="文本框 4"/>
          <p:cNvSpPr txBox="1"/>
          <p:nvPr/>
        </p:nvSpPr>
        <p:spPr>
          <a:xfrm>
            <a:off x="825216" y="1174757"/>
            <a:ext cx="10577015" cy="3970318"/>
          </a:xfrm>
          <a:prstGeom prst="rect">
            <a:avLst/>
          </a:prstGeom>
          <a:noFill/>
        </p:spPr>
        <p:txBody>
          <a:bodyPr wrap="square" rtlCol="0">
            <a:spAutoFit/>
          </a:bodyPr>
          <a:lstStyle/>
          <a:p>
            <a:r>
              <a:rPr lang="en-US" altLang="zh-CN" sz="2800" dirty="0" smtClean="0"/>
              <a:t>The fully </a:t>
            </a:r>
            <a:r>
              <a:rPr lang="en-US" altLang="zh-CN" sz="2800" dirty="0"/>
              <a:t>connected layers </a:t>
            </a:r>
            <a:r>
              <a:rPr lang="en-US" altLang="zh-CN" sz="2800" dirty="0" smtClean="0"/>
              <a:t>of some typical </a:t>
            </a:r>
            <a:r>
              <a:rPr lang="en-US" altLang="zh-CN" sz="2800" dirty="0"/>
              <a:t>recognition nets, including </a:t>
            </a:r>
            <a:r>
              <a:rPr lang="en-US" altLang="zh-CN" sz="2800" dirty="0" err="1"/>
              <a:t>LeNet</a:t>
            </a:r>
            <a:r>
              <a:rPr lang="en-US" altLang="zh-CN" sz="2800" dirty="0"/>
              <a:t> [21], </a:t>
            </a:r>
            <a:r>
              <a:rPr lang="en-US" altLang="zh-CN" sz="2800" dirty="0" err="1"/>
              <a:t>AlexNet</a:t>
            </a:r>
            <a:r>
              <a:rPr lang="en-US" altLang="zh-CN" sz="2800" dirty="0"/>
              <a:t> [19], and its deeper successors [31, 32], have ﬁxed dimensions and throw away spatial </a:t>
            </a:r>
            <a:r>
              <a:rPr lang="en-US" altLang="zh-CN" sz="2800" dirty="0" smtClean="0"/>
              <a:t>coordinates.</a:t>
            </a:r>
          </a:p>
          <a:p>
            <a:r>
              <a:rPr lang="en-US" altLang="zh-CN" sz="2800" dirty="0"/>
              <a:t>Doing so casts them into fully convolutional networks that take input of </a:t>
            </a:r>
            <a:r>
              <a:rPr lang="en-US" altLang="zh-CN" sz="2800" dirty="0" smtClean="0"/>
              <a:t>any size and output classiﬁcation maps.</a:t>
            </a:r>
          </a:p>
          <a:p>
            <a:r>
              <a:rPr lang="en-US" altLang="zh-CN" sz="2800" dirty="0"/>
              <a:t>While our reinterpretation of classiﬁcation nets as fully convolutional yields output maps for inputs of any size, the output dimensions are typically reduced by subsampling. </a:t>
            </a:r>
            <a:endParaRPr lang="en-US" altLang="zh-CN" sz="2800" dirty="0" smtClean="0"/>
          </a:p>
          <a:p>
            <a:endParaRPr lang="en-US" altLang="zh-CN" sz="2800" dirty="0" smtClean="0"/>
          </a:p>
        </p:txBody>
      </p:sp>
    </p:spTree>
    <p:extLst>
      <p:ext uri="{BB962C8B-B14F-4D97-AF65-F5344CB8AC3E}">
        <p14:creationId xmlns:p14="http://schemas.microsoft.com/office/powerpoint/2010/main" val="3890645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3.1</a:t>
            </a:r>
            <a:r>
              <a:rPr lang="en-US" altLang="zh-CN" sz="4000" dirty="0" smtClean="0"/>
              <a:t>. </a:t>
            </a:r>
            <a:r>
              <a:rPr lang="en-US" altLang="zh-CN" sz="4000" dirty="0" err="1" smtClean="0"/>
              <a:t>Adaptingclassiﬁersfordenseprediction</a:t>
            </a:r>
            <a:r>
              <a:rPr lang="en-US" altLang="zh-CN" sz="4000" dirty="0" smtClean="0"/>
              <a:t> </a:t>
            </a:r>
            <a:endParaRPr lang="zh-CN" altLang="en-US" sz="4000" dirty="0"/>
          </a:p>
        </p:txBody>
      </p:sp>
      <p:sp>
        <p:nvSpPr>
          <p:cNvPr id="5" name="文本框 4"/>
          <p:cNvSpPr txBox="1"/>
          <p:nvPr/>
        </p:nvSpPr>
        <p:spPr>
          <a:xfrm>
            <a:off x="825216" y="1174757"/>
            <a:ext cx="10577015" cy="3970318"/>
          </a:xfrm>
          <a:prstGeom prst="rect">
            <a:avLst/>
          </a:prstGeom>
          <a:noFill/>
        </p:spPr>
        <p:txBody>
          <a:bodyPr wrap="square" rtlCol="0">
            <a:spAutoFit/>
          </a:bodyPr>
          <a:lstStyle/>
          <a:p>
            <a:r>
              <a:rPr lang="en-US" altLang="zh-CN" sz="2800" dirty="0" smtClean="0"/>
              <a:t>The fully </a:t>
            </a:r>
            <a:r>
              <a:rPr lang="en-US" altLang="zh-CN" sz="2800" dirty="0"/>
              <a:t>connected layers </a:t>
            </a:r>
            <a:r>
              <a:rPr lang="en-US" altLang="zh-CN" sz="2800" dirty="0" smtClean="0"/>
              <a:t>of some typical </a:t>
            </a:r>
            <a:r>
              <a:rPr lang="en-US" altLang="zh-CN" sz="2800" dirty="0"/>
              <a:t>recognition nets, including </a:t>
            </a:r>
            <a:r>
              <a:rPr lang="en-US" altLang="zh-CN" sz="2800" dirty="0" err="1"/>
              <a:t>LeNet</a:t>
            </a:r>
            <a:r>
              <a:rPr lang="en-US" altLang="zh-CN" sz="2800" dirty="0"/>
              <a:t> [21], </a:t>
            </a:r>
            <a:r>
              <a:rPr lang="en-US" altLang="zh-CN" sz="2800" dirty="0" err="1"/>
              <a:t>AlexNet</a:t>
            </a:r>
            <a:r>
              <a:rPr lang="en-US" altLang="zh-CN" sz="2800" dirty="0"/>
              <a:t> [19], and its deeper successors [31, 32], have ﬁxed dimensions and throw away spatial </a:t>
            </a:r>
            <a:r>
              <a:rPr lang="en-US" altLang="zh-CN" sz="2800" dirty="0" smtClean="0"/>
              <a:t>coordinates.</a:t>
            </a:r>
          </a:p>
          <a:p>
            <a:r>
              <a:rPr lang="en-US" altLang="zh-CN" sz="2800" dirty="0"/>
              <a:t>Doing so casts them into fully convolutional networks that take input of </a:t>
            </a:r>
            <a:r>
              <a:rPr lang="en-US" altLang="zh-CN" sz="2800" dirty="0" smtClean="0"/>
              <a:t>any size and output classiﬁcation maps.</a:t>
            </a:r>
          </a:p>
          <a:p>
            <a:r>
              <a:rPr lang="en-US" altLang="zh-CN" sz="2800" dirty="0"/>
              <a:t>While our reinterpretation of classiﬁcation nets as fully convolutional yields output maps for inputs of any size, the output dimensions are typically reduced by subsampling. </a:t>
            </a:r>
            <a:endParaRPr lang="en-US" altLang="zh-CN" sz="2800" dirty="0" smtClean="0"/>
          </a:p>
          <a:p>
            <a:endParaRPr lang="en-US" altLang="zh-CN" sz="2800" dirty="0" smtClean="0"/>
          </a:p>
        </p:txBody>
      </p:sp>
      <p:pic>
        <p:nvPicPr>
          <p:cNvPr id="6" name="图片 5"/>
          <p:cNvPicPr>
            <a:picLocks noChangeAspect="1"/>
          </p:cNvPicPr>
          <p:nvPr/>
        </p:nvPicPr>
        <p:blipFill>
          <a:blip r:embed="rId3"/>
          <a:stretch>
            <a:fillRect/>
          </a:stretch>
        </p:blipFill>
        <p:spPr>
          <a:xfrm>
            <a:off x="2261282" y="1174757"/>
            <a:ext cx="7704882" cy="5541681"/>
          </a:xfrm>
          <a:prstGeom prst="rect">
            <a:avLst/>
          </a:prstGeom>
        </p:spPr>
      </p:pic>
    </p:spTree>
    <p:extLst>
      <p:ext uri="{BB962C8B-B14F-4D97-AF65-F5344CB8AC3E}">
        <p14:creationId xmlns:p14="http://schemas.microsoft.com/office/powerpoint/2010/main" val="285412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125" y="204716"/>
            <a:ext cx="11927198" cy="707886"/>
          </a:xfrm>
          <a:prstGeom prst="rect">
            <a:avLst/>
          </a:prstGeom>
          <a:noFill/>
        </p:spPr>
        <p:txBody>
          <a:bodyPr wrap="square" rtlCol="0">
            <a:spAutoFit/>
          </a:bodyPr>
          <a:lstStyle/>
          <a:p>
            <a:r>
              <a:rPr lang="en-US" altLang="zh-CN" sz="4000" dirty="0"/>
              <a:t>3.2</a:t>
            </a:r>
            <a:r>
              <a:rPr lang="en-US" altLang="zh-CN" sz="4000" dirty="0" smtClean="0"/>
              <a:t>. Shift-and-stitch is ﬁlter rarefaction </a:t>
            </a:r>
            <a:endParaRPr lang="zh-CN" altLang="en-US" sz="4000" dirty="0"/>
          </a:p>
        </p:txBody>
      </p:sp>
      <mc:AlternateContent xmlns:mc="http://schemas.openxmlformats.org/markup-compatibility/2006">
        <mc:Choice xmlns:a14="http://schemas.microsoft.com/office/drawing/2010/main" Requires="a14">
          <p:sp>
            <p:nvSpPr>
              <p:cNvPr id="5" name="文本框 4"/>
              <p:cNvSpPr txBox="1"/>
              <p:nvPr/>
            </p:nvSpPr>
            <p:spPr>
              <a:xfrm>
                <a:off x="825216" y="1174757"/>
                <a:ext cx="10577015" cy="4074320"/>
              </a:xfrm>
              <a:prstGeom prst="rect">
                <a:avLst/>
              </a:prstGeom>
              <a:noFill/>
            </p:spPr>
            <p:txBody>
              <a:bodyPr wrap="square" rtlCol="0">
                <a:spAutoFit/>
              </a:bodyPr>
              <a:lstStyle/>
              <a:p>
                <a:r>
                  <a:rPr lang="en-US" altLang="zh-CN" sz="2800" dirty="0" smtClean="0"/>
                  <a:t>Input shifting and output interlacing is a trick that yields dense predictions from coarse outputs without interpolation, introduced by </a:t>
                </a:r>
                <a:r>
                  <a:rPr lang="en-US" altLang="zh-CN" sz="2800" dirty="0" err="1"/>
                  <a:t>OverFeat</a:t>
                </a:r>
                <a:r>
                  <a:rPr lang="en-US" altLang="zh-CN" sz="2800" dirty="0"/>
                  <a:t> [29]. </a:t>
                </a:r>
                <a:endParaRPr lang="en-US" altLang="zh-CN" sz="2800" dirty="0" smtClean="0"/>
              </a:p>
              <a:p>
                <a:r>
                  <a:rPr lang="en-US" altLang="zh-CN" sz="2800" dirty="0" smtClean="0"/>
                  <a:t>If </a:t>
                </a:r>
                <a:r>
                  <a:rPr lang="en-US" altLang="zh-CN" sz="2800" dirty="0"/>
                  <a:t>the outputs are </a:t>
                </a:r>
                <a:r>
                  <a:rPr lang="en-US" altLang="zh-CN" sz="2800" dirty="0" smtClean="0"/>
                  <a:t>down-sampled by a factor of </a:t>
                </a:r>
                <a:r>
                  <a:rPr lang="en-US" altLang="zh-CN" sz="2800" dirty="0"/>
                  <a:t>f</a:t>
                </a:r>
                <a:r>
                  <a:rPr lang="en-US" altLang="zh-CN" sz="2800" dirty="0" smtClean="0"/>
                  <a:t>, the input is shifted (by left and top </a:t>
                </a:r>
                <a:r>
                  <a:rPr lang="en-US" altLang="zh-CN" sz="2800" dirty="0"/>
                  <a:t>padding) </a:t>
                </a:r>
                <a14:m>
                  <m:oMath xmlns:m="http://schemas.openxmlformats.org/officeDocument/2006/math">
                    <m:r>
                      <a:rPr lang="en-US" altLang="zh-CN" sz="2800" i="1" dirty="0" smtClean="0">
                        <a:latin typeface="Cambria Math" panose="02040503050406030204" pitchFamily="18" charset="0"/>
                      </a:rPr>
                      <m:t>𝑥</m:t>
                    </m:r>
                  </m:oMath>
                </a14:m>
                <a:r>
                  <a:rPr lang="en-US" altLang="zh-CN" sz="2800" dirty="0"/>
                  <a:t> pixels to the right and </a:t>
                </a:r>
                <a14:m>
                  <m:oMath xmlns:m="http://schemas.openxmlformats.org/officeDocument/2006/math">
                    <m:r>
                      <a:rPr lang="en-US" altLang="zh-CN" sz="2800" i="1" dirty="0" smtClean="0">
                        <a:latin typeface="Cambria Math" panose="02040503050406030204" pitchFamily="18" charset="0"/>
                      </a:rPr>
                      <m:t>𝑦</m:t>
                    </m:r>
                  </m:oMath>
                </a14:m>
                <a:r>
                  <a:rPr lang="en-US" altLang="zh-CN" sz="2800" dirty="0"/>
                  <a:t> pixels down, once for every value of </a:t>
                </a:r>
                <a14:m>
                  <m:oMath xmlns:m="http://schemas.openxmlformats.org/officeDocument/2006/math">
                    <m:r>
                      <a:rPr lang="en-US" altLang="zh-CN" sz="2800" i="1" dirty="0" smtClean="0">
                        <a:latin typeface="Cambria Math" panose="02040503050406030204" pitchFamily="18" charset="0"/>
                      </a:rPr>
                      <m:t>(</m:t>
                    </m:r>
                    <m:r>
                      <a:rPr lang="en-US" altLang="zh-CN" sz="2800" i="1" dirty="0" err="1">
                        <a:latin typeface="Cambria Math" panose="02040503050406030204" pitchFamily="18" charset="0"/>
                      </a:rPr>
                      <m:t>𝑥</m:t>
                    </m:r>
                    <m:r>
                      <a:rPr lang="en-US" altLang="zh-CN" sz="2800" i="1" dirty="0" err="1">
                        <a:latin typeface="Cambria Math" panose="02040503050406030204" pitchFamily="18" charset="0"/>
                      </a:rPr>
                      <m:t>,</m:t>
                    </m:r>
                    <m:r>
                      <a:rPr lang="en-US" altLang="zh-CN" sz="2800" i="1" dirty="0" err="1">
                        <a:latin typeface="Cambria Math" panose="02040503050406030204" pitchFamily="18" charset="0"/>
                      </a:rPr>
                      <m:t>𝑦</m:t>
                    </m:r>
                    <m:r>
                      <a:rPr lang="en-US" altLang="zh-CN" sz="2800" i="1" dirty="0">
                        <a:latin typeface="Cambria Math" panose="02040503050406030204" pitchFamily="18" charset="0"/>
                      </a:rPr>
                      <m:t>) </m:t>
                    </m:r>
                    <m:r>
                      <a:rPr lang="en-US" altLang="zh-CN" sz="2800" i="1" dirty="0" smtClean="0">
                        <a:latin typeface="Cambria Math" panose="02040503050406030204" pitchFamily="18" charset="0"/>
                      </a:rPr>
                      <m:t>∈</m:t>
                    </m:r>
                  </m:oMath>
                </a14:m>
                <a:r>
                  <a:rPr lang="en-US" altLang="zh-CN" sz="2800" dirty="0"/>
                  <a:t> </a:t>
                </a:r>
                <a14:m>
                  <m:oMath xmlns:m="http://schemas.openxmlformats.org/officeDocument/2006/math">
                    <m:r>
                      <a:rPr lang="en-US" altLang="zh-CN" sz="2800" i="1" dirty="0" smtClean="0">
                        <a:latin typeface="Cambria Math" panose="02040503050406030204" pitchFamily="18" charset="0"/>
                      </a:rPr>
                      <m:t>{0,…,</m:t>
                    </m:r>
                    <m:r>
                      <a:rPr lang="en-US" altLang="zh-CN" sz="2800" i="1" dirty="0" smtClean="0">
                        <a:latin typeface="Cambria Math" panose="02040503050406030204" pitchFamily="18" charset="0"/>
                      </a:rPr>
                      <m:t>𝑓</m:t>
                    </m:r>
                    <m:r>
                      <a:rPr lang="en-US" altLang="zh-CN" sz="2800" i="1" dirty="0" smtClean="0">
                        <a:latin typeface="Cambria Math" panose="02040503050406030204" pitchFamily="18" charset="0"/>
                      </a:rPr>
                      <m:t> −1}×{0,…,</m:t>
                    </m:r>
                    <m:r>
                      <a:rPr lang="en-US" altLang="zh-CN" sz="2800" i="1" dirty="0" smtClean="0">
                        <a:latin typeface="Cambria Math" panose="02040503050406030204" pitchFamily="18" charset="0"/>
                      </a:rPr>
                      <m:t>𝑓</m:t>
                    </m:r>
                    <m:r>
                      <a:rPr lang="en-US" altLang="zh-CN" sz="2800" i="1" dirty="0" smtClean="0">
                        <a:latin typeface="Cambria Math" panose="02040503050406030204" pitchFamily="18" charset="0"/>
                      </a:rPr>
                      <m:t> −1}</m:t>
                    </m:r>
                  </m:oMath>
                </a14:m>
                <a:endParaRPr lang="en-US" altLang="zh-CN" sz="2800" dirty="0" smtClean="0"/>
              </a:p>
              <a:p>
                <a:r>
                  <a:rPr lang="en-US" altLang="zh-CN" sz="2800" dirty="0" smtClean="0"/>
                  <a:t>These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𝑓</m:t>
                        </m:r>
                      </m:e>
                      <m:sup>
                        <m:r>
                          <a:rPr lang="en-US" altLang="zh-CN" sz="2400" b="0" i="1" dirty="0" smtClean="0">
                            <a:latin typeface="Cambria Math" panose="02040503050406030204" pitchFamily="18" charset="0"/>
                          </a:rPr>
                          <m:t>2</m:t>
                        </m:r>
                      </m:sup>
                    </m:sSup>
                  </m:oMath>
                </a14:m>
                <a:r>
                  <a:rPr lang="en-US" altLang="zh-CN" sz="2800" dirty="0" smtClean="0"/>
                  <a:t> inputs </a:t>
                </a:r>
                <a:r>
                  <a:rPr lang="en-US" altLang="zh-CN" sz="2800" dirty="0"/>
                  <a:t>are each run through the </a:t>
                </a:r>
                <a:r>
                  <a:rPr lang="en-US" altLang="zh-CN" sz="2800" dirty="0" err="1"/>
                  <a:t>convnet</a:t>
                </a:r>
                <a:r>
                  <a:rPr lang="en-US" altLang="zh-CN" sz="2800" dirty="0"/>
                  <a:t>, and the outputs are interlaced so that the predictions correspond to the pixels at the centers of their receptive ﬁelds.</a:t>
                </a:r>
                <a:endParaRPr lang="en-US" altLang="zh-CN" sz="2800"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825216" y="1174757"/>
                <a:ext cx="10577015" cy="4074320"/>
              </a:xfrm>
              <a:prstGeom prst="rect">
                <a:avLst/>
              </a:prstGeom>
              <a:blipFill rotWithShape="0">
                <a:blip r:embed="rId3"/>
                <a:stretch>
                  <a:fillRect l="-1153" t="-1497" r="-1095" b="-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3270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2061</Words>
  <Application>Microsoft Office PowerPoint</Application>
  <PresentationFormat>宽屏</PresentationFormat>
  <Paragraphs>139</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宋体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 Wenbiao</dc:creator>
  <cp:lastModifiedBy>Xing Wenbiao</cp:lastModifiedBy>
  <cp:revision>33</cp:revision>
  <dcterms:created xsi:type="dcterms:W3CDTF">2018-11-07T07:25:15Z</dcterms:created>
  <dcterms:modified xsi:type="dcterms:W3CDTF">2018-11-07T11:45:10Z</dcterms:modified>
</cp:coreProperties>
</file>